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6"/>
  </p:notes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uz-Latn-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z-Latn-U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521F17-B4D8-48A6-9316-E6143CA89FB7}" type="datetimeFigureOut">
              <a:rPr lang="uz-Latn-UZ" smtClean="0"/>
              <a:pPr/>
              <a:t>03/03 2015</a:t>
            </a:fld>
            <a:endParaRPr lang="uz-Latn-U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z-Latn-U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z-Latn-U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z-Latn-U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88AA8B-A69B-4C1D-97BA-6A6919436EB8}" type="slidenum">
              <a:rPr lang="uz-Latn-UZ" smtClean="0"/>
              <a:pPr/>
              <a:t>‹#›</a:t>
            </a:fld>
            <a:endParaRPr lang="uz-Latn-UZ"/>
          </a:p>
        </p:txBody>
      </p:sp>
    </p:spTree>
    <p:extLst>
      <p:ext uri="{BB962C8B-B14F-4D97-AF65-F5344CB8AC3E}">
        <p14:creationId xmlns:p14="http://schemas.microsoft.com/office/powerpoint/2010/main" val="231055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uz-Latn-UZ" dirty="0"/>
          </a:p>
        </p:txBody>
      </p:sp>
      <p:sp>
        <p:nvSpPr>
          <p:cNvPr id="4" name="Slide Number Placeholder 3"/>
          <p:cNvSpPr>
            <a:spLocks noGrp="1"/>
          </p:cNvSpPr>
          <p:nvPr>
            <p:ph type="sldNum" sz="quarter" idx="10"/>
          </p:nvPr>
        </p:nvSpPr>
        <p:spPr/>
        <p:txBody>
          <a:bodyPr/>
          <a:lstStyle/>
          <a:p>
            <a:fld id="{D588AA8B-A69B-4C1D-97BA-6A6919436EB8}" type="slidenum">
              <a:rPr lang="uz-Latn-UZ" smtClean="0"/>
              <a:pPr/>
              <a:t>16</a:t>
            </a:fld>
            <a:endParaRPr lang="uz-Latn-UZ"/>
          </a:p>
        </p:txBody>
      </p:sp>
    </p:spTree>
    <p:extLst>
      <p:ext uri="{BB962C8B-B14F-4D97-AF65-F5344CB8AC3E}">
        <p14:creationId xmlns:p14="http://schemas.microsoft.com/office/powerpoint/2010/main" val="4271007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19" name="Footer Placeholder 18"/>
          <p:cNvSpPr>
            <a:spLocks noGrp="1"/>
          </p:cNvSpPr>
          <p:nvPr>
            <p:ph type="ftr" sz="quarter" idx="11"/>
          </p:nvPr>
        </p:nvSpPr>
        <p:spPr/>
        <p:txBody>
          <a:bodyPr/>
          <a:lstStyle/>
          <a:p>
            <a:endParaRPr lang="uz-Latn-UZ"/>
          </a:p>
        </p:txBody>
      </p:sp>
      <p:sp>
        <p:nvSpPr>
          <p:cNvPr id="27" name="Slide Number Placeholder 26"/>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5" name="Footer Placeholder 4"/>
          <p:cNvSpPr>
            <a:spLocks noGrp="1"/>
          </p:cNvSpPr>
          <p:nvPr>
            <p:ph type="ftr" sz="quarter" idx="11"/>
          </p:nvPr>
        </p:nvSpPr>
        <p:spPr/>
        <p:txBody>
          <a:bodyPr/>
          <a:lstStyle/>
          <a:p>
            <a:endParaRPr lang="uz-Latn-UZ"/>
          </a:p>
        </p:txBody>
      </p:sp>
      <p:sp>
        <p:nvSpPr>
          <p:cNvPr id="6" name="Slide Number Placeholder 5"/>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6" name="Footer Placeholder 5"/>
          <p:cNvSpPr>
            <a:spLocks noGrp="1"/>
          </p:cNvSpPr>
          <p:nvPr>
            <p:ph type="ftr" sz="quarter" idx="11"/>
          </p:nvPr>
        </p:nvSpPr>
        <p:spPr/>
        <p:txBody>
          <a:bodyPr/>
          <a:lstStyle/>
          <a:p>
            <a:endParaRPr lang="uz-Latn-UZ"/>
          </a:p>
        </p:txBody>
      </p:sp>
      <p:sp>
        <p:nvSpPr>
          <p:cNvPr id="7" name="Slide Number Placeholder 6"/>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8" name="Footer Placeholder 7"/>
          <p:cNvSpPr>
            <a:spLocks noGrp="1"/>
          </p:cNvSpPr>
          <p:nvPr>
            <p:ph type="ftr" sz="quarter" idx="11"/>
          </p:nvPr>
        </p:nvSpPr>
        <p:spPr/>
        <p:txBody>
          <a:bodyPr/>
          <a:lstStyle/>
          <a:p>
            <a:endParaRPr lang="uz-Latn-UZ"/>
          </a:p>
        </p:txBody>
      </p:sp>
      <p:sp>
        <p:nvSpPr>
          <p:cNvPr id="9" name="Slide Number Placeholder 8"/>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4" name="Footer Placeholder 3"/>
          <p:cNvSpPr>
            <a:spLocks noGrp="1"/>
          </p:cNvSpPr>
          <p:nvPr>
            <p:ph type="ftr" sz="quarter" idx="11"/>
          </p:nvPr>
        </p:nvSpPr>
        <p:spPr/>
        <p:txBody>
          <a:bodyPr/>
          <a:lstStyle/>
          <a:p>
            <a:endParaRPr lang="uz-Latn-UZ"/>
          </a:p>
        </p:txBody>
      </p:sp>
      <p:sp>
        <p:nvSpPr>
          <p:cNvPr id="5" name="Slide Number Placeholder 4"/>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3" name="Footer Placeholder 2"/>
          <p:cNvSpPr>
            <a:spLocks noGrp="1"/>
          </p:cNvSpPr>
          <p:nvPr>
            <p:ph type="ftr" sz="quarter" idx="11"/>
          </p:nvPr>
        </p:nvSpPr>
        <p:spPr/>
        <p:txBody>
          <a:bodyPr/>
          <a:lstStyle/>
          <a:p>
            <a:endParaRPr lang="uz-Latn-UZ"/>
          </a:p>
        </p:txBody>
      </p:sp>
      <p:sp>
        <p:nvSpPr>
          <p:cNvPr id="4" name="Slide Number Placeholder 3"/>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6" name="Footer Placeholder 5"/>
          <p:cNvSpPr>
            <a:spLocks noGrp="1"/>
          </p:cNvSpPr>
          <p:nvPr>
            <p:ph type="ftr" sz="quarter" idx="11"/>
          </p:nvPr>
        </p:nvSpPr>
        <p:spPr/>
        <p:txBody>
          <a:bodyPr/>
          <a:lstStyle/>
          <a:p>
            <a:endParaRPr lang="uz-Latn-UZ"/>
          </a:p>
        </p:txBody>
      </p:sp>
      <p:sp>
        <p:nvSpPr>
          <p:cNvPr id="7" name="Slide Number Placeholder 6"/>
          <p:cNvSpPr>
            <a:spLocks noGrp="1"/>
          </p:cNvSpPr>
          <p:nvPr>
            <p:ph type="sldNum" sz="quarter" idx="12"/>
          </p:nvPr>
        </p:nvSpPr>
        <p:spPr/>
        <p:txBody>
          <a:bodyPr/>
          <a:lstStyle/>
          <a:p>
            <a:fld id="{4039F31B-3D61-46FC-A686-630FF1D3B971}" type="slidenum">
              <a:rPr lang="uz-Latn-UZ" smtClean="0"/>
              <a:pPr/>
              <a:t>‹#›</a:t>
            </a:fld>
            <a:endParaRPr lang="uz-Latn-U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D1E088-5439-4620-ACE9-3FD75A05152E}" type="datetimeFigureOut">
              <a:rPr lang="uz-Latn-UZ" smtClean="0"/>
              <a:pPr/>
              <a:t>03/03 2015</a:t>
            </a:fld>
            <a:endParaRPr lang="uz-Latn-UZ"/>
          </a:p>
        </p:txBody>
      </p:sp>
      <p:sp>
        <p:nvSpPr>
          <p:cNvPr id="6" name="Footer Placeholder 5"/>
          <p:cNvSpPr>
            <a:spLocks noGrp="1"/>
          </p:cNvSpPr>
          <p:nvPr>
            <p:ph type="ftr" sz="quarter" idx="11"/>
          </p:nvPr>
        </p:nvSpPr>
        <p:spPr/>
        <p:txBody>
          <a:bodyPr/>
          <a:lstStyle/>
          <a:p>
            <a:endParaRPr lang="uz-Latn-UZ"/>
          </a:p>
        </p:txBody>
      </p:sp>
      <p:sp>
        <p:nvSpPr>
          <p:cNvPr id="7" name="Slide Number Placeholder 6"/>
          <p:cNvSpPr>
            <a:spLocks noGrp="1"/>
          </p:cNvSpPr>
          <p:nvPr>
            <p:ph type="sldNum" sz="quarter" idx="12"/>
          </p:nvPr>
        </p:nvSpPr>
        <p:spPr>
          <a:xfrm>
            <a:off x="8077200" y="6356350"/>
            <a:ext cx="609600" cy="365125"/>
          </a:xfrm>
        </p:spPr>
        <p:txBody>
          <a:bodyPr/>
          <a:lstStyle/>
          <a:p>
            <a:fld id="{4039F31B-3D61-46FC-A686-630FF1D3B971}" type="slidenum">
              <a:rPr lang="uz-Latn-UZ" smtClean="0"/>
              <a:pPr/>
              <a:t>‹#›</a:t>
            </a:fld>
            <a:endParaRPr lang="uz-Latn-U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D1E088-5439-4620-ACE9-3FD75A05152E}" type="datetimeFigureOut">
              <a:rPr lang="uz-Latn-UZ" smtClean="0"/>
              <a:pPr/>
              <a:t>03/03 2015</a:t>
            </a:fld>
            <a:endParaRPr lang="uz-Latn-U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z-Latn-U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39F31B-3D61-46FC-A686-630FF1D3B971}" type="slidenum">
              <a:rPr lang="uz-Latn-UZ" smtClean="0"/>
              <a:pPr/>
              <a:t>‹#›</a:t>
            </a:fld>
            <a:endParaRPr lang="uz-Latn-U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astroscan.ru/handbook/145/4029" TargetMode="External"/><Relationship Id="rId13" Type="http://schemas.openxmlformats.org/officeDocument/2006/relationships/hyperlink" Target="http://www.gastroscan.ru/handbook/144/5685" TargetMode="External"/><Relationship Id="rId18" Type="http://schemas.openxmlformats.org/officeDocument/2006/relationships/hyperlink" Target="http://www.gastroscan.ru/handbook/144/4189" TargetMode="External"/><Relationship Id="rId3" Type="http://schemas.openxmlformats.org/officeDocument/2006/relationships/hyperlink" Target="http://www.gastroscan.ru/handbook/117/265" TargetMode="External"/><Relationship Id="rId21" Type="http://schemas.openxmlformats.org/officeDocument/2006/relationships/hyperlink" Target="http://www.gastroscan.ru/handbook/145/7234" TargetMode="External"/><Relationship Id="rId7" Type="http://schemas.openxmlformats.org/officeDocument/2006/relationships/hyperlink" Target="http://www.gastroscan.ru/handbook/144/1516" TargetMode="External"/><Relationship Id="rId12" Type="http://schemas.openxmlformats.org/officeDocument/2006/relationships/hyperlink" Target="http://www.gastroscan.ru/handbook/327/5666" TargetMode="External"/><Relationship Id="rId17" Type="http://schemas.openxmlformats.org/officeDocument/2006/relationships/hyperlink" Target="http://www.gastroscan.ru/handbook/144/5351" TargetMode="External"/><Relationship Id="rId2" Type="http://schemas.openxmlformats.org/officeDocument/2006/relationships/hyperlink" Target="http://www.gastroscan.ru/patient/symptom/08/" TargetMode="External"/><Relationship Id="rId16" Type="http://schemas.openxmlformats.org/officeDocument/2006/relationships/hyperlink" Target="http://www.gastroscan.ru/handbook/117/307" TargetMode="External"/><Relationship Id="rId20" Type="http://schemas.openxmlformats.org/officeDocument/2006/relationships/hyperlink" Target="http://www.gastroscan.ru/handbook/144/7088" TargetMode="External"/><Relationship Id="rId1" Type="http://schemas.openxmlformats.org/officeDocument/2006/relationships/slideLayout" Target="../slideLayouts/slideLayout2.xml"/><Relationship Id="rId6" Type="http://schemas.openxmlformats.org/officeDocument/2006/relationships/hyperlink" Target="http://www.gastroscan.ru/handbook/145/5024" TargetMode="External"/><Relationship Id="rId11" Type="http://schemas.openxmlformats.org/officeDocument/2006/relationships/hyperlink" Target="http://www.gastroscan.ru/handbook/144/1596" TargetMode="External"/><Relationship Id="rId5" Type="http://schemas.openxmlformats.org/officeDocument/2006/relationships/hyperlink" Target="http://www.gastroscan.ru/handbook/145/1622" TargetMode="External"/><Relationship Id="rId15" Type="http://schemas.openxmlformats.org/officeDocument/2006/relationships/hyperlink" Target="http://www.gastroscan.ru/handbook/144/6366" TargetMode="External"/><Relationship Id="rId23" Type="http://schemas.openxmlformats.org/officeDocument/2006/relationships/image" Target="../media/image11.jpeg"/><Relationship Id="rId10" Type="http://schemas.openxmlformats.org/officeDocument/2006/relationships/hyperlink" Target="http://www.gastroscan.ru/handbook/145/1598" TargetMode="External"/><Relationship Id="rId19" Type="http://schemas.openxmlformats.org/officeDocument/2006/relationships/hyperlink" Target="http://www.gastroscan.ru/handbook/145/4809" TargetMode="External"/><Relationship Id="rId4" Type="http://schemas.openxmlformats.org/officeDocument/2006/relationships/hyperlink" Target="http://www.gastroscan.ru/handbook/117/407" TargetMode="External"/><Relationship Id="rId9" Type="http://schemas.openxmlformats.org/officeDocument/2006/relationships/hyperlink" Target="http://www.gastroscan.ru/handbook/144/4031" TargetMode="External"/><Relationship Id="rId14" Type="http://schemas.openxmlformats.org/officeDocument/2006/relationships/hyperlink" Target="http://www.gastroscan.ru/handbook/144/5681" TargetMode="External"/><Relationship Id="rId22" Type="http://schemas.openxmlformats.org/officeDocument/2006/relationships/hyperlink" Target="http://www.gastroscan.ru/handbook/144/7229" TargetMode="External"/></Relationships>
</file>

<file path=ppt/slides/_rels/slide11.xml.rels><?xml version="1.0" encoding="UTF-8" standalone="yes"?>
<Relationships xmlns="http://schemas.openxmlformats.org/package/2006/relationships"><Relationship Id="rId13" Type="http://schemas.openxmlformats.org/officeDocument/2006/relationships/hyperlink" Target="http://www.gastroscan.ru/handbook/144/6543" TargetMode="External"/><Relationship Id="rId18" Type="http://schemas.openxmlformats.org/officeDocument/2006/relationships/hyperlink" Target="http://www.gastroscan.ru/handbook/144/4472" TargetMode="External"/><Relationship Id="rId26" Type="http://schemas.openxmlformats.org/officeDocument/2006/relationships/hyperlink" Target="http://www.gastroscan.ru/handbook/145/3369" TargetMode="External"/><Relationship Id="rId39" Type="http://schemas.openxmlformats.org/officeDocument/2006/relationships/hyperlink" Target="http://www.gastroscan.ru/handbook/118/3309" TargetMode="External"/><Relationship Id="rId21" Type="http://schemas.openxmlformats.org/officeDocument/2006/relationships/hyperlink" Target="http://www.gastroscan.ru/handbook/145/4430" TargetMode="External"/><Relationship Id="rId34" Type="http://schemas.openxmlformats.org/officeDocument/2006/relationships/hyperlink" Target="http://www.gastroscan.ru/handbook/144/1456" TargetMode="External"/><Relationship Id="rId7" Type="http://schemas.openxmlformats.org/officeDocument/2006/relationships/hyperlink" Target="http://www.gastroscan.ru/handbook/145/4422" TargetMode="External"/><Relationship Id="rId12" Type="http://schemas.openxmlformats.org/officeDocument/2006/relationships/hyperlink" Target="http://www.gastroscan.ru/handbook/145/4455" TargetMode="External"/><Relationship Id="rId17" Type="http://schemas.openxmlformats.org/officeDocument/2006/relationships/hyperlink" Target="http://www.gastroscan.ru/handbook/145/6456" TargetMode="External"/><Relationship Id="rId25" Type="http://schemas.openxmlformats.org/officeDocument/2006/relationships/hyperlink" Target="http://www.gastroscan.ru/handbook/144/3203" TargetMode="External"/><Relationship Id="rId33" Type="http://schemas.openxmlformats.org/officeDocument/2006/relationships/hyperlink" Target="http://www.gastroscan.ru/handbook/145/1455" TargetMode="External"/><Relationship Id="rId38" Type="http://schemas.openxmlformats.org/officeDocument/2006/relationships/hyperlink" Target="http://www.gastroscan.ru/handbook/144/3370" TargetMode="External"/><Relationship Id="rId2" Type="http://schemas.openxmlformats.org/officeDocument/2006/relationships/image" Target="../media/image12.jpeg"/><Relationship Id="rId16" Type="http://schemas.openxmlformats.org/officeDocument/2006/relationships/hyperlink" Target="http://www.gastroscan.ru/handbook/145/4432" TargetMode="External"/><Relationship Id="rId20" Type="http://schemas.openxmlformats.org/officeDocument/2006/relationships/hyperlink" Target="http://www.gastroscan.ru/handbook/145/4429" TargetMode="External"/><Relationship Id="rId29" Type="http://schemas.openxmlformats.org/officeDocument/2006/relationships/hyperlink" Target="http://www.gastroscan.ru/handbook/144/4451" TargetMode="External"/><Relationship Id="rId1" Type="http://schemas.openxmlformats.org/officeDocument/2006/relationships/slideLayout" Target="../slideLayouts/slideLayout2.xml"/><Relationship Id="rId6" Type="http://schemas.openxmlformats.org/officeDocument/2006/relationships/hyperlink" Target="http://www.gastroscan.ru/handbook/145/4396" TargetMode="External"/><Relationship Id="rId11" Type="http://schemas.openxmlformats.org/officeDocument/2006/relationships/hyperlink" Target="http://www.gastroscan.ru/handbook/144/4454" TargetMode="External"/><Relationship Id="rId24" Type="http://schemas.openxmlformats.org/officeDocument/2006/relationships/hyperlink" Target="http://www.gastroscan.ru/handbook/145/4471" TargetMode="External"/><Relationship Id="rId32" Type="http://schemas.openxmlformats.org/officeDocument/2006/relationships/hyperlink" Target="http://www.gastroscan.ru/handbook/144/4493" TargetMode="External"/><Relationship Id="rId37" Type="http://schemas.openxmlformats.org/officeDocument/2006/relationships/hyperlink" Target="http://www.gastroscan.ru/handbook/144/4703" TargetMode="External"/><Relationship Id="rId5" Type="http://schemas.openxmlformats.org/officeDocument/2006/relationships/hyperlink" Target="http://www.gastroscan.ru/handbook/144/3735" TargetMode="External"/><Relationship Id="rId15" Type="http://schemas.openxmlformats.org/officeDocument/2006/relationships/hyperlink" Target="http://www.gastroscan.ru/handbook/144/4431" TargetMode="External"/><Relationship Id="rId23" Type="http://schemas.openxmlformats.org/officeDocument/2006/relationships/hyperlink" Target="http://www.gastroscan.ru/handbook/144/4470" TargetMode="External"/><Relationship Id="rId28" Type="http://schemas.openxmlformats.org/officeDocument/2006/relationships/hyperlink" Target="http://www.gastroscan.ru/handbook/145/6492" TargetMode="External"/><Relationship Id="rId36" Type="http://schemas.openxmlformats.org/officeDocument/2006/relationships/hyperlink" Target="http://www.gastroscan.ru/patient/tips/288/4701" TargetMode="External"/><Relationship Id="rId10" Type="http://schemas.openxmlformats.org/officeDocument/2006/relationships/hyperlink" Target="http://www.gastroscan.ru/handbook/145/4475" TargetMode="External"/><Relationship Id="rId19" Type="http://schemas.openxmlformats.org/officeDocument/2006/relationships/hyperlink" Target="http://www.gastroscan.ru/handbook/144/4214" TargetMode="External"/><Relationship Id="rId31" Type="http://schemas.openxmlformats.org/officeDocument/2006/relationships/hyperlink" Target="http://www.gastroscan.ru/handbook/144/6348" TargetMode="External"/><Relationship Id="rId4" Type="http://schemas.openxmlformats.org/officeDocument/2006/relationships/hyperlink" Target="http://www.gastroscan.ru/handbook/118/2695" TargetMode="External"/><Relationship Id="rId9" Type="http://schemas.openxmlformats.org/officeDocument/2006/relationships/hyperlink" Target="http://www.gastroscan.ru/handbook/144/4473" TargetMode="External"/><Relationship Id="rId14" Type="http://schemas.openxmlformats.org/officeDocument/2006/relationships/hyperlink" Target="http://www.gastroscan.ru/handbook/145/7235" TargetMode="External"/><Relationship Id="rId22" Type="http://schemas.openxmlformats.org/officeDocument/2006/relationships/hyperlink" Target="http://www.gastroscan.ru/handbook/144/1547" TargetMode="External"/><Relationship Id="rId27" Type="http://schemas.openxmlformats.org/officeDocument/2006/relationships/hyperlink" Target="http://www.gastroscan.ru/handbook/144/5390" TargetMode="External"/><Relationship Id="rId30" Type="http://schemas.openxmlformats.org/officeDocument/2006/relationships/hyperlink" Target="http://www.gastroscan.ru/handbook/145/4453" TargetMode="External"/><Relationship Id="rId35" Type="http://schemas.openxmlformats.org/officeDocument/2006/relationships/hyperlink" Target="http://www.gastroscan.ru/handbook/327/5666" TargetMode="External"/><Relationship Id="rId8" Type="http://schemas.openxmlformats.org/officeDocument/2006/relationships/hyperlink" Target="http://www.gastroscan.ru/handbook/145/7324" TargetMode="External"/><Relationship Id="rId3" Type="http://schemas.openxmlformats.org/officeDocument/2006/relationships/hyperlink" Target="http://www.gastroscan.ru/patient/symptom/09/"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gastroscan.ru/handbook/145/1542" TargetMode="External"/><Relationship Id="rId3" Type="http://schemas.openxmlformats.org/officeDocument/2006/relationships/hyperlink" Target="http://www.gastroscan.ru/handbook/144/1689" TargetMode="External"/><Relationship Id="rId7" Type="http://schemas.openxmlformats.org/officeDocument/2006/relationships/hyperlink" Target="http://www.gastroscan.ru/handbook/144/955" TargetMode="External"/><Relationship Id="rId12" Type="http://schemas.openxmlformats.org/officeDocument/2006/relationships/image" Target="../media/image15.jpeg"/><Relationship Id="rId2" Type="http://schemas.openxmlformats.org/officeDocument/2006/relationships/hyperlink" Target="http://www.gastroscan.ru/handbook/144/6352" TargetMode="External"/><Relationship Id="rId1" Type="http://schemas.openxmlformats.org/officeDocument/2006/relationships/slideLayout" Target="../slideLayouts/slideLayout2.xml"/><Relationship Id="rId6" Type="http://schemas.openxmlformats.org/officeDocument/2006/relationships/hyperlink" Target="http://www.gastroscan.ru/handbook/145/1749" TargetMode="External"/><Relationship Id="rId11" Type="http://schemas.openxmlformats.org/officeDocument/2006/relationships/image" Target="../media/image14.jpeg"/><Relationship Id="rId5" Type="http://schemas.openxmlformats.org/officeDocument/2006/relationships/hyperlink" Target="http://www.gastroscan.ru/handbook/145/1982" TargetMode="External"/><Relationship Id="rId10" Type="http://schemas.openxmlformats.org/officeDocument/2006/relationships/hyperlink" Target="http://www.gastroscan.ru/handbook/145/7005" TargetMode="External"/><Relationship Id="rId4" Type="http://schemas.openxmlformats.org/officeDocument/2006/relationships/hyperlink" Target="http://www.gastroscan.ru/handbook/145/1688" TargetMode="External"/><Relationship Id="rId9" Type="http://schemas.openxmlformats.org/officeDocument/2006/relationships/hyperlink" Target="http://www.gastroscan.ru/handbook/145/6856"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hv-info.ru/preparaty.html" TargetMode="Externa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ravka.komarovskiy.net/category/instrukcii-k-lekarstvennym-preparatam/preparaty-dlya-lecheniya-zabolevanij-zheludochno-kishechnogo-trakta/protivodiarejnye-sredstva/preparaty-s-adsorbiruyushhim-dejstviem" TargetMode="External"/><Relationship Id="rId7"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pravka.komarovskiy.net/category/instrukcii-k-lekarstvennym-preparatam/preparaty-dlya-lecheniya-zabolevanij-zheludochno-kishechnogo-trakta/protivodiarejnye-sredstva/protivomikrobnye-preparaty-mestnogo-dejstviya-kishechnye-antiseptiki" TargetMode="External"/><Relationship Id="rId5" Type="http://schemas.openxmlformats.org/officeDocument/2006/relationships/hyperlink" Target="http://spravka.komarovskiy.net/category/instrukcii-k-lekarstvennym-preparatam/preparaty-dlya-lecheniya-zabolevanij-zheludochno-kishechnogo-trakta/protivodiarejnye-sredstva/preparaty-reguliruyushhie-motoriku-zhkt" TargetMode="External"/><Relationship Id="rId4" Type="http://schemas.openxmlformats.org/officeDocument/2006/relationships/hyperlink" Target="http://spravka.komarovskiy.net/category/instrukcii-k-lekarstvennym-preparatam/preparaty-dlya-lecheniya-zabolevanij-zheludochno-kishechnogo-trakta/protivodiarejnye-sredstva/preparaty-s-vyazhushhim-dejstvie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ile:///C:\Users\Admin%20for%20GD%20Compute\Documents\Freemake" TargetMode="External"/><Relationship Id="rId2" Type="http://schemas.openxmlformats.org/officeDocument/2006/relationships/hyperlink" Target="http://www.gastroscan.ru/handbook/121/575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gastroscan.ru/handbook/144/6135" TargetMode="External"/><Relationship Id="rId13" Type="http://schemas.openxmlformats.org/officeDocument/2006/relationships/hyperlink" Target="http://www.gastroscan.ru/handbook/144/955" TargetMode="External"/><Relationship Id="rId18" Type="http://schemas.openxmlformats.org/officeDocument/2006/relationships/hyperlink" Target="http://www.gastroscan.ru/handbook/145/842" TargetMode="External"/><Relationship Id="rId3" Type="http://schemas.openxmlformats.org/officeDocument/2006/relationships/hyperlink" Target="http://www.gastroscan.ru/handbook/117/303" TargetMode="External"/><Relationship Id="rId7" Type="http://schemas.openxmlformats.org/officeDocument/2006/relationships/hyperlink" Target="http://www.gastroscan.ru/handbook/145/839" TargetMode="External"/><Relationship Id="rId12" Type="http://schemas.openxmlformats.org/officeDocument/2006/relationships/hyperlink" Target="http://www.gastroscan.ru/handbook/145/701" TargetMode="External"/><Relationship Id="rId17" Type="http://schemas.openxmlformats.org/officeDocument/2006/relationships/hyperlink" Target="http://www.gastroscan.ru/handbook/145/807" TargetMode="External"/><Relationship Id="rId2" Type="http://schemas.openxmlformats.org/officeDocument/2006/relationships/hyperlink" Target="http://www.gastroscan.ru/handbook/121/736" TargetMode="External"/><Relationship Id="rId16" Type="http://schemas.openxmlformats.org/officeDocument/2006/relationships/hyperlink" Target="http://www.gastroscan.ru/handbook/145/841" TargetMode="External"/><Relationship Id="rId1" Type="http://schemas.openxmlformats.org/officeDocument/2006/relationships/slideLayout" Target="../slideLayouts/slideLayout2.xml"/><Relationship Id="rId6" Type="http://schemas.openxmlformats.org/officeDocument/2006/relationships/hyperlink" Target="http://www.gastroscan.ru/handbook/144/5686" TargetMode="External"/><Relationship Id="rId11" Type="http://schemas.openxmlformats.org/officeDocument/2006/relationships/hyperlink" Target="http://www.gastroscan.ru/handbook/145/735" TargetMode="External"/><Relationship Id="rId5" Type="http://schemas.openxmlformats.org/officeDocument/2006/relationships/hyperlink" Target="http://www.gastroscan.ru/handbook/117/413" TargetMode="External"/><Relationship Id="rId15" Type="http://schemas.openxmlformats.org/officeDocument/2006/relationships/hyperlink" Target="http://www.gastroscan.ru/handbook/145/3585" TargetMode="External"/><Relationship Id="rId10" Type="http://schemas.openxmlformats.org/officeDocument/2006/relationships/hyperlink" Target="http://www.gastroscan.ru/handbook/145/685" TargetMode="External"/><Relationship Id="rId19" Type="http://schemas.openxmlformats.org/officeDocument/2006/relationships/image" Target="../media/image3.jpeg"/><Relationship Id="rId4" Type="http://schemas.openxmlformats.org/officeDocument/2006/relationships/hyperlink" Target="http://www.gastroscan.ru/handbook/117/399" TargetMode="External"/><Relationship Id="rId9" Type="http://schemas.openxmlformats.org/officeDocument/2006/relationships/hyperlink" Target="http://www.gastroscan.ru/handbook/145/843" TargetMode="External"/><Relationship Id="rId14" Type="http://schemas.openxmlformats.org/officeDocument/2006/relationships/hyperlink" Target="http://www.gastroscan.ru/patient/symptom/0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gastroscan.ru/handbook/117/303" TargetMode="External"/><Relationship Id="rId2" Type="http://schemas.openxmlformats.org/officeDocument/2006/relationships/hyperlink" Target="http://www.gastroscan.ru/handbook/117/633"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gastroscan.ru/handbook/145/890" TargetMode="External"/><Relationship Id="rId4" Type="http://schemas.openxmlformats.org/officeDocument/2006/relationships/hyperlink" Target="http://www.gastroscan.ru/handbook/117/413" TargetMode="External"/></Relationships>
</file>

<file path=ppt/slides/_rels/slide5.xml.rels><?xml version="1.0" encoding="UTF-8" standalone="yes"?>
<Relationships xmlns="http://schemas.openxmlformats.org/package/2006/relationships"><Relationship Id="rId13" Type="http://schemas.openxmlformats.org/officeDocument/2006/relationships/hyperlink" Target="http://www.gastroscan.ru/patient/disease/03/" TargetMode="External"/><Relationship Id="rId18" Type="http://schemas.openxmlformats.org/officeDocument/2006/relationships/hyperlink" Target="http://www.gastroscan.ru/handbook/145/3577" TargetMode="External"/><Relationship Id="rId26" Type="http://schemas.openxmlformats.org/officeDocument/2006/relationships/hyperlink" Target="http://www.gastroscan.ru/handbook/145/4369" TargetMode="External"/><Relationship Id="rId39" Type="http://schemas.openxmlformats.org/officeDocument/2006/relationships/hyperlink" Target="http://www.gastroscan.ru/handbook/145/6839" TargetMode="External"/><Relationship Id="rId21" Type="http://schemas.openxmlformats.org/officeDocument/2006/relationships/hyperlink" Target="http://www.gastroscan.ru/handbook/145/6464" TargetMode="External"/><Relationship Id="rId34" Type="http://schemas.openxmlformats.org/officeDocument/2006/relationships/hyperlink" Target="http://www.gastroscan.ru/handbook/145/2156" TargetMode="External"/><Relationship Id="rId42" Type="http://schemas.openxmlformats.org/officeDocument/2006/relationships/hyperlink" Target="http://www.gastroscan.ru/handbook/145/2332" TargetMode="External"/><Relationship Id="rId47" Type="http://schemas.openxmlformats.org/officeDocument/2006/relationships/image" Target="../media/image6.jpeg"/><Relationship Id="rId7" Type="http://schemas.openxmlformats.org/officeDocument/2006/relationships/hyperlink" Target="http://www.gastroscan.ru/handbook/145/5418" TargetMode="External"/><Relationship Id="rId2" Type="http://schemas.openxmlformats.org/officeDocument/2006/relationships/hyperlink" Target="http://www.gastroscan.ru/handbook/117/287" TargetMode="External"/><Relationship Id="rId16" Type="http://schemas.openxmlformats.org/officeDocument/2006/relationships/hyperlink" Target="http://www.gastroscan.ru/handbook/117/303" TargetMode="External"/><Relationship Id="rId29" Type="http://schemas.openxmlformats.org/officeDocument/2006/relationships/hyperlink" Target="http://www.gastroscan.ru/handbook/144/2228" TargetMode="External"/><Relationship Id="rId1" Type="http://schemas.openxmlformats.org/officeDocument/2006/relationships/slideLayout" Target="../slideLayouts/slideLayout2.xml"/><Relationship Id="rId6" Type="http://schemas.openxmlformats.org/officeDocument/2006/relationships/hyperlink" Target="http://www.gastroscan.ru/handbook/144/3116" TargetMode="External"/><Relationship Id="rId11" Type="http://schemas.openxmlformats.org/officeDocument/2006/relationships/hyperlink" Target="http://www.gastroscan.ru/handbook/144/3115" TargetMode="External"/><Relationship Id="rId24" Type="http://schemas.openxmlformats.org/officeDocument/2006/relationships/hyperlink" Target="http://www.gastroscan.ru/handbook/145/6493" TargetMode="External"/><Relationship Id="rId32" Type="http://schemas.openxmlformats.org/officeDocument/2006/relationships/hyperlink" Target="http://www.gastroscan.ru/handbook/145/3584" TargetMode="External"/><Relationship Id="rId37" Type="http://schemas.openxmlformats.org/officeDocument/2006/relationships/hyperlink" Target="http://www.gastroscan.ru/handbook/145/7069" TargetMode="External"/><Relationship Id="rId40" Type="http://schemas.openxmlformats.org/officeDocument/2006/relationships/hyperlink" Target="http://www.gastroscan.ru/handbook/145/7487" TargetMode="External"/><Relationship Id="rId45" Type="http://schemas.openxmlformats.org/officeDocument/2006/relationships/hyperlink" Target="http://www.gastroscan.ru/handbook/144/2312" TargetMode="External"/><Relationship Id="rId5" Type="http://schemas.openxmlformats.org/officeDocument/2006/relationships/hyperlink" Target="http://www.gastroscan.ru/handbook/145/7480?bitrix_include_areas=Y&amp;clear_cache=Y" TargetMode="External"/><Relationship Id="rId15" Type="http://schemas.openxmlformats.org/officeDocument/2006/relationships/hyperlink" Target="http://www.gastroscan.ru/handbook/117/238" TargetMode="External"/><Relationship Id="rId23" Type="http://schemas.openxmlformats.org/officeDocument/2006/relationships/hyperlink" Target="http://www.gastroscan.ru/handbook/144/1870" TargetMode="External"/><Relationship Id="rId28" Type="http://schemas.openxmlformats.org/officeDocument/2006/relationships/hyperlink" Target="http://www.gastroscan.ru/handbook/145/2229" TargetMode="External"/><Relationship Id="rId36" Type="http://schemas.openxmlformats.org/officeDocument/2006/relationships/hyperlink" Target="http://www.gastroscan.ru/handbook/145/7496" TargetMode="External"/><Relationship Id="rId10" Type="http://schemas.openxmlformats.org/officeDocument/2006/relationships/hyperlink" Target="http://www.gastroscan.ru/handbook/145/5903" TargetMode="External"/><Relationship Id="rId19" Type="http://schemas.openxmlformats.org/officeDocument/2006/relationships/hyperlink" Target="http://www.gastroscan.ru/handbook/145/2789" TargetMode="External"/><Relationship Id="rId31" Type="http://schemas.openxmlformats.org/officeDocument/2006/relationships/hyperlink" Target="http://www.gastroscan.ru/handbook/145/4902" TargetMode="External"/><Relationship Id="rId44" Type="http://schemas.openxmlformats.org/officeDocument/2006/relationships/hyperlink" Target="http://www.gastroscan.ru/handbook/145/6953" TargetMode="External"/><Relationship Id="rId4" Type="http://schemas.openxmlformats.org/officeDocument/2006/relationships/hyperlink" Target="http://www.gastroscan.ru/handbook/145/5416" TargetMode="External"/><Relationship Id="rId9" Type="http://schemas.openxmlformats.org/officeDocument/2006/relationships/hyperlink" Target="http://www.gastroscan.ru/handbook/145/4827" TargetMode="External"/><Relationship Id="rId14" Type="http://schemas.openxmlformats.org/officeDocument/2006/relationships/hyperlink" Target="http://www.gastroscan.ru/handbook/118/2695" TargetMode="External"/><Relationship Id="rId22" Type="http://schemas.openxmlformats.org/officeDocument/2006/relationships/hyperlink" Target="http://www.gastroscan.ru/handbook/145/4903" TargetMode="External"/><Relationship Id="rId27" Type="http://schemas.openxmlformats.org/officeDocument/2006/relationships/hyperlink" Target="http://www.gastroscan.ru/handbook/145/2230" TargetMode="External"/><Relationship Id="rId30" Type="http://schemas.openxmlformats.org/officeDocument/2006/relationships/hyperlink" Target="http://www.gastroscan.ru/handbook/145/4027" TargetMode="External"/><Relationship Id="rId35" Type="http://schemas.openxmlformats.org/officeDocument/2006/relationships/hyperlink" Target="http://www.gastroscan.ru/handbook/144/2227" TargetMode="External"/><Relationship Id="rId43" Type="http://schemas.openxmlformats.org/officeDocument/2006/relationships/hyperlink" Target="http://www.gastroscan.ru/handbook/145/6955" TargetMode="External"/><Relationship Id="rId8" Type="http://schemas.openxmlformats.org/officeDocument/2006/relationships/hyperlink" Target="http://www.gastroscan.ru/handbook/144/3064" TargetMode="External"/><Relationship Id="rId3" Type="http://schemas.openxmlformats.org/officeDocument/2006/relationships/hyperlink" Target="http://www.gastroscan.ru/handbook/117/633" TargetMode="External"/><Relationship Id="rId12" Type="http://schemas.openxmlformats.org/officeDocument/2006/relationships/hyperlink" Target="http://www.gastroscan.ru/handbook/117/402" TargetMode="External"/><Relationship Id="rId17" Type="http://schemas.openxmlformats.org/officeDocument/2006/relationships/hyperlink" Target="http://www.gastroscan.ru/handbook/117/354" TargetMode="External"/><Relationship Id="rId25" Type="http://schemas.openxmlformats.org/officeDocument/2006/relationships/hyperlink" Target="http://www.gastroscan.ru/handbook/145/3578" TargetMode="External"/><Relationship Id="rId33" Type="http://schemas.openxmlformats.org/officeDocument/2006/relationships/hyperlink" Target="http://www.gastroscan.ru/handbook/145/6460" TargetMode="External"/><Relationship Id="rId38" Type="http://schemas.openxmlformats.org/officeDocument/2006/relationships/hyperlink" Target="http://www.gastroscan.ru/handbook/145/2057" TargetMode="External"/><Relationship Id="rId46" Type="http://schemas.openxmlformats.org/officeDocument/2006/relationships/image" Target="../media/image5.jpeg"/><Relationship Id="rId20" Type="http://schemas.openxmlformats.org/officeDocument/2006/relationships/hyperlink" Target="http://www.gastroscan.ru/handbook/145/7386" TargetMode="External"/><Relationship Id="rId41" Type="http://schemas.openxmlformats.org/officeDocument/2006/relationships/hyperlink" Target="http://www.gastroscan.ru/handbook/144/230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gastroscan.ru/handbook/144/1485" TargetMode="External"/><Relationship Id="rId13" Type="http://schemas.openxmlformats.org/officeDocument/2006/relationships/hyperlink" Target="http://www.gastroscan.ru/handbook/145/5951" TargetMode="External"/><Relationship Id="rId18" Type="http://schemas.openxmlformats.org/officeDocument/2006/relationships/hyperlink" Target="http://www.gastroscan.ru/handbook/145/7408" TargetMode="External"/><Relationship Id="rId3" Type="http://schemas.openxmlformats.org/officeDocument/2006/relationships/hyperlink" Target="http://www.gastroscan.ru/patient/disease/15/" TargetMode="External"/><Relationship Id="rId21" Type="http://schemas.openxmlformats.org/officeDocument/2006/relationships/hyperlink" Target="http://www.gastroscan.ru/literature/authors/7406" TargetMode="External"/><Relationship Id="rId7" Type="http://schemas.openxmlformats.org/officeDocument/2006/relationships/hyperlink" Target="http://www.gastroscan.ru/handbook/145/1484" TargetMode="External"/><Relationship Id="rId12" Type="http://schemas.openxmlformats.org/officeDocument/2006/relationships/hyperlink" Target="http://www.gastroscan.ru/handbook/144/4621" TargetMode="External"/><Relationship Id="rId17" Type="http://schemas.openxmlformats.org/officeDocument/2006/relationships/hyperlink" Target="http://www.gastroscan.ru/handbook/208/" TargetMode="External"/><Relationship Id="rId2" Type="http://schemas.openxmlformats.org/officeDocument/2006/relationships/hyperlink" Target="http://www.gastroscan.ru/patient/symptom/01/" TargetMode="External"/><Relationship Id="rId16" Type="http://schemas.openxmlformats.org/officeDocument/2006/relationships/hyperlink" Target="http://www.gastroscan.ru/handbook/208/239" TargetMode="External"/><Relationship Id="rId20" Type="http://schemas.openxmlformats.org/officeDocument/2006/relationships/hyperlink" Target="http://www.gastroscan.ru/handbook/145/7005" TargetMode="External"/><Relationship Id="rId1" Type="http://schemas.openxmlformats.org/officeDocument/2006/relationships/slideLayout" Target="../slideLayouts/slideLayout2.xml"/><Relationship Id="rId6" Type="http://schemas.openxmlformats.org/officeDocument/2006/relationships/hyperlink" Target="http://www.gastroscan.ru/handbook/144/1486" TargetMode="External"/><Relationship Id="rId11" Type="http://schemas.openxmlformats.org/officeDocument/2006/relationships/hyperlink" Target="http://www.gastroscan.ru/handbook/144/1487" TargetMode="External"/><Relationship Id="rId5" Type="http://schemas.openxmlformats.org/officeDocument/2006/relationships/hyperlink" Target="http://www.gastroscan.ru/handbook/118/2695" TargetMode="External"/><Relationship Id="rId15" Type="http://schemas.openxmlformats.org/officeDocument/2006/relationships/hyperlink" Target="http://www.gastroscan.ru/handbook/144/5952" TargetMode="External"/><Relationship Id="rId23" Type="http://schemas.openxmlformats.org/officeDocument/2006/relationships/image" Target="../media/image9.jpeg"/><Relationship Id="rId10" Type="http://schemas.openxmlformats.org/officeDocument/2006/relationships/hyperlink" Target="http://www.gastroscan.ru/handbook/145/6442" TargetMode="External"/><Relationship Id="rId19" Type="http://schemas.openxmlformats.org/officeDocument/2006/relationships/hyperlink" Target="http://www.gastroscan.ru/handbook/144/7407" TargetMode="External"/><Relationship Id="rId4" Type="http://schemas.openxmlformats.org/officeDocument/2006/relationships/hyperlink" Target="http://www.gastroscan.ru/patient/disease/03/" TargetMode="External"/><Relationship Id="rId9" Type="http://schemas.openxmlformats.org/officeDocument/2006/relationships/hyperlink" Target="http://www.gastroscan.ru/handbook/145/1488" TargetMode="External"/><Relationship Id="rId14" Type="http://schemas.openxmlformats.org/officeDocument/2006/relationships/hyperlink" Target="http://www.gastroscan.ru/handbook/145/4432" TargetMode="External"/><Relationship Id="rId22"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 for GD Compute\Documents\обложка 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5800" y="3733800"/>
            <a:ext cx="7772400" cy="1470025"/>
          </a:xfrm>
        </p:spPr>
        <p:txBody>
          <a:bodyPr>
            <a:normAutofit fontScale="90000"/>
          </a:bodyPr>
          <a:lstStyle/>
          <a:p>
            <a:pPr algn="ctr"/>
            <a:r>
              <a:rPr lang="uz-Latn-UZ" sz="4900" b="1" i="1" dirty="0">
                <a:solidFill>
                  <a:schemeClr val="bg1"/>
                </a:solidFill>
                <a:latin typeface="Arial" pitchFamily="34" charset="0"/>
                <a:cs typeface="Arial" pitchFamily="34" charset="0"/>
              </a:rPr>
              <a:t>Лекарственные средства, применяемые при заболевания</a:t>
            </a:r>
            <a:r>
              <a:rPr lang="ru-RU" sz="4900" b="1" i="1" dirty="0">
                <a:solidFill>
                  <a:schemeClr val="bg1"/>
                </a:solidFill>
                <a:latin typeface="Arial" pitchFamily="34" charset="0"/>
                <a:cs typeface="Arial" pitchFamily="34" charset="0"/>
              </a:rPr>
              <a:t>х</a:t>
            </a:r>
            <a:r>
              <a:rPr lang="uz-Latn-UZ" sz="4900" b="1" i="1" dirty="0">
                <a:solidFill>
                  <a:schemeClr val="bg1"/>
                </a:solidFill>
                <a:latin typeface="Arial" pitchFamily="34" charset="0"/>
                <a:cs typeface="Arial" pitchFamily="34" charset="0"/>
              </a:rPr>
              <a:t/>
            </a:r>
            <a:br>
              <a:rPr lang="uz-Latn-UZ" sz="4900" b="1" i="1" dirty="0">
                <a:solidFill>
                  <a:schemeClr val="bg1"/>
                </a:solidFill>
                <a:latin typeface="Arial" pitchFamily="34" charset="0"/>
                <a:cs typeface="Arial" pitchFamily="34" charset="0"/>
              </a:rPr>
            </a:br>
            <a:r>
              <a:rPr lang="uz-Latn-UZ" sz="4900" b="1" i="1" dirty="0">
                <a:solidFill>
                  <a:schemeClr val="bg1"/>
                </a:solidFill>
                <a:latin typeface="Arial" pitchFamily="34" charset="0"/>
                <a:cs typeface="Arial" pitchFamily="34" charset="0"/>
              </a:rPr>
              <a:t> желудочно-кишечного тракта</a:t>
            </a:r>
            <a:r>
              <a:rPr lang="uz-Latn-UZ" b="1" i="1" dirty="0"/>
              <a:t/>
            </a:r>
            <a:br>
              <a:rPr lang="uz-Latn-UZ" b="1" i="1" dirty="0"/>
            </a:br>
            <a:r>
              <a:rPr lang="ru-RU" dirty="0"/>
              <a:t> </a:t>
            </a:r>
            <a:r>
              <a:rPr lang="uz-Latn-UZ" dirty="0"/>
              <a:t/>
            </a:r>
            <a:br>
              <a:rPr lang="uz-Latn-UZ" dirty="0"/>
            </a:br>
            <a:endParaRPr lang="uz-Latn-U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fontScale="62500" lnSpcReduction="20000"/>
          </a:bodyPr>
          <a:lstStyle/>
          <a:p>
            <a:pPr marL="112713" indent="287338" algn="ctr">
              <a:buNone/>
            </a:pPr>
            <a:r>
              <a:rPr lang="uz-Latn-UZ" sz="2900" b="1" i="1" dirty="0">
                <a:latin typeface="Arial" pitchFamily="34" charset="0"/>
                <a:cs typeface="Arial" pitchFamily="34" charset="0"/>
              </a:rPr>
              <a:t>Слабительные</a:t>
            </a:r>
            <a:endParaRPr lang="uz-Latn-UZ" sz="2900" b="1" dirty="0">
              <a:latin typeface="Arial" pitchFamily="34" charset="0"/>
              <a:cs typeface="Arial" pitchFamily="34" charset="0"/>
            </a:endParaRPr>
          </a:p>
          <a:p>
            <a:pPr marL="112713" indent="287338">
              <a:buNone/>
            </a:pPr>
            <a:r>
              <a:rPr lang="uz-Latn-UZ" dirty="0">
                <a:latin typeface="Arial" pitchFamily="34" charset="0"/>
                <a:cs typeface="Arial" pitchFamily="34" charset="0"/>
              </a:rPr>
              <a:t>Слабительные — лекарственные средства, облегчающие дефекацию и применяющиеся для лечения </a:t>
            </a:r>
            <a:r>
              <a:rPr lang="uz-Latn-UZ" u="sng" dirty="0">
                <a:latin typeface="Arial" pitchFamily="34" charset="0"/>
                <a:cs typeface="Arial" pitchFamily="34" charset="0"/>
                <a:hlinkClick r:id="rId2"/>
              </a:rPr>
              <a:t>запоров</a:t>
            </a:r>
            <a:r>
              <a:rPr lang="uz-Latn-UZ" dirty="0">
                <a:latin typeface="Arial" pitchFamily="34" charset="0"/>
                <a:cs typeface="Arial" pitchFamily="34" charset="0"/>
              </a:rPr>
              <a:t>. Не существует однозначных критериев выбора какого-либо вида слабительных средств. Выделяют следующие классы слабительных: </a:t>
            </a:r>
            <a:br>
              <a:rPr lang="uz-Latn-UZ" dirty="0">
                <a:latin typeface="Arial" pitchFamily="34" charset="0"/>
                <a:cs typeface="Arial" pitchFamily="34" charset="0"/>
              </a:rPr>
            </a:br>
            <a:endParaRPr lang="uz-Latn-UZ" dirty="0">
              <a:latin typeface="Arial" pitchFamily="34" charset="0"/>
              <a:cs typeface="Arial" pitchFamily="34" charset="0"/>
            </a:endParaRPr>
          </a:p>
          <a:p>
            <a:pPr marL="112713" lvl="0" indent="287338">
              <a:buNone/>
            </a:pPr>
            <a:r>
              <a:rPr lang="uz-Latn-UZ" dirty="0">
                <a:latin typeface="Arial" pitchFamily="34" charset="0"/>
                <a:cs typeface="Arial" pitchFamily="34" charset="0"/>
              </a:rPr>
              <a:t>Осмотические слабительные. Связывая воду в </a:t>
            </a:r>
            <a:r>
              <a:rPr lang="uz-Latn-UZ" u="sng" dirty="0">
                <a:latin typeface="Arial" pitchFamily="34" charset="0"/>
                <a:cs typeface="Arial" pitchFamily="34" charset="0"/>
                <a:hlinkClick r:id="rId3"/>
              </a:rPr>
              <a:t>химусе</a:t>
            </a:r>
            <a:r>
              <a:rPr lang="uz-Latn-UZ" dirty="0" smtClean="0">
                <a:latin typeface="Arial" pitchFamily="34" charset="0"/>
                <a:cs typeface="Arial" pitchFamily="34" charset="0"/>
              </a:rPr>
              <a:t>, увеличивают </a:t>
            </a:r>
            <a:r>
              <a:rPr lang="uz-Latn-UZ" dirty="0">
                <a:latin typeface="Arial" pitchFamily="34" charset="0"/>
                <a:cs typeface="Arial" pitchFamily="34" charset="0"/>
              </a:rPr>
              <a:t>массу стула, размягчают консистенцию и ускоряют продвижение химуса по </a:t>
            </a:r>
            <a:r>
              <a:rPr lang="uz-Latn-UZ" u="sng" dirty="0">
                <a:latin typeface="Arial" pitchFamily="34" charset="0"/>
                <a:cs typeface="Arial" pitchFamily="34" charset="0"/>
                <a:hlinkClick r:id="rId4"/>
              </a:rPr>
              <a:t>толстой кишке</a:t>
            </a:r>
            <a:r>
              <a:rPr lang="uz-Latn-UZ" dirty="0">
                <a:latin typeface="Arial" pitchFamily="34" charset="0"/>
                <a:cs typeface="Arial" pitchFamily="34" charset="0"/>
              </a:rPr>
              <a:t>. Примеры: </a:t>
            </a:r>
            <a:r>
              <a:rPr lang="uz-Latn-UZ" u="sng" dirty="0">
                <a:latin typeface="Arial" pitchFamily="34" charset="0"/>
                <a:cs typeface="Arial" pitchFamily="34" charset="0"/>
                <a:hlinkClick r:id="rId5"/>
              </a:rPr>
              <a:t>Дюфалак</a:t>
            </a:r>
            <a:r>
              <a:rPr lang="uz-Latn-UZ" dirty="0">
                <a:latin typeface="Arial" pitchFamily="34" charset="0"/>
                <a:cs typeface="Arial" pitchFamily="34" charset="0"/>
              </a:rPr>
              <a:t>,</a:t>
            </a:r>
            <a:r>
              <a:rPr lang="uz-Latn-UZ" u="sng" dirty="0">
                <a:latin typeface="Arial" pitchFamily="34" charset="0"/>
                <a:cs typeface="Arial" pitchFamily="34" charset="0"/>
                <a:hlinkClick r:id="rId6"/>
              </a:rPr>
              <a:t>Нормазе</a:t>
            </a:r>
            <a:r>
              <a:rPr lang="uz-Latn-UZ" dirty="0">
                <a:latin typeface="Arial" pitchFamily="34" charset="0"/>
                <a:cs typeface="Arial" pitchFamily="34" charset="0"/>
              </a:rPr>
              <a:t> </a:t>
            </a:r>
            <a:r>
              <a:rPr lang="uz-Latn-UZ" dirty="0" smtClean="0">
                <a:latin typeface="Arial" pitchFamily="34" charset="0"/>
                <a:cs typeface="Arial" pitchFamily="34" charset="0"/>
              </a:rPr>
              <a:t>(</a:t>
            </a:r>
            <a:r>
              <a:rPr lang="uz-Latn-UZ" dirty="0">
                <a:latin typeface="Arial" pitchFamily="34" charset="0"/>
                <a:cs typeface="Arial" pitchFamily="34" charset="0"/>
              </a:rPr>
              <a:t> </a:t>
            </a:r>
            <a:r>
              <a:rPr lang="uz-Latn-UZ" u="sng" dirty="0">
                <a:latin typeface="Arial" pitchFamily="34" charset="0"/>
                <a:cs typeface="Arial" pitchFamily="34" charset="0"/>
                <a:hlinkClick r:id="rId7"/>
              </a:rPr>
              <a:t>лактулоза</a:t>
            </a:r>
            <a:r>
              <a:rPr lang="uz-Latn-UZ" dirty="0" smtClean="0">
                <a:latin typeface="Arial" pitchFamily="34" charset="0"/>
                <a:cs typeface="Arial" pitchFamily="34" charset="0"/>
              </a:rPr>
              <a:t>),</a:t>
            </a:r>
            <a:endParaRPr lang="ru-RU" dirty="0" smtClean="0">
              <a:latin typeface="Arial" pitchFamily="34" charset="0"/>
              <a:cs typeface="Arial" pitchFamily="34" charset="0"/>
            </a:endParaRPr>
          </a:p>
          <a:p>
            <a:pPr marL="112713" lvl="0" indent="287338">
              <a:buNone/>
            </a:pPr>
            <a:r>
              <a:rPr lang="ru-RU" dirty="0" smtClean="0">
                <a:latin typeface="Arial" pitchFamily="34" charset="0"/>
                <a:cs typeface="Arial" pitchFamily="34" charset="0"/>
              </a:rPr>
              <a:t>           </a:t>
            </a:r>
            <a:r>
              <a:rPr lang="uz-Latn-UZ" dirty="0">
                <a:latin typeface="Arial" pitchFamily="34" charset="0"/>
                <a:cs typeface="Arial" pitchFamily="34" charset="0"/>
              </a:rPr>
              <a:t> </a:t>
            </a:r>
            <a:r>
              <a:rPr lang="uz-Latn-UZ" u="sng" dirty="0">
                <a:latin typeface="Arial" pitchFamily="34" charset="0"/>
                <a:cs typeface="Arial" pitchFamily="34" charset="0"/>
                <a:hlinkClick r:id="rId8"/>
              </a:rPr>
              <a:t>Экспортал</a:t>
            </a:r>
            <a:r>
              <a:rPr lang="uz-Latn-UZ" dirty="0">
                <a:latin typeface="Arial" pitchFamily="34" charset="0"/>
                <a:cs typeface="Arial" pitchFamily="34" charset="0"/>
              </a:rPr>
              <a:t> (</a:t>
            </a:r>
            <a:r>
              <a:rPr lang="uz-Latn-UZ" u="sng" dirty="0">
                <a:latin typeface="Arial" pitchFamily="34" charset="0"/>
                <a:cs typeface="Arial" pitchFamily="34" charset="0"/>
                <a:hlinkClick r:id="rId9"/>
              </a:rPr>
              <a:t>лактитол</a:t>
            </a:r>
            <a:r>
              <a:rPr lang="uz-Latn-UZ" dirty="0" smtClean="0">
                <a:latin typeface="Arial" pitchFamily="34" charset="0"/>
                <a:cs typeface="Arial" pitchFamily="34" charset="0"/>
              </a:rPr>
              <a:t>),</a:t>
            </a:r>
            <a:endParaRPr lang="ru-RU" dirty="0" smtClean="0">
              <a:latin typeface="Arial" pitchFamily="34" charset="0"/>
              <a:cs typeface="Arial" pitchFamily="34" charset="0"/>
            </a:endParaRPr>
          </a:p>
          <a:p>
            <a:pPr marL="112713" lvl="0" indent="287338">
              <a:buNone/>
            </a:pPr>
            <a:r>
              <a:rPr lang="ru-RU" dirty="0" smtClean="0">
                <a:latin typeface="Arial" pitchFamily="34" charset="0"/>
                <a:cs typeface="Arial" pitchFamily="34" charset="0"/>
              </a:rPr>
              <a:t>           </a:t>
            </a:r>
            <a:r>
              <a:rPr lang="uz-Latn-UZ" dirty="0">
                <a:latin typeface="Arial" pitchFamily="34" charset="0"/>
                <a:cs typeface="Arial" pitchFamily="34" charset="0"/>
              </a:rPr>
              <a:t> </a:t>
            </a:r>
            <a:r>
              <a:rPr lang="uz-Latn-UZ" u="sng" dirty="0">
                <a:latin typeface="Arial" pitchFamily="34" charset="0"/>
                <a:cs typeface="Arial" pitchFamily="34" charset="0"/>
                <a:hlinkClick r:id="rId10"/>
              </a:rPr>
              <a:t>Форлакс</a:t>
            </a:r>
            <a:r>
              <a:rPr lang="uz-Latn-UZ" dirty="0">
                <a:latin typeface="Arial" pitchFamily="34" charset="0"/>
                <a:cs typeface="Arial" pitchFamily="34" charset="0"/>
              </a:rPr>
              <a:t>, </a:t>
            </a:r>
            <a:r>
              <a:rPr lang="uz-Latn-UZ" u="sng" dirty="0" smtClean="0">
                <a:latin typeface="Arial" pitchFamily="34" charset="0"/>
                <a:cs typeface="Arial" pitchFamily="34" charset="0"/>
                <a:hlinkClick r:id="rId10"/>
              </a:rPr>
              <a:t>Фортранс</a:t>
            </a:r>
            <a:r>
              <a:rPr lang="uz-Latn-UZ" dirty="0" smtClean="0">
                <a:latin typeface="Arial" pitchFamily="34" charset="0"/>
                <a:cs typeface="Arial" pitchFamily="34" charset="0"/>
              </a:rPr>
              <a:t>(</a:t>
            </a:r>
            <a:r>
              <a:rPr lang="uz-Latn-UZ" u="sng" dirty="0" smtClean="0">
                <a:latin typeface="Arial" pitchFamily="34" charset="0"/>
                <a:cs typeface="Arial" pitchFamily="34" charset="0"/>
                <a:hlinkClick r:id="rId11"/>
              </a:rPr>
              <a:t>макрогол</a:t>
            </a:r>
            <a:r>
              <a:rPr lang="en-US" u="sng" dirty="0" smtClean="0">
                <a:latin typeface="Arial" pitchFamily="34" charset="0"/>
                <a:cs typeface="Arial" pitchFamily="34" charset="0"/>
              </a:rPr>
              <a:t>)</a:t>
            </a:r>
            <a:endParaRPr lang="uz-Latn-UZ" dirty="0">
              <a:latin typeface="Arial" pitchFamily="34" charset="0"/>
              <a:cs typeface="Arial" pitchFamily="34" charset="0"/>
            </a:endParaRPr>
          </a:p>
          <a:p>
            <a:pPr marL="112713" lvl="0" indent="287338">
              <a:buNone/>
            </a:pPr>
            <a:r>
              <a:rPr lang="uz-Latn-UZ" dirty="0">
                <a:latin typeface="Arial" pitchFamily="34" charset="0"/>
                <a:cs typeface="Arial" pitchFamily="34" charset="0"/>
              </a:rPr>
              <a:t>Слабительные, увеличивающие объем каловых масс, разжижающие содержимое кишки за счет высвобождения воды. Увеличение внутрипросветного давления, вызванное возрастанием </a:t>
            </a:r>
            <a:r>
              <a:rPr lang="uz-Latn-UZ" dirty="0" smtClean="0">
                <a:latin typeface="Arial" pitchFamily="34" charset="0"/>
                <a:cs typeface="Arial" pitchFamily="34" charset="0"/>
              </a:rPr>
              <a:t>объема</a:t>
            </a:r>
            <a:r>
              <a:rPr lang="ru-RU" dirty="0" smtClean="0">
                <a:latin typeface="Arial" pitchFamily="34" charset="0"/>
                <a:cs typeface="Arial" pitchFamily="34" charset="0"/>
              </a:rPr>
              <a:t> </a:t>
            </a:r>
            <a:r>
              <a:rPr lang="uz-Latn-UZ" u="sng" dirty="0" smtClean="0">
                <a:latin typeface="Arial" pitchFamily="34" charset="0"/>
                <a:cs typeface="Arial" pitchFamily="34" charset="0"/>
                <a:hlinkClick r:id="rId12"/>
              </a:rPr>
              <a:t>фекальных </a:t>
            </a:r>
            <a:r>
              <a:rPr lang="uz-Latn-UZ" u="sng" dirty="0">
                <a:latin typeface="Arial" pitchFamily="34" charset="0"/>
                <a:cs typeface="Arial" pitchFamily="34" charset="0"/>
                <a:hlinkClick r:id="rId12"/>
              </a:rPr>
              <a:t>масс</a:t>
            </a:r>
            <a:r>
              <a:rPr lang="uz-Latn-UZ" dirty="0">
                <a:latin typeface="Arial" pitchFamily="34" charset="0"/>
                <a:cs typeface="Arial" pitchFamily="34" charset="0"/>
              </a:rPr>
              <a:t>, стимулирует моторику и ускоряет движение химуса по кишечнику. К таким слабительным относятся пищевые </a:t>
            </a:r>
            <a:r>
              <a:rPr lang="uz-Latn-UZ" dirty="0" smtClean="0">
                <a:latin typeface="Arial" pitchFamily="34" charset="0"/>
                <a:cs typeface="Arial" pitchFamily="34" charset="0"/>
              </a:rPr>
              <a:t>волокна</a:t>
            </a:r>
            <a:endParaRPr lang="ru-RU" dirty="0" smtClean="0">
              <a:latin typeface="Arial" pitchFamily="34" charset="0"/>
              <a:cs typeface="Arial" pitchFamily="34" charset="0"/>
            </a:endParaRPr>
          </a:p>
          <a:p>
            <a:pPr marL="112713" lvl="0" indent="287338">
              <a:buNone/>
            </a:pPr>
            <a:r>
              <a:rPr lang="ru-RU" dirty="0" smtClean="0">
                <a:latin typeface="Arial" pitchFamily="34" charset="0"/>
                <a:cs typeface="Arial" pitchFamily="34" charset="0"/>
              </a:rPr>
              <a:t>Ламинария, отруби, сорбитол, лен </a:t>
            </a:r>
            <a:r>
              <a:rPr lang="uz-Latn-UZ" dirty="0" smtClean="0">
                <a:latin typeface="Arial" pitchFamily="34" charset="0"/>
                <a:cs typeface="Arial" pitchFamily="34" charset="0"/>
              </a:rPr>
              <a:t>(</a:t>
            </a:r>
            <a:r>
              <a:rPr lang="uz-Latn-UZ" dirty="0">
                <a:latin typeface="Arial" pitchFamily="34" charset="0"/>
                <a:cs typeface="Arial" pitchFamily="34" charset="0"/>
              </a:rPr>
              <a:t> </a:t>
            </a:r>
            <a:r>
              <a:rPr lang="uz-Latn-UZ" u="sng" dirty="0">
                <a:latin typeface="Arial" pitchFamily="34" charset="0"/>
                <a:cs typeface="Arial" pitchFamily="34" charset="0"/>
                <a:hlinkClick r:id="rId13"/>
              </a:rPr>
              <a:t>исфагула</a:t>
            </a:r>
            <a:r>
              <a:rPr lang="uz-Latn-UZ" dirty="0" smtClean="0">
                <a:latin typeface="Arial" pitchFamily="34" charset="0"/>
                <a:cs typeface="Arial" pitchFamily="34" charset="0"/>
              </a:rPr>
              <a:t>),</a:t>
            </a:r>
            <a:r>
              <a:rPr lang="uz-Latn-UZ" dirty="0">
                <a:latin typeface="Arial" pitchFamily="34" charset="0"/>
                <a:cs typeface="Arial" pitchFamily="34" charset="0"/>
              </a:rPr>
              <a:t> (</a:t>
            </a:r>
            <a:r>
              <a:rPr lang="uz-Latn-UZ" u="sng" dirty="0">
                <a:latin typeface="Arial" pitchFamily="34" charset="0"/>
                <a:cs typeface="Arial" pitchFamily="34" charset="0"/>
                <a:hlinkClick r:id="rId14"/>
              </a:rPr>
              <a:t>метилцеллюлоза</a:t>
            </a:r>
            <a:r>
              <a:rPr lang="uz-Latn-UZ" dirty="0">
                <a:latin typeface="Arial" pitchFamily="34" charset="0"/>
                <a:cs typeface="Arial" pitchFamily="34" charset="0"/>
              </a:rPr>
              <a:t>).</a:t>
            </a:r>
          </a:p>
          <a:p>
            <a:pPr marL="2116138" lvl="0" indent="287338">
              <a:buNone/>
            </a:pPr>
            <a:r>
              <a:rPr lang="uz-Latn-UZ" dirty="0">
                <a:latin typeface="Arial" pitchFamily="34" charset="0"/>
                <a:cs typeface="Arial" pitchFamily="34" charset="0"/>
              </a:rPr>
              <a:t>Мягчительные слабительные (пластификаторы) размягчающие стул и предотвращающие его обезвоживание. Пластификаторы часто рекомендуется после родов или хирургического вмешательства или пациентам, которым следует избегать натуживания при дефекации. Примером мягчительного слабительного является </a:t>
            </a:r>
            <a:r>
              <a:rPr lang="uz-Latn-UZ" u="sng" dirty="0">
                <a:latin typeface="Arial" pitchFamily="34" charset="0"/>
                <a:cs typeface="Arial" pitchFamily="34" charset="0"/>
                <a:hlinkClick r:id="rId15"/>
              </a:rPr>
              <a:t>глицерол</a:t>
            </a:r>
            <a:r>
              <a:rPr lang="uz-Latn-UZ" dirty="0">
                <a:latin typeface="Arial" pitchFamily="34" charset="0"/>
                <a:cs typeface="Arial" pitchFamily="34" charset="0"/>
              </a:rPr>
              <a:t> (глицерин).</a:t>
            </a:r>
          </a:p>
          <a:p>
            <a:pPr marL="2116138" lvl="0" indent="287338">
              <a:buNone/>
            </a:pPr>
            <a:r>
              <a:rPr lang="uz-Latn-UZ" dirty="0">
                <a:latin typeface="Arial" pitchFamily="34" charset="0"/>
                <a:cs typeface="Arial" pitchFamily="34" charset="0"/>
              </a:rPr>
              <a:t>Контактные слабительные, стимулирующие рецепторы кишечника при контакте с ними и </a:t>
            </a:r>
            <a:r>
              <a:rPr lang="uz-Latn-UZ" dirty="0" smtClean="0">
                <a:latin typeface="Arial" pitchFamily="34" charset="0"/>
                <a:cs typeface="Arial" pitchFamily="34" charset="0"/>
              </a:rPr>
              <a:t>усиливающие</a:t>
            </a:r>
            <a:r>
              <a:rPr lang="ru-RU" dirty="0" smtClean="0">
                <a:latin typeface="Arial" pitchFamily="34" charset="0"/>
                <a:cs typeface="Arial" pitchFamily="34" charset="0"/>
              </a:rPr>
              <a:t> </a:t>
            </a:r>
            <a:r>
              <a:rPr lang="uz-Latn-UZ" dirty="0">
                <a:latin typeface="Arial" pitchFamily="34" charset="0"/>
                <a:cs typeface="Arial" pitchFamily="34" charset="0"/>
              </a:rPr>
              <a:t> </a:t>
            </a:r>
            <a:r>
              <a:rPr lang="uz-Latn-UZ" u="sng" dirty="0">
                <a:latin typeface="Arial" pitchFamily="34" charset="0"/>
                <a:cs typeface="Arial" pitchFamily="34" charset="0"/>
                <a:hlinkClick r:id="rId16"/>
              </a:rPr>
              <a:t>перистальтику</a:t>
            </a:r>
            <a:r>
              <a:rPr lang="uz-Latn-UZ" dirty="0">
                <a:latin typeface="Arial" pitchFamily="34" charset="0"/>
                <a:cs typeface="Arial" pitchFamily="34" charset="0"/>
              </a:rPr>
              <a:t>. Примеры: </a:t>
            </a:r>
            <a:r>
              <a:rPr lang="uz-Latn-UZ" u="sng" dirty="0">
                <a:latin typeface="Arial" pitchFamily="34" charset="0"/>
                <a:cs typeface="Arial" pitchFamily="34" charset="0"/>
                <a:hlinkClick r:id="rId17"/>
              </a:rPr>
              <a:t>Бисакодил</a:t>
            </a:r>
            <a:r>
              <a:rPr lang="uz-Latn-UZ" dirty="0" smtClean="0">
                <a:latin typeface="Arial" pitchFamily="34" charset="0"/>
                <a:cs typeface="Arial" pitchFamily="34" charset="0"/>
              </a:rPr>
              <a:t>,</a:t>
            </a:r>
            <a:r>
              <a:rPr lang="ru-RU" dirty="0" smtClean="0">
                <a:latin typeface="Arial" pitchFamily="34" charset="0"/>
                <a:cs typeface="Arial" pitchFamily="34" charset="0"/>
              </a:rPr>
              <a:t> </a:t>
            </a:r>
            <a:r>
              <a:rPr lang="ru-RU" dirty="0" err="1" smtClean="0">
                <a:latin typeface="Arial" pitchFamily="34" charset="0"/>
                <a:cs typeface="Arial" pitchFamily="34" charset="0"/>
              </a:rPr>
              <a:t>пикосульфат</a:t>
            </a:r>
            <a:r>
              <a:rPr lang="ru-RU" dirty="0" smtClean="0">
                <a:latin typeface="Arial" pitchFamily="34" charset="0"/>
                <a:cs typeface="Arial" pitchFamily="34" charset="0"/>
              </a:rPr>
              <a:t>,</a:t>
            </a:r>
            <a:r>
              <a:rPr lang="uz-Latn-UZ" dirty="0">
                <a:latin typeface="Arial" pitchFamily="34" charset="0"/>
                <a:cs typeface="Arial" pitchFamily="34" charset="0"/>
              </a:rPr>
              <a:t> </a:t>
            </a:r>
            <a:r>
              <a:rPr lang="uz-Latn-UZ" u="sng" dirty="0">
                <a:latin typeface="Arial" pitchFamily="34" charset="0"/>
                <a:cs typeface="Arial" pitchFamily="34" charset="0"/>
                <a:hlinkClick r:id="rId18"/>
              </a:rPr>
              <a:t>Касторовое </a:t>
            </a:r>
            <a:r>
              <a:rPr lang="uz-Latn-UZ" u="sng" dirty="0" smtClean="0">
                <a:latin typeface="Arial" pitchFamily="34" charset="0"/>
                <a:cs typeface="Arial" pitchFamily="34" charset="0"/>
                <a:hlinkClick r:id="rId18"/>
              </a:rPr>
              <a:t>масло</a:t>
            </a:r>
            <a:r>
              <a:rPr lang="ru-RU" u="sng" dirty="0" smtClean="0">
                <a:latin typeface="Arial" pitchFamily="34" charset="0"/>
                <a:cs typeface="Arial" pitchFamily="34" charset="0"/>
              </a:rPr>
              <a:t>,</a:t>
            </a:r>
            <a:endParaRPr lang="uz-Latn-UZ" dirty="0">
              <a:latin typeface="Arial" pitchFamily="34" charset="0"/>
              <a:cs typeface="Arial" pitchFamily="34" charset="0"/>
            </a:endParaRPr>
          </a:p>
          <a:p>
            <a:pPr marL="2116138" lvl="0" indent="287338">
              <a:buNone/>
            </a:pPr>
            <a:r>
              <a:rPr lang="uz-Latn-UZ" dirty="0">
                <a:latin typeface="Arial" pitchFamily="34" charset="0"/>
                <a:cs typeface="Arial" pitchFamily="34" charset="0"/>
              </a:rPr>
              <a:t>Одноразовые клизмы: </a:t>
            </a:r>
            <a:r>
              <a:rPr lang="uz-Latn-UZ" u="sng" dirty="0">
                <a:latin typeface="Arial" pitchFamily="34" charset="0"/>
                <a:cs typeface="Arial" pitchFamily="34" charset="0"/>
                <a:hlinkClick r:id="rId19"/>
              </a:rPr>
              <a:t>Энема Клин</a:t>
            </a:r>
            <a:r>
              <a:rPr lang="uz-Latn-UZ" dirty="0">
                <a:latin typeface="Arial" pitchFamily="34" charset="0"/>
                <a:cs typeface="Arial" pitchFamily="34" charset="0"/>
              </a:rPr>
              <a:t> (</a:t>
            </a:r>
            <a:r>
              <a:rPr lang="uz-Latn-UZ" u="sng" dirty="0">
                <a:latin typeface="Arial" pitchFamily="34" charset="0"/>
                <a:cs typeface="Arial" pitchFamily="34" charset="0"/>
                <a:hlinkClick r:id="rId20"/>
              </a:rPr>
              <a:t>натрия фосфаты</a:t>
            </a:r>
            <a:r>
              <a:rPr lang="uz-Latn-UZ" dirty="0">
                <a:latin typeface="Arial" pitchFamily="34" charset="0"/>
                <a:cs typeface="Arial" pitchFamily="34" charset="0"/>
              </a:rPr>
              <a:t>), </a:t>
            </a:r>
            <a:r>
              <a:rPr lang="uz-Latn-UZ" u="sng" dirty="0">
                <a:latin typeface="Arial" pitchFamily="34" charset="0"/>
                <a:cs typeface="Arial" pitchFamily="34" charset="0"/>
                <a:hlinkClick r:id="rId21"/>
              </a:rPr>
              <a:t>Микролакс</a:t>
            </a:r>
            <a:r>
              <a:rPr lang="uz-Latn-UZ" dirty="0">
                <a:latin typeface="Arial" pitchFamily="34" charset="0"/>
                <a:cs typeface="Arial" pitchFamily="34" charset="0"/>
              </a:rPr>
              <a:t> (</a:t>
            </a:r>
            <a:r>
              <a:rPr lang="uz-Latn-UZ" u="sng" dirty="0">
                <a:latin typeface="Arial" pitchFamily="34" charset="0"/>
                <a:cs typeface="Arial" pitchFamily="34" charset="0"/>
                <a:hlinkClick r:id="rId22"/>
              </a:rPr>
              <a:t>натрия цитрат</a:t>
            </a:r>
            <a:r>
              <a:rPr lang="uz-Latn-UZ" dirty="0">
                <a:latin typeface="Arial" pitchFamily="34" charset="0"/>
                <a:cs typeface="Arial" pitchFamily="34" charset="0"/>
              </a:rPr>
              <a:t> + натрия лаурилсульфоацетат + сорбитол).</a:t>
            </a:r>
          </a:p>
          <a:p>
            <a:pPr marL="112713" indent="287338">
              <a:buNone/>
            </a:pPr>
            <a:r>
              <a:rPr lang="uz-Latn-UZ" sz="2300" dirty="0">
                <a:latin typeface="Arial" pitchFamily="34" charset="0"/>
                <a:cs typeface="Arial" pitchFamily="34" charset="0"/>
              </a:rPr>
              <a:t> </a:t>
            </a:r>
          </a:p>
          <a:p>
            <a:pPr marL="112713" indent="287338"/>
            <a:endParaRPr lang="uz-Latn-UZ" sz="2900" dirty="0">
              <a:latin typeface="Arial" pitchFamily="34" charset="0"/>
              <a:cs typeface="Arial" pitchFamily="34" charset="0"/>
            </a:endParaRPr>
          </a:p>
        </p:txBody>
      </p:sp>
      <p:pic>
        <p:nvPicPr>
          <p:cNvPr id="6146" name="Picture 2" descr="C:\Users\Admin for GD Compute\Documents\images (1).jpg"/>
          <p:cNvPicPr>
            <a:picLocks noChangeAspect="1" noChangeArrowheads="1"/>
          </p:cNvPicPr>
          <p:nvPr/>
        </p:nvPicPr>
        <p:blipFill>
          <a:blip r:embed="rId23" cstate="print"/>
          <a:srcRect/>
          <a:stretch>
            <a:fillRect/>
          </a:stretch>
        </p:blipFill>
        <p:spPr bwMode="auto">
          <a:xfrm>
            <a:off x="304800" y="4114800"/>
            <a:ext cx="1807882" cy="1905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dmin for GD Compute\Documents\эрсифурил (1).jpg"/>
          <p:cNvPicPr>
            <a:picLocks noChangeAspect="1" noChangeArrowheads="1"/>
          </p:cNvPicPr>
          <p:nvPr/>
        </p:nvPicPr>
        <p:blipFill>
          <a:blip r:embed="rId2" cstate="print"/>
          <a:srcRect/>
          <a:stretch>
            <a:fillRect/>
          </a:stretch>
        </p:blipFill>
        <p:spPr bwMode="auto">
          <a:xfrm>
            <a:off x="6172200" y="2590800"/>
            <a:ext cx="2743200" cy="1600200"/>
          </a:xfrm>
          <a:prstGeom prst="rect">
            <a:avLst/>
          </a:prstGeom>
          <a:noFill/>
        </p:spPr>
      </p:pic>
      <p:sp>
        <p:nvSpPr>
          <p:cNvPr id="3" name="Content Placeholder 2"/>
          <p:cNvSpPr>
            <a:spLocks noGrp="1"/>
          </p:cNvSpPr>
          <p:nvPr>
            <p:ph idx="1"/>
          </p:nvPr>
        </p:nvSpPr>
        <p:spPr>
          <a:xfrm>
            <a:off x="0" y="762000"/>
            <a:ext cx="8382000" cy="3886200"/>
          </a:xfrm>
        </p:spPr>
        <p:txBody>
          <a:bodyPr>
            <a:noAutofit/>
          </a:bodyPr>
          <a:lstStyle/>
          <a:p>
            <a:pPr marL="61913" indent="225425" algn="ctr">
              <a:buNone/>
            </a:pPr>
            <a:r>
              <a:rPr lang="uz-Latn-UZ" sz="1200" b="1" i="1" dirty="0">
                <a:latin typeface="Arial" pitchFamily="34" charset="0"/>
                <a:cs typeface="Arial" pitchFamily="34" charset="0"/>
              </a:rPr>
              <a:t>Антимикробные средства (антибиотики)</a:t>
            </a:r>
            <a:endParaRPr lang="uz-Latn-UZ" sz="1200" b="1" dirty="0">
              <a:latin typeface="Arial" pitchFamily="34" charset="0"/>
              <a:cs typeface="Arial" pitchFamily="34" charset="0"/>
            </a:endParaRPr>
          </a:p>
          <a:p>
            <a:pPr marL="61913" indent="225425">
              <a:buNone/>
            </a:pPr>
            <a:r>
              <a:rPr lang="uz-Latn-UZ" sz="1200" dirty="0">
                <a:latin typeface="Arial" pitchFamily="34" charset="0"/>
                <a:cs typeface="Arial" pitchFamily="34" charset="0"/>
              </a:rPr>
              <a:t>Антимикробные </a:t>
            </a:r>
            <a:r>
              <a:rPr lang="uz-Latn-UZ" sz="1200" dirty="0" smtClean="0">
                <a:latin typeface="Arial" pitchFamily="34" charset="0"/>
                <a:cs typeface="Arial" pitchFamily="34" charset="0"/>
              </a:rPr>
              <a:t>средства </a:t>
            </a:r>
            <a:r>
              <a:rPr lang="uz-Latn-UZ" sz="1200" dirty="0">
                <a:latin typeface="Arial" pitchFamily="34" charset="0"/>
                <a:cs typeface="Arial" pitchFamily="34" charset="0"/>
              </a:rPr>
              <a:t>применяются при различных заболеваниях и состояниях желудочно-кишечного тракта. Они применяются, в частности, при лечении инфекционных заболеваний, </a:t>
            </a:r>
            <a:r>
              <a:rPr lang="uz-Latn-UZ" sz="1200" u="sng" dirty="0">
                <a:latin typeface="Arial" pitchFamily="34" charset="0"/>
                <a:cs typeface="Arial" pitchFamily="34" charset="0"/>
                <a:hlinkClick r:id="rId3"/>
              </a:rPr>
              <a:t>диарей</a:t>
            </a:r>
            <a:r>
              <a:rPr lang="uz-Latn-UZ" sz="1200" dirty="0">
                <a:latin typeface="Arial" pitchFamily="34" charset="0"/>
                <a:cs typeface="Arial" pitchFamily="34" charset="0"/>
              </a:rPr>
              <a:t>. Антибиотики — необходимые компоненты схем, применяемых при эрадикации </a:t>
            </a:r>
            <a:r>
              <a:rPr lang="uz-Latn-UZ" sz="1200" i="1" u="sng" dirty="0">
                <a:latin typeface="Arial" pitchFamily="34" charset="0"/>
                <a:cs typeface="Arial" pitchFamily="34" charset="0"/>
                <a:hlinkClick r:id="rId4"/>
              </a:rPr>
              <a:t>Helicobacter pylori</a:t>
            </a:r>
            <a:r>
              <a:rPr lang="uz-Latn-UZ" sz="1200" dirty="0">
                <a:latin typeface="Arial" pitchFamily="34" charset="0"/>
                <a:cs typeface="Arial" pitchFamily="34" charset="0"/>
              </a:rPr>
              <a:t> и т.д.</a:t>
            </a:r>
          </a:p>
          <a:p>
            <a:pPr marL="61913" indent="225425">
              <a:buNone/>
            </a:pPr>
            <a:r>
              <a:rPr lang="uz-Latn-UZ" sz="1200" b="1" dirty="0">
                <a:latin typeface="Arial" pitchFamily="34" charset="0"/>
                <a:cs typeface="Arial" pitchFamily="34" charset="0"/>
              </a:rPr>
              <a:t>Антибиотики в схемах эрадикации Helicobacter </a:t>
            </a:r>
            <a:r>
              <a:rPr lang="uz-Latn-UZ" sz="1200" b="1" dirty="0" smtClean="0">
                <a:latin typeface="Arial" pitchFamily="34" charset="0"/>
                <a:cs typeface="Arial" pitchFamily="34" charset="0"/>
              </a:rPr>
              <a:t>pylori</a:t>
            </a:r>
            <a:endParaRPr lang="uz-Latn-UZ" sz="1200" dirty="0">
              <a:latin typeface="Arial" pitchFamily="34" charset="0"/>
              <a:cs typeface="Arial" pitchFamily="34" charset="0"/>
            </a:endParaRPr>
          </a:p>
          <a:p>
            <a:pPr marL="61913" lvl="0" indent="225425">
              <a:buNone/>
            </a:pPr>
            <a:r>
              <a:rPr lang="uz-Latn-UZ" sz="1200" dirty="0">
                <a:latin typeface="Arial" pitchFamily="34" charset="0"/>
                <a:cs typeface="Arial" pitchFamily="34" charset="0"/>
              </a:rPr>
              <a:t>макролиды: </a:t>
            </a:r>
            <a:r>
              <a:rPr lang="uz-Latn-UZ" sz="1200" u="sng" dirty="0">
                <a:latin typeface="Arial" pitchFamily="34" charset="0"/>
                <a:cs typeface="Arial" pitchFamily="34" charset="0"/>
                <a:hlinkClick r:id="rId5"/>
              </a:rPr>
              <a:t>кларитромицин</a:t>
            </a:r>
            <a:r>
              <a:rPr lang="uz-Latn-UZ" sz="1200" dirty="0">
                <a:latin typeface="Arial" pitchFamily="34" charset="0"/>
                <a:cs typeface="Arial" pitchFamily="34" charset="0"/>
              </a:rPr>
              <a:t> </a:t>
            </a:r>
            <a:r>
              <a:rPr lang="ru-RU" sz="1200" dirty="0" smtClean="0">
                <a:latin typeface="Arial" pitchFamily="34" charset="0"/>
                <a:cs typeface="Arial" pitchFamily="34" charset="0"/>
              </a:rPr>
              <a:t>(</a:t>
            </a:r>
            <a:r>
              <a:rPr lang="uz-Latn-UZ" sz="1200" dirty="0">
                <a:latin typeface="Arial" pitchFamily="34" charset="0"/>
                <a:cs typeface="Arial" pitchFamily="34" charset="0"/>
              </a:rPr>
              <a:t> </a:t>
            </a:r>
            <a:r>
              <a:rPr lang="uz-Latn-UZ" sz="1200" u="sng" dirty="0" smtClean="0">
                <a:latin typeface="Arial" pitchFamily="34" charset="0"/>
                <a:cs typeface="Arial" pitchFamily="34" charset="0"/>
                <a:hlinkClick r:id="rId6"/>
              </a:rPr>
              <a:t>Клацид</a:t>
            </a:r>
            <a:r>
              <a:rPr lang="uz-Latn-UZ" sz="1200" dirty="0" smtClean="0">
                <a:latin typeface="Arial" pitchFamily="34" charset="0"/>
                <a:cs typeface="Arial" pitchFamily="34" charset="0"/>
              </a:rPr>
              <a:t>,</a:t>
            </a:r>
            <a:r>
              <a:rPr lang="uz-Latn-UZ" sz="1200" u="sng" dirty="0" smtClean="0">
                <a:latin typeface="Arial" pitchFamily="34" charset="0"/>
                <a:cs typeface="Arial" pitchFamily="34" charset="0"/>
                <a:hlinkClick r:id="rId7"/>
              </a:rPr>
              <a:t>Фромилид</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8"/>
              </a:rPr>
              <a:t>Экозитрин</a:t>
            </a:r>
            <a:r>
              <a:rPr lang="uz-Latn-UZ" sz="1200" dirty="0">
                <a:latin typeface="Arial" pitchFamily="34" charset="0"/>
                <a:cs typeface="Arial" pitchFamily="34" charset="0"/>
              </a:rPr>
              <a:t>), </a:t>
            </a:r>
            <a:endParaRPr lang="ru-RU" sz="1200" dirty="0" smtClean="0">
              <a:latin typeface="Arial" pitchFamily="34" charset="0"/>
              <a:cs typeface="Arial" pitchFamily="34" charset="0"/>
            </a:endParaRPr>
          </a:p>
          <a:p>
            <a:pPr marL="61913" lvl="0" indent="225425">
              <a:buNone/>
            </a:pPr>
            <a:r>
              <a:rPr lang="uz-Latn-UZ" sz="1200" u="sng" dirty="0" smtClean="0">
                <a:latin typeface="Arial" pitchFamily="34" charset="0"/>
                <a:cs typeface="Arial" pitchFamily="34" charset="0"/>
                <a:hlinkClick r:id="rId9"/>
              </a:rPr>
              <a:t>азитромицин</a:t>
            </a:r>
            <a:r>
              <a:rPr lang="uz-Latn-UZ" sz="1200" dirty="0">
                <a:latin typeface="Arial" pitchFamily="34" charset="0"/>
                <a:cs typeface="Arial" pitchFamily="34" charset="0"/>
              </a:rPr>
              <a:t> (</a:t>
            </a:r>
            <a:r>
              <a:rPr lang="uz-Latn-UZ" sz="1200" u="sng" dirty="0" smtClean="0">
                <a:latin typeface="Arial" pitchFamily="34" charset="0"/>
                <a:cs typeface="Arial" pitchFamily="34" charset="0"/>
                <a:hlinkClick r:id="rId10"/>
              </a:rPr>
              <a:t>Сумамед</a:t>
            </a:r>
            <a:r>
              <a:rPr lang="ru-RU" sz="1200" u="sng" dirty="0" smtClean="0">
                <a:latin typeface="Arial" pitchFamily="34" charset="0"/>
                <a:cs typeface="Arial" pitchFamily="34" charset="0"/>
              </a:rPr>
              <a:t> , экозитрин</a:t>
            </a:r>
            <a:r>
              <a:rPr lang="uz-Latn-UZ" sz="1200" dirty="0" smtClean="0">
                <a:latin typeface="Arial" pitchFamily="34" charset="0"/>
                <a:cs typeface="Arial" pitchFamily="34" charset="0"/>
              </a:rPr>
              <a:t>),</a:t>
            </a:r>
            <a:r>
              <a:rPr lang="uz-Latn-UZ" sz="1200" dirty="0">
                <a:latin typeface="Arial" pitchFamily="34" charset="0"/>
                <a:cs typeface="Arial" pitchFamily="34" charset="0"/>
              </a:rPr>
              <a:t> </a:t>
            </a:r>
            <a:endParaRPr lang="ru-RU" sz="1200" dirty="0" smtClean="0">
              <a:latin typeface="Arial" pitchFamily="34" charset="0"/>
              <a:cs typeface="Arial" pitchFamily="34" charset="0"/>
            </a:endParaRPr>
          </a:p>
          <a:p>
            <a:pPr marL="61913" lvl="0" indent="225425">
              <a:buNone/>
            </a:pPr>
            <a:r>
              <a:rPr lang="uz-Latn-UZ" sz="1200" u="sng" dirty="0" smtClean="0">
                <a:latin typeface="Arial" pitchFamily="34" charset="0"/>
                <a:cs typeface="Arial" pitchFamily="34" charset="0"/>
                <a:hlinkClick r:id="rId11"/>
              </a:rPr>
              <a:t>джозамицин</a:t>
            </a:r>
            <a:r>
              <a:rPr lang="uz-Latn-UZ" sz="1200" dirty="0" smtClean="0">
                <a:latin typeface="Arial" pitchFamily="34" charset="0"/>
                <a:cs typeface="Arial" pitchFamily="34" charset="0"/>
              </a:rPr>
              <a:t>(</a:t>
            </a:r>
            <a:r>
              <a:rPr lang="uz-Latn-UZ" sz="1200" u="sng" dirty="0" smtClean="0">
                <a:latin typeface="Arial" pitchFamily="34" charset="0"/>
                <a:cs typeface="Arial" pitchFamily="34" charset="0"/>
                <a:hlinkClick r:id="rId12"/>
              </a:rPr>
              <a:t>Вильпрафен</a:t>
            </a:r>
            <a:r>
              <a:rPr lang="uz-Latn-UZ" sz="1200" dirty="0" smtClean="0">
                <a:latin typeface="Arial" pitchFamily="34" charset="0"/>
                <a:cs typeface="Arial" pitchFamily="34" charset="0"/>
              </a:rPr>
              <a:t>),</a:t>
            </a:r>
            <a:endParaRPr lang="ru-RU" sz="1200" dirty="0" smtClean="0">
              <a:latin typeface="Arial" pitchFamily="34" charset="0"/>
              <a:cs typeface="Arial" pitchFamily="34" charset="0"/>
            </a:endParaRPr>
          </a:p>
          <a:p>
            <a:pPr marL="61913" lvl="0" indent="225425">
              <a:buNone/>
            </a:pPr>
            <a:r>
              <a:rPr lang="uz-Latn-UZ" sz="1200" dirty="0">
                <a:latin typeface="Arial" pitchFamily="34" charset="0"/>
                <a:cs typeface="Arial" pitchFamily="34" charset="0"/>
              </a:rPr>
              <a:t> </a:t>
            </a:r>
            <a:r>
              <a:rPr lang="uz-Latn-UZ" sz="1200" u="sng" dirty="0">
                <a:latin typeface="Arial" pitchFamily="34" charset="0"/>
                <a:cs typeface="Arial" pitchFamily="34" charset="0"/>
                <a:hlinkClick r:id="rId13"/>
              </a:rPr>
              <a:t>рокситромицин</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14"/>
              </a:rPr>
              <a:t>Рулид</a:t>
            </a:r>
            <a:r>
              <a:rPr lang="uz-Latn-UZ" sz="1200" dirty="0">
                <a:latin typeface="Arial" pitchFamily="34" charset="0"/>
                <a:cs typeface="Arial" pitchFamily="34" charset="0"/>
              </a:rPr>
              <a:t>) </a:t>
            </a:r>
          </a:p>
          <a:p>
            <a:pPr marL="61913" lvl="0" indent="225425">
              <a:buNone/>
            </a:pPr>
            <a:r>
              <a:rPr lang="uz-Latn-UZ" sz="1200" dirty="0">
                <a:latin typeface="Arial" pitchFamily="34" charset="0"/>
                <a:cs typeface="Arial" pitchFamily="34" charset="0"/>
              </a:rPr>
              <a:t>производные нитроимидазола: </a:t>
            </a:r>
            <a:r>
              <a:rPr lang="uz-Latn-UZ" sz="1200" u="sng" dirty="0">
                <a:latin typeface="Arial" pitchFamily="34" charset="0"/>
                <a:cs typeface="Arial" pitchFamily="34" charset="0"/>
                <a:hlinkClick r:id="rId15"/>
              </a:rPr>
              <a:t>метронидазол</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16"/>
              </a:rPr>
              <a:t>Трихопол</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17"/>
              </a:rPr>
              <a:t>Флагил</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18"/>
              </a:rPr>
              <a:t>тинидазол</a:t>
            </a:r>
            <a:endParaRPr lang="uz-Latn-UZ" sz="1200" dirty="0">
              <a:latin typeface="Arial" pitchFamily="34" charset="0"/>
              <a:cs typeface="Arial" pitchFamily="34" charset="0"/>
            </a:endParaRPr>
          </a:p>
          <a:p>
            <a:pPr marL="61913" lvl="0" indent="225425">
              <a:buNone/>
            </a:pPr>
            <a:r>
              <a:rPr lang="uz-Latn-UZ" sz="1200" dirty="0">
                <a:latin typeface="Arial" pitchFamily="34" charset="0"/>
                <a:cs typeface="Arial" pitchFamily="34" charset="0"/>
              </a:rPr>
              <a:t>полусинтетические пенициллины: </a:t>
            </a:r>
            <a:r>
              <a:rPr lang="uz-Latn-UZ" sz="1200" u="sng" dirty="0">
                <a:latin typeface="Arial" pitchFamily="34" charset="0"/>
                <a:cs typeface="Arial" pitchFamily="34" charset="0"/>
                <a:hlinkClick r:id="rId19"/>
              </a:rPr>
              <a:t>амоксициллин</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0"/>
              </a:rPr>
              <a:t>Флемоксин Солютаб</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1"/>
              </a:rPr>
              <a:t>Хиконцил</a:t>
            </a:r>
            <a:r>
              <a:rPr lang="uz-Latn-UZ" sz="1200" dirty="0">
                <a:latin typeface="Arial" pitchFamily="34" charset="0"/>
                <a:cs typeface="Arial" pitchFamily="34" charset="0"/>
              </a:rPr>
              <a:t>)</a:t>
            </a:r>
          </a:p>
          <a:p>
            <a:pPr marL="61913" lvl="0" indent="225425">
              <a:buNone/>
            </a:pPr>
            <a:r>
              <a:rPr lang="uz-Latn-UZ" sz="1200" dirty="0">
                <a:latin typeface="Arial" pitchFamily="34" charset="0"/>
                <a:cs typeface="Arial" pitchFamily="34" charset="0"/>
              </a:rPr>
              <a:t>производные нитрофурана: </a:t>
            </a:r>
            <a:r>
              <a:rPr lang="uz-Latn-UZ" sz="1200" u="sng" dirty="0">
                <a:latin typeface="Arial" pitchFamily="34" charset="0"/>
                <a:cs typeface="Arial" pitchFamily="34" charset="0"/>
                <a:hlinkClick r:id="rId22"/>
              </a:rPr>
              <a:t>фуразолидон</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3"/>
              </a:rPr>
              <a:t>нифурател</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4"/>
              </a:rPr>
              <a:t>Макмирор</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5"/>
              </a:rPr>
              <a:t>нифуроксазид</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6"/>
              </a:rPr>
              <a:t>Эрсефурил</a:t>
            </a:r>
            <a:r>
              <a:rPr lang="uz-Latn-UZ" sz="1200" dirty="0">
                <a:latin typeface="Arial" pitchFamily="34" charset="0"/>
                <a:cs typeface="Arial" pitchFamily="34" charset="0"/>
              </a:rPr>
              <a:t>)</a:t>
            </a:r>
          </a:p>
          <a:p>
            <a:pPr marL="61913" lvl="0" indent="225425">
              <a:buNone/>
            </a:pPr>
            <a:r>
              <a:rPr lang="uz-Latn-UZ" sz="1200" dirty="0">
                <a:latin typeface="Arial" pitchFamily="34" charset="0"/>
                <a:cs typeface="Arial" pitchFamily="34" charset="0"/>
              </a:rPr>
              <a:t>фторхинолы: </a:t>
            </a:r>
            <a:r>
              <a:rPr lang="uz-Latn-UZ" sz="1200" u="sng" dirty="0">
                <a:latin typeface="Arial" pitchFamily="34" charset="0"/>
                <a:cs typeface="Arial" pitchFamily="34" charset="0"/>
                <a:hlinkClick r:id="rId27"/>
              </a:rPr>
              <a:t>левофлоксацин</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8"/>
              </a:rPr>
              <a:t>Таваник</a:t>
            </a:r>
            <a:r>
              <a:rPr lang="uz-Latn-UZ" sz="1200" dirty="0">
                <a:latin typeface="Arial" pitchFamily="34" charset="0"/>
                <a:cs typeface="Arial" pitchFamily="34" charset="0"/>
              </a:rPr>
              <a:t>)</a:t>
            </a:r>
          </a:p>
          <a:p>
            <a:pPr marL="61913" lvl="0" indent="225425">
              <a:buNone/>
            </a:pPr>
            <a:r>
              <a:rPr lang="uz-Latn-UZ" sz="1200" dirty="0">
                <a:latin typeface="Arial" pitchFamily="34" charset="0"/>
                <a:cs typeface="Arial" pitchFamily="34" charset="0"/>
              </a:rPr>
              <a:t>полусинтетические производные рифамицина: </a:t>
            </a:r>
            <a:r>
              <a:rPr lang="uz-Latn-UZ" sz="1200" u="sng" dirty="0">
                <a:latin typeface="Arial" pitchFamily="34" charset="0"/>
                <a:cs typeface="Arial" pitchFamily="34" charset="0"/>
                <a:hlinkClick r:id="rId29"/>
              </a:rPr>
              <a:t>рифаксимин</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30"/>
              </a:rPr>
              <a:t>Альфа Нормикс</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31"/>
              </a:rPr>
              <a:t>рифабутин</a:t>
            </a:r>
            <a:endParaRPr lang="uz-Latn-UZ" sz="1200" dirty="0">
              <a:latin typeface="Arial" pitchFamily="34" charset="0"/>
              <a:cs typeface="Arial" pitchFamily="34" charset="0"/>
            </a:endParaRPr>
          </a:p>
          <a:p>
            <a:pPr marL="61913" lvl="0" indent="225425">
              <a:buNone/>
            </a:pPr>
            <a:r>
              <a:rPr lang="uz-Latn-UZ" sz="1200" u="sng" dirty="0">
                <a:latin typeface="Arial" pitchFamily="34" charset="0"/>
                <a:cs typeface="Arial" pitchFamily="34" charset="0"/>
                <a:hlinkClick r:id="rId32"/>
              </a:rPr>
              <a:t>тетрациклин</a:t>
            </a:r>
            <a:endParaRPr lang="uz-Latn-UZ" sz="1200" dirty="0">
              <a:latin typeface="Arial" pitchFamily="34" charset="0"/>
              <a:cs typeface="Arial" pitchFamily="34" charset="0"/>
            </a:endParaRPr>
          </a:p>
          <a:p>
            <a:pPr marL="61913" indent="225425">
              <a:buNone/>
            </a:pPr>
            <a:r>
              <a:rPr lang="uz-Latn-UZ" sz="1200" dirty="0">
                <a:latin typeface="Arial" pitchFamily="34" charset="0"/>
                <a:cs typeface="Arial" pitchFamily="34" charset="0"/>
              </a:rPr>
              <a:t>В схемах эрадикации </a:t>
            </a:r>
            <a:r>
              <a:rPr lang="uz-Latn-UZ" sz="1200" i="1" dirty="0">
                <a:latin typeface="Arial" pitchFamily="34" charset="0"/>
                <a:cs typeface="Arial" pitchFamily="34" charset="0"/>
              </a:rPr>
              <a:t>Helicobacter pylori</a:t>
            </a:r>
            <a:r>
              <a:rPr lang="uz-Latn-UZ" sz="1200" dirty="0">
                <a:latin typeface="Arial" pitchFamily="34" charset="0"/>
                <a:cs typeface="Arial" pitchFamily="34" charset="0"/>
              </a:rPr>
              <a:t> в качестве противомикробного средства также применяют препараты </a:t>
            </a:r>
            <a:r>
              <a:rPr lang="ru-RU" sz="1200" dirty="0" smtClean="0">
                <a:latin typeface="Arial" pitchFamily="34" charset="0"/>
                <a:cs typeface="Arial" pitchFamily="34" charset="0"/>
              </a:rPr>
              <a:t>    </a:t>
            </a:r>
            <a:r>
              <a:rPr lang="uz-Latn-UZ" sz="1200" dirty="0" smtClean="0">
                <a:latin typeface="Arial" pitchFamily="34" charset="0"/>
                <a:cs typeface="Arial" pitchFamily="34" charset="0"/>
              </a:rPr>
              <a:t>висмута</a:t>
            </a:r>
            <a:r>
              <a:rPr lang="ru-RU" sz="1200" dirty="0" smtClean="0">
                <a:latin typeface="Arial" pitchFamily="34" charset="0"/>
                <a:cs typeface="Arial" pitchFamily="34" charset="0"/>
              </a:rPr>
              <a:t> </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33"/>
              </a:rPr>
              <a:t>Де-Нол</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34"/>
              </a:rPr>
              <a:t>висмута трикалия дицитрат</a:t>
            </a:r>
            <a:r>
              <a:rPr lang="uz-Latn-UZ" sz="1200" dirty="0">
                <a:latin typeface="Arial" pitchFamily="34" charset="0"/>
                <a:cs typeface="Arial" pitchFamily="34" charset="0"/>
              </a:rPr>
              <a:t>).</a:t>
            </a:r>
          </a:p>
          <a:p>
            <a:pPr marL="61913" indent="225425">
              <a:buNone/>
            </a:pPr>
            <a:r>
              <a:rPr lang="uz-Latn-UZ" sz="1200" b="1" dirty="0">
                <a:latin typeface="Arial" pitchFamily="34" charset="0"/>
                <a:cs typeface="Arial" pitchFamily="34" charset="0"/>
              </a:rPr>
              <a:t>Антибиотики, применяемые при лечении диарей </a:t>
            </a:r>
          </a:p>
          <a:p>
            <a:pPr marL="61913" indent="225425">
              <a:buNone/>
            </a:pPr>
            <a:r>
              <a:rPr lang="uz-Latn-UZ" sz="1200" dirty="0">
                <a:latin typeface="Arial" pitchFamily="34" charset="0"/>
                <a:cs typeface="Arial" pitchFamily="34" charset="0"/>
              </a:rPr>
              <a:t>При отсутствии возможности получения медицинской помощи </a:t>
            </a:r>
            <a:r>
              <a:rPr lang="uz-Latn-UZ" sz="1200" dirty="0" smtClean="0">
                <a:latin typeface="Arial" pitchFamily="34" charset="0"/>
                <a:cs typeface="Arial" pitchFamily="34" charset="0"/>
              </a:rPr>
              <a:t> </a:t>
            </a:r>
            <a:r>
              <a:rPr lang="uz-Latn-UZ" sz="1200" dirty="0">
                <a:latin typeface="Arial" pitchFamily="34" charset="0"/>
                <a:cs typeface="Arial" pitchFamily="34" charset="0"/>
              </a:rPr>
              <a:t>если </a:t>
            </a:r>
            <a:r>
              <a:rPr lang="uz-Latn-UZ" sz="1200" u="sng" dirty="0">
                <a:latin typeface="Arial" pitchFamily="34" charset="0"/>
                <a:cs typeface="Arial" pitchFamily="34" charset="0"/>
                <a:hlinkClick r:id="rId35"/>
              </a:rPr>
              <a:t>стул</a:t>
            </a:r>
            <a:r>
              <a:rPr lang="uz-Latn-UZ" sz="1200" dirty="0">
                <a:latin typeface="Arial" pitchFamily="34" charset="0"/>
                <a:cs typeface="Arial" pitchFamily="34" charset="0"/>
              </a:rPr>
              <a:t> становится очень частым, очень жидким или содержит кровь и продолжается более трех дней, </a:t>
            </a:r>
            <a:r>
              <a:rPr lang="uz-Latn-UZ" sz="1200" u="sng" dirty="0">
                <a:latin typeface="Arial" pitchFamily="34" charset="0"/>
                <a:cs typeface="Arial" pitchFamily="34" charset="0"/>
                <a:hlinkClick r:id="rId36"/>
              </a:rPr>
              <a:t>ВОЗ </a:t>
            </a:r>
            <a:r>
              <a:rPr lang="uz-Latn-UZ" sz="1200" u="sng" dirty="0" smtClean="0">
                <a:latin typeface="Arial" pitchFamily="34" charset="0"/>
                <a:cs typeface="Arial" pitchFamily="34" charset="0"/>
                <a:hlinkClick r:id="rId36"/>
              </a:rPr>
              <a:t>рекомендует</a:t>
            </a:r>
            <a:r>
              <a:rPr lang="ru-RU" sz="1200" u="sng" dirty="0" smtClean="0">
                <a:latin typeface="Arial" pitchFamily="34" charset="0"/>
                <a:cs typeface="Arial" pitchFamily="34" charset="0"/>
              </a:rPr>
              <a:t>  </a:t>
            </a:r>
            <a:r>
              <a:rPr lang="uz-Latn-UZ" sz="1200" dirty="0" smtClean="0">
                <a:latin typeface="Arial" pitchFamily="34" charset="0"/>
                <a:cs typeface="Arial" pitchFamily="34" charset="0"/>
              </a:rPr>
              <a:t>трехдневный </a:t>
            </a:r>
            <a:r>
              <a:rPr lang="uz-Latn-UZ" sz="1200" dirty="0">
                <a:latin typeface="Arial" pitchFamily="34" charset="0"/>
                <a:cs typeface="Arial" pitchFamily="34" charset="0"/>
              </a:rPr>
              <a:t>курс </a:t>
            </a:r>
            <a:r>
              <a:rPr lang="uz-Latn-UZ" sz="1200" u="sng" dirty="0">
                <a:latin typeface="Arial" pitchFamily="34" charset="0"/>
                <a:cs typeface="Arial" pitchFamily="34" charset="0"/>
                <a:hlinkClick r:id="rId37"/>
              </a:rPr>
              <a:t>ципрофлоксацина</a:t>
            </a:r>
            <a:r>
              <a:rPr lang="uz-Latn-UZ" sz="1200" dirty="0">
                <a:latin typeface="Arial" pitchFamily="34" charset="0"/>
                <a:cs typeface="Arial" pitchFamily="34" charset="0"/>
              </a:rPr>
              <a:t>. Строго в зависимости от инфекционного агента могут применяться </a:t>
            </a:r>
            <a:r>
              <a:rPr lang="uz-Latn-UZ" sz="1200" u="sng" dirty="0">
                <a:latin typeface="Arial" pitchFamily="34" charset="0"/>
                <a:cs typeface="Arial" pitchFamily="34" charset="0"/>
                <a:hlinkClick r:id="rId22"/>
              </a:rPr>
              <a:t>фуразолидон</a:t>
            </a:r>
            <a:r>
              <a:rPr lang="uz-Latn-UZ" sz="1200" dirty="0">
                <a:latin typeface="Arial" pitchFamily="34" charset="0"/>
                <a:cs typeface="Arial" pitchFamily="34" charset="0"/>
              </a:rPr>
              <a:t>, </a:t>
            </a:r>
            <a:r>
              <a:rPr lang="uz-Latn-UZ" sz="1200" u="sng" dirty="0">
                <a:latin typeface="Arial" pitchFamily="34" charset="0"/>
                <a:cs typeface="Arial" pitchFamily="34" charset="0"/>
                <a:hlinkClick r:id="rId29"/>
              </a:rPr>
              <a:t>рифаксимин</a:t>
            </a:r>
            <a:r>
              <a:rPr lang="uz-Latn-UZ" sz="1200" dirty="0">
                <a:latin typeface="Arial" pitchFamily="34" charset="0"/>
                <a:cs typeface="Arial" pitchFamily="34" charset="0"/>
              </a:rPr>
              <a:t> и другие антибиотики. </a:t>
            </a:r>
          </a:p>
          <a:p>
            <a:pPr marL="61913" indent="225425">
              <a:buNone/>
            </a:pPr>
            <a:r>
              <a:rPr lang="uz-Latn-UZ" sz="1200" u="sng" dirty="0">
                <a:latin typeface="Arial" pitchFamily="34" charset="0"/>
                <a:cs typeface="Arial" pitchFamily="34" charset="0"/>
                <a:hlinkClick r:id="rId38"/>
              </a:rPr>
              <a:t>Ванкомицин</a:t>
            </a:r>
            <a:r>
              <a:rPr lang="uz-Latn-UZ" sz="1200" dirty="0">
                <a:latin typeface="Arial" pitchFamily="34" charset="0"/>
                <a:cs typeface="Arial" pitchFamily="34" charset="0"/>
              </a:rPr>
              <a:t> назначают при энтероколитах, вызванных </a:t>
            </a:r>
            <a:r>
              <a:rPr lang="uz-Latn-UZ" sz="1200" i="1" u="sng" dirty="0">
                <a:latin typeface="Arial" pitchFamily="34" charset="0"/>
                <a:cs typeface="Arial" pitchFamily="34" charset="0"/>
                <a:hlinkClick r:id="rId39"/>
              </a:rPr>
              <a:t>Clostridium difficile</a:t>
            </a:r>
            <a:r>
              <a:rPr lang="uz-Latn-UZ" sz="1200" i="1" dirty="0">
                <a:latin typeface="Arial" pitchFamily="34" charset="0"/>
                <a:cs typeface="Arial" pitchFamily="34" charset="0"/>
              </a:rPr>
              <a:t>.</a:t>
            </a:r>
            <a:endParaRPr lang="uz-Latn-UZ"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534400" cy="5867400"/>
          </a:xfrm>
        </p:spPr>
        <p:txBody>
          <a:bodyPr>
            <a:normAutofit/>
          </a:bodyPr>
          <a:lstStyle/>
          <a:p>
            <a:pPr algn="ctr">
              <a:buNone/>
            </a:pPr>
            <a:r>
              <a:rPr lang="uz-Latn-UZ" sz="1400" b="1" i="1" dirty="0" smtClean="0">
                <a:solidFill>
                  <a:schemeClr val="tx1">
                    <a:lumMod val="85000"/>
                    <a:lumOff val="15000"/>
                  </a:schemeClr>
                </a:solidFill>
                <a:latin typeface="Arial" pitchFamily="34" charset="0"/>
                <a:cs typeface="Arial" pitchFamily="34" charset="0"/>
              </a:rPr>
              <a:t>Пробиотки</a:t>
            </a:r>
            <a:r>
              <a:rPr lang="en-US" sz="1400" b="1" i="1" dirty="0" smtClean="0">
                <a:solidFill>
                  <a:schemeClr val="tx1">
                    <a:lumMod val="85000"/>
                    <a:lumOff val="15000"/>
                  </a:schemeClr>
                </a:solidFill>
                <a:latin typeface="Arial" pitchFamily="34" charset="0"/>
                <a:cs typeface="Arial" pitchFamily="34" charset="0"/>
              </a:rPr>
              <a:t> </a:t>
            </a:r>
            <a:r>
              <a:rPr lang="ru-RU" sz="1400" b="1" i="1" dirty="0" smtClean="0">
                <a:solidFill>
                  <a:schemeClr val="tx1">
                    <a:lumMod val="85000"/>
                    <a:lumOff val="15000"/>
                  </a:schemeClr>
                </a:solidFill>
                <a:latin typeface="Arial" pitchFamily="34" charset="0"/>
                <a:cs typeface="Arial" pitchFamily="34" charset="0"/>
              </a:rPr>
              <a:t>и пребиотики</a:t>
            </a:r>
            <a:endParaRPr lang="uz-Latn-UZ" sz="1400" b="1" dirty="0">
              <a:solidFill>
                <a:schemeClr val="tx1">
                  <a:lumMod val="85000"/>
                  <a:lumOff val="15000"/>
                </a:schemeClr>
              </a:solidFill>
              <a:latin typeface="Arial" pitchFamily="34" charset="0"/>
              <a:cs typeface="Arial" pitchFamily="34" charset="0"/>
            </a:endParaRPr>
          </a:p>
          <a:p>
            <a:pPr indent="509588" algn="just">
              <a:buNone/>
            </a:pPr>
            <a:r>
              <a:rPr lang="uz-Latn-UZ" sz="1400" dirty="0">
                <a:solidFill>
                  <a:schemeClr val="tx1">
                    <a:lumMod val="85000"/>
                    <a:lumOff val="15000"/>
                  </a:schemeClr>
                </a:solidFill>
                <a:latin typeface="Arial" pitchFamily="34" charset="0"/>
                <a:cs typeface="Arial" pitchFamily="34" charset="0"/>
              </a:rPr>
              <a:t>Пробиотки — непатогенные для </a:t>
            </a:r>
            <a:r>
              <a:rPr lang="uz-Latn-UZ" sz="1400" dirty="0" smtClean="0">
                <a:solidFill>
                  <a:schemeClr val="tx1">
                    <a:lumMod val="85000"/>
                    <a:lumOff val="15000"/>
                  </a:schemeClr>
                </a:solidFill>
                <a:latin typeface="Arial" pitchFamily="34" charset="0"/>
                <a:cs typeface="Arial" pitchFamily="34" charset="0"/>
              </a:rPr>
              <a:t>человека </a:t>
            </a:r>
            <a:r>
              <a:rPr lang="uz-Latn-UZ" sz="1400" dirty="0">
                <a:solidFill>
                  <a:schemeClr val="tx1">
                    <a:lumMod val="85000"/>
                    <a:lumOff val="15000"/>
                  </a:schemeClr>
                </a:solidFill>
                <a:latin typeface="Arial" pitchFamily="34" charset="0"/>
                <a:cs typeface="Arial" pitchFamily="34" charset="0"/>
              </a:rPr>
              <a:t>бактерии или другие микроорганизмы, обладающие антагонистической активностью в отношении патогенных и условно патогенных микроорганизмов и обеспечивающие восстановление нормальной микрофлоры человека </a:t>
            </a:r>
            <a:r>
              <a:rPr lang="uz-Latn-UZ" sz="1400" dirty="0" smtClean="0">
                <a:solidFill>
                  <a:schemeClr val="tx1">
                    <a:lumMod val="85000"/>
                    <a:lumOff val="15000"/>
                  </a:schemeClr>
                </a:solidFill>
                <a:latin typeface="Arial" pitchFamily="34" charset="0"/>
                <a:cs typeface="Arial" pitchFamily="34" charset="0"/>
              </a:rPr>
              <a:t>и </a:t>
            </a:r>
            <a:r>
              <a:rPr lang="uz-Latn-UZ" sz="1400" dirty="0">
                <a:solidFill>
                  <a:schemeClr val="tx1">
                    <a:lumMod val="85000"/>
                    <a:lumOff val="15000"/>
                  </a:schemeClr>
                </a:solidFill>
                <a:latin typeface="Arial" pitchFamily="34" charset="0"/>
                <a:cs typeface="Arial" pitchFamily="34" charset="0"/>
              </a:rPr>
              <a:t>выполняющие другие полезные для человека </a:t>
            </a:r>
            <a:r>
              <a:rPr lang="uz-Latn-UZ" sz="1400" dirty="0" smtClean="0">
                <a:solidFill>
                  <a:schemeClr val="tx1">
                    <a:lumMod val="85000"/>
                    <a:lumOff val="15000"/>
                  </a:schemeClr>
                </a:solidFill>
                <a:latin typeface="Arial" pitchFamily="34" charset="0"/>
                <a:cs typeface="Arial" pitchFamily="34" charset="0"/>
              </a:rPr>
              <a:t> функции.</a:t>
            </a:r>
            <a:endParaRPr lang="ru-RU" sz="1400" dirty="0" smtClean="0">
              <a:solidFill>
                <a:schemeClr val="tx1">
                  <a:lumMod val="85000"/>
                  <a:lumOff val="15000"/>
                </a:schemeClr>
              </a:solidFill>
              <a:latin typeface="Arial" pitchFamily="34" charset="0"/>
              <a:cs typeface="Arial" pitchFamily="34" charset="0"/>
            </a:endParaRPr>
          </a:p>
          <a:p>
            <a:pPr indent="509588" algn="just">
              <a:buNone/>
            </a:pPr>
            <a:r>
              <a:rPr lang="ru-RU" sz="1400" dirty="0" smtClean="0">
                <a:solidFill>
                  <a:schemeClr val="tx1">
                    <a:lumMod val="85000"/>
                    <a:lumOff val="15000"/>
                  </a:schemeClr>
                </a:solidFill>
                <a:latin typeface="Arial" pitchFamily="34" charset="0"/>
                <a:cs typeface="Arial" pitchFamily="34" charset="0"/>
              </a:rPr>
              <a:t>Пребиотиками</a:t>
            </a:r>
            <a:r>
              <a:rPr lang="ru-RU" sz="1400" dirty="0" smtClean="0">
                <a:latin typeface="Arial" pitchFamily="34" charset="0"/>
                <a:cs typeface="Arial" pitchFamily="34" charset="0"/>
              </a:rPr>
              <a:t> называются вещества, которые не всасываются в тонкой кишке, но создают благоприятные условия и стимулируют рост нормальной микрофлоры толстого кишечника.</a:t>
            </a:r>
            <a:br>
              <a:rPr lang="ru-RU" sz="1400" dirty="0" smtClean="0">
                <a:latin typeface="Arial" pitchFamily="34" charset="0"/>
                <a:cs typeface="Arial" pitchFamily="34" charset="0"/>
              </a:rPr>
            </a:br>
            <a:endParaRPr lang="ru-RU" sz="1400" dirty="0" smtClean="0">
              <a:solidFill>
                <a:schemeClr val="tx1">
                  <a:lumMod val="85000"/>
                  <a:lumOff val="15000"/>
                </a:schemeClr>
              </a:solidFill>
              <a:latin typeface="Arial" pitchFamily="34" charset="0"/>
              <a:cs typeface="Arial" pitchFamily="34" charset="0"/>
            </a:endParaRPr>
          </a:p>
          <a:p>
            <a:pPr indent="509588">
              <a:buNone/>
            </a:pPr>
            <a:r>
              <a:rPr lang="uz-Latn-UZ" sz="1400" dirty="0">
                <a:solidFill>
                  <a:schemeClr val="tx1">
                    <a:lumMod val="85000"/>
                    <a:lumOff val="15000"/>
                  </a:schemeClr>
                </a:solidFill>
                <a:latin typeface="Arial" pitchFamily="34" charset="0"/>
                <a:cs typeface="Arial" pitchFamily="34" charset="0"/>
              </a:rPr>
              <a:t> </a:t>
            </a:r>
            <a:r>
              <a:rPr lang="uz-Latn-UZ" sz="1400" dirty="0" smtClean="0">
                <a:solidFill>
                  <a:schemeClr val="tx1">
                    <a:lumMod val="85000"/>
                    <a:lumOff val="15000"/>
                  </a:schemeClr>
                </a:solidFill>
                <a:latin typeface="Arial" pitchFamily="34" charset="0"/>
                <a:cs typeface="Arial" pitchFamily="34" charset="0"/>
              </a:rPr>
              <a:t>Чаще </a:t>
            </a:r>
            <a:r>
              <a:rPr lang="uz-Latn-UZ" sz="1400" dirty="0">
                <a:solidFill>
                  <a:schemeClr val="tx1">
                    <a:lumMod val="85000"/>
                    <a:lumOff val="15000"/>
                  </a:schemeClr>
                </a:solidFill>
                <a:latin typeface="Arial" pitchFamily="34" charset="0"/>
                <a:cs typeface="Arial" pitchFamily="34" charset="0"/>
              </a:rPr>
              <a:t>всего в качестве пробиотиков используются определенные </a:t>
            </a:r>
            <a:r>
              <a:rPr lang="uz-Latn-UZ" sz="1400" dirty="0" smtClean="0">
                <a:solidFill>
                  <a:schemeClr val="tx1">
                    <a:lumMod val="85000"/>
                    <a:lumOff val="15000"/>
                  </a:schemeClr>
                </a:solidFill>
                <a:latin typeface="Arial" pitchFamily="34" charset="0"/>
                <a:cs typeface="Arial" pitchFamily="34" charset="0"/>
              </a:rPr>
              <a:t>штаммы</a:t>
            </a:r>
            <a:r>
              <a:rPr lang="ru-RU" sz="1400" dirty="0" smtClean="0">
                <a:solidFill>
                  <a:schemeClr val="tx1">
                    <a:lumMod val="85000"/>
                    <a:lumOff val="15000"/>
                  </a:schemeClr>
                </a:solidFill>
                <a:latin typeface="Arial" pitchFamily="34" charset="0"/>
                <a:cs typeface="Arial" pitchFamily="34" charset="0"/>
              </a:rPr>
              <a:t> </a:t>
            </a:r>
            <a:r>
              <a:rPr lang="ru-RU" sz="1400" dirty="0" smtClean="0">
                <a:latin typeface="Arial" pitchFamily="34" charset="0"/>
                <a:cs typeface="Arial" pitchFamily="34" charset="0"/>
              </a:rPr>
              <a:t>лактобактерий (</a:t>
            </a:r>
            <a:r>
              <a:rPr lang="uz-Latn-UZ" sz="1400" dirty="0" smtClean="0">
                <a:latin typeface="Arial" pitchFamily="34" charset="0"/>
                <a:cs typeface="Arial" pitchFamily="34" charset="0"/>
              </a:rPr>
              <a:t>L. acidophilus, L. plantarum, L. casei, L. bulgaricus, L. lactis, L. reuteri, L. rhamnosus, L. fermentum, L. jonsonii, L. gassed); </a:t>
            </a:r>
            <a:r>
              <a:rPr lang="ru-RU" sz="1400" dirty="0" smtClean="0">
                <a:latin typeface="Arial" pitchFamily="34" charset="0"/>
                <a:cs typeface="Arial" pitchFamily="34" charset="0"/>
              </a:rPr>
              <a:t>Бифидобактерии (</a:t>
            </a:r>
            <a:r>
              <a:rPr lang="uz-Latn-UZ" sz="1400" dirty="0" smtClean="0">
                <a:latin typeface="Arial" pitchFamily="34" charset="0"/>
                <a:cs typeface="Arial" pitchFamily="34" charset="0"/>
              </a:rPr>
              <a:t>B. bifidum, B. infantis, B. longum, B. breve, B. adolescents);</a:t>
            </a:r>
            <a:r>
              <a:rPr lang="ru-RU" sz="1400" dirty="0" smtClean="0">
                <a:latin typeface="Arial" pitchFamily="34" charset="0"/>
                <a:cs typeface="Arial" pitchFamily="34" charset="0"/>
              </a:rPr>
              <a:t> </a:t>
            </a:r>
          </a:p>
          <a:p>
            <a:pPr indent="509588">
              <a:buNone/>
            </a:pPr>
            <a:r>
              <a:rPr lang="ru-RU" sz="1400" dirty="0" smtClean="0">
                <a:latin typeface="Arial" pitchFamily="34" charset="0"/>
                <a:cs typeface="Arial" pitchFamily="34" charset="0"/>
              </a:rPr>
              <a:t>К пребиотикам относится  Олигофруктоза; Инулин; Галактоолигосахариды; Парааминобензойная кислота; Пантотенат кальция; Лактулоза; Лактитол; Олигосахариды грудного молока; Пищевые волокна (клетчатка);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dirty="0" smtClean="0">
                <a:latin typeface="Arial" pitchFamily="34" charset="0"/>
                <a:cs typeface="Arial" pitchFamily="34" charset="0"/>
              </a:rPr>
              <a:t>           Синбиотики – это лекарственные препараты, которые содержат комбинацию из пробиотиков и пребиотиков. То есть, синбиотики являются комплексными препаратами, которые объедияют в одной капсуле и пробиотики, и пребиотики.</a:t>
            </a:r>
            <a:r>
              <a:rPr lang="ru-RU" sz="1400" dirty="0" smtClean="0"/>
              <a:t/>
            </a:r>
            <a:br>
              <a:rPr lang="ru-RU" sz="1400" dirty="0" smtClean="0"/>
            </a:br>
            <a:r>
              <a:rPr lang="ru-RU" sz="1400" dirty="0" smtClean="0"/>
              <a:t/>
            </a:r>
            <a:br>
              <a:rPr lang="ru-RU" sz="1400" dirty="0" smtClean="0"/>
            </a:br>
            <a:endParaRPr lang="uz-Latn-UZ" sz="1400" dirty="0">
              <a:solidFill>
                <a:schemeClr val="tx1">
                  <a:lumMod val="85000"/>
                  <a:lumOff val="15000"/>
                </a:schemeClr>
              </a:solidFill>
              <a:latin typeface="Arial" pitchFamily="34" charset="0"/>
              <a:cs typeface="Arial" pitchFamily="34" charset="0"/>
            </a:endParaRPr>
          </a:p>
        </p:txBody>
      </p:sp>
      <p:pic>
        <p:nvPicPr>
          <p:cNvPr id="1026" name="Picture 2" descr="C:\Users\Admin for GD Compute\Pictures\Probiotics.jpg"/>
          <p:cNvPicPr>
            <a:picLocks noChangeAspect="1" noChangeArrowheads="1"/>
          </p:cNvPicPr>
          <p:nvPr/>
        </p:nvPicPr>
        <p:blipFill>
          <a:blip r:embed="rId2" cstate="print"/>
          <a:srcRect/>
          <a:stretch>
            <a:fillRect/>
          </a:stretch>
        </p:blipFill>
        <p:spPr bwMode="auto">
          <a:xfrm>
            <a:off x="0" y="4953000"/>
            <a:ext cx="9144000" cy="1905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7162800" cy="6324600"/>
          </a:xfrm>
        </p:spPr>
        <p:txBody>
          <a:bodyPr>
            <a:normAutofit fontScale="32500" lnSpcReduction="20000"/>
          </a:bodyPr>
          <a:lstStyle/>
          <a:p>
            <a:pPr>
              <a:buNone/>
            </a:pPr>
            <a:r>
              <a:rPr lang="uz-Latn-UZ" dirty="0"/>
              <a:t> </a:t>
            </a:r>
          </a:p>
          <a:p>
            <a:pPr algn="ctr">
              <a:buNone/>
            </a:pPr>
            <a:r>
              <a:rPr lang="uz-Latn-UZ" sz="4900" b="1" i="1" dirty="0"/>
              <a:t>Энтеросорбенты</a:t>
            </a:r>
            <a:endParaRPr lang="uz-Latn-UZ" sz="4900" b="1" dirty="0"/>
          </a:p>
          <a:p>
            <a:pPr indent="509588">
              <a:buNone/>
            </a:pPr>
            <a:r>
              <a:rPr lang="uz-Latn-UZ" sz="4900" dirty="0">
                <a:latin typeface="Arial" pitchFamily="34" charset="0"/>
                <a:cs typeface="Arial" pitchFamily="34" charset="0"/>
              </a:rPr>
              <a:t>Энтеросорбенты — лекарственные препараты, принимаемые перорально, поглощающие и связывающие токсические вещества и метаболиты во время прохождения желудочно-кишечного тракта. Метод энтеросорбции основан на связывании и выведении из пищеварительного тракта различных микроорганизмов, токсинов, антигенов, химических веществ и т.п. К энтеросорбентам относятся: </a:t>
            </a:r>
            <a:r>
              <a:rPr lang="uz-Latn-UZ" sz="4900" u="sng" dirty="0">
                <a:latin typeface="Arial" pitchFamily="34" charset="0"/>
                <a:cs typeface="Arial" pitchFamily="34" charset="0"/>
                <a:hlinkClick r:id="rId2"/>
              </a:rPr>
              <a:t>активированный уголь</a:t>
            </a:r>
            <a:r>
              <a:rPr lang="uz-Latn-UZ" sz="4900" dirty="0">
                <a:latin typeface="Arial" pitchFamily="34" charset="0"/>
                <a:cs typeface="Arial" pitchFamily="34" charset="0"/>
              </a:rPr>
              <a:t>, </a:t>
            </a:r>
            <a:r>
              <a:rPr lang="uz-Latn-UZ" sz="4900" u="sng" dirty="0">
                <a:latin typeface="Arial" pitchFamily="34" charset="0"/>
                <a:cs typeface="Arial" pitchFamily="34" charset="0"/>
                <a:hlinkClick r:id="rId3"/>
              </a:rPr>
              <a:t>смектит диоктаэдрический</a:t>
            </a:r>
            <a:r>
              <a:rPr lang="uz-Latn-UZ" sz="4900" dirty="0">
                <a:latin typeface="Arial" pitchFamily="34" charset="0"/>
                <a:cs typeface="Arial" pitchFamily="34" charset="0"/>
              </a:rPr>
              <a:t> (</a:t>
            </a:r>
            <a:r>
              <a:rPr lang="uz-Latn-UZ" sz="4900" u="sng" dirty="0">
                <a:latin typeface="Arial" pitchFamily="34" charset="0"/>
                <a:cs typeface="Arial" pitchFamily="34" charset="0"/>
                <a:hlinkClick r:id="rId4"/>
              </a:rPr>
              <a:t>Смекта</a:t>
            </a:r>
            <a:r>
              <a:rPr lang="uz-Latn-UZ" sz="4900" dirty="0">
                <a:latin typeface="Arial" pitchFamily="34" charset="0"/>
                <a:cs typeface="Arial" pitchFamily="34" charset="0"/>
              </a:rPr>
              <a:t>), </a:t>
            </a:r>
            <a:r>
              <a:rPr lang="uz-Latn-UZ" sz="4900" u="sng" dirty="0">
                <a:latin typeface="Arial" pitchFamily="34" charset="0"/>
                <a:cs typeface="Arial" pitchFamily="34" charset="0"/>
                <a:hlinkClick r:id="rId5"/>
              </a:rPr>
              <a:t>Энтеросгель</a:t>
            </a:r>
            <a:r>
              <a:rPr lang="uz-Latn-UZ" sz="4900" dirty="0">
                <a:latin typeface="Arial" pitchFamily="34" charset="0"/>
                <a:cs typeface="Arial" pitchFamily="34" charset="0"/>
              </a:rPr>
              <a:t>, </a:t>
            </a:r>
            <a:r>
              <a:rPr lang="uz-Latn-UZ" sz="4900" u="sng" dirty="0" smtClean="0">
                <a:latin typeface="Arial" pitchFamily="34" charset="0"/>
                <a:cs typeface="Arial" pitchFamily="34" charset="0"/>
                <a:hlinkClick r:id="rId6"/>
              </a:rPr>
              <a:t>Полифепан</a:t>
            </a:r>
            <a:r>
              <a:rPr lang="ru-RU" sz="4900" u="sng" dirty="0" smtClean="0">
                <a:latin typeface="Arial" pitchFamily="34" charset="0"/>
                <a:cs typeface="Arial" pitchFamily="34" charset="0"/>
              </a:rPr>
              <a:t>, Лактофильтрум, Фильтрус сти</a:t>
            </a:r>
            <a:r>
              <a:rPr lang="uz-Latn-UZ" sz="4900" dirty="0">
                <a:latin typeface="Arial" pitchFamily="34" charset="0"/>
                <a:cs typeface="Arial" pitchFamily="34" charset="0"/>
              </a:rPr>
              <a:t> и другие. </a:t>
            </a:r>
            <a:br>
              <a:rPr lang="uz-Latn-UZ" sz="4900" dirty="0">
                <a:latin typeface="Arial" pitchFamily="34" charset="0"/>
                <a:cs typeface="Arial" pitchFamily="34" charset="0"/>
              </a:rPr>
            </a:br>
            <a:endParaRPr lang="uz-Latn-UZ" sz="4900" dirty="0" smtClean="0">
              <a:latin typeface="Arial" pitchFamily="34" charset="0"/>
              <a:cs typeface="Arial" pitchFamily="34" charset="0"/>
            </a:endParaRPr>
          </a:p>
          <a:p>
            <a:pPr indent="509588">
              <a:buNone/>
            </a:pPr>
            <a:endParaRPr lang="ru-RU" sz="4900" b="1" i="1" dirty="0" smtClean="0">
              <a:latin typeface="Arial" pitchFamily="34" charset="0"/>
              <a:cs typeface="Arial" pitchFamily="34" charset="0"/>
            </a:endParaRPr>
          </a:p>
          <a:p>
            <a:pPr marL="0" indent="509588">
              <a:buNone/>
            </a:pPr>
            <a:r>
              <a:rPr lang="uz-Latn-UZ" sz="4900" b="1" i="1" dirty="0" smtClean="0">
                <a:latin typeface="Arial" pitchFamily="34" charset="0"/>
                <a:cs typeface="Arial" pitchFamily="34" charset="0"/>
              </a:rPr>
              <a:t>Ветрогонные </a:t>
            </a:r>
            <a:r>
              <a:rPr lang="uz-Latn-UZ" sz="4900" b="1" i="1" dirty="0">
                <a:latin typeface="Arial" pitchFamily="34" charset="0"/>
                <a:cs typeface="Arial" pitchFamily="34" charset="0"/>
              </a:rPr>
              <a:t>и пеногасящие средства</a:t>
            </a:r>
            <a:endParaRPr lang="uz-Latn-UZ" sz="4900" b="1" dirty="0">
              <a:latin typeface="Arial" pitchFamily="34" charset="0"/>
              <a:cs typeface="Arial" pitchFamily="34" charset="0"/>
            </a:endParaRPr>
          </a:p>
          <a:p>
            <a:pPr marL="0" indent="509588">
              <a:buNone/>
            </a:pPr>
            <a:r>
              <a:rPr lang="uz-Latn-UZ" sz="4900" dirty="0">
                <a:latin typeface="Arial" pitchFamily="34" charset="0"/>
                <a:cs typeface="Arial" pitchFamily="34" charset="0"/>
              </a:rPr>
              <a:t>Ветрогонные и пеногасящие препараты предназначены для уменьшения газообразования в желудочно-кишечном тракте, способствованию поглощению стенками кишечника газов.  </a:t>
            </a:r>
            <a:br>
              <a:rPr lang="uz-Latn-UZ" sz="4900" dirty="0">
                <a:latin typeface="Arial" pitchFamily="34" charset="0"/>
                <a:cs typeface="Arial" pitchFamily="34" charset="0"/>
              </a:rPr>
            </a:br>
            <a:r>
              <a:rPr lang="uz-Latn-UZ" sz="4900" dirty="0">
                <a:latin typeface="Arial" pitchFamily="34" charset="0"/>
                <a:cs typeface="Arial" pitchFamily="34" charset="0"/>
              </a:rPr>
              <a:t/>
            </a:r>
            <a:br>
              <a:rPr lang="uz-Latn-UZ" sz="4900" dirty="0">
                <a:latin typeface="Arial" pitchFamily="34" charset="0"/>
                <a:cs typeface="Arial" pitchFamily="34" charset="0"/>
              </a:rPr>
            </a:br>
            <a:r>
              <a:rPr lang="uz-Latn-UZ" sz="4900" dirty="0">
                <a:latin typeface="Arial" pitchFamily="34" charset="0"/>
                <a:cs typeface="Arial" pitchFamily="34" charset="0"/>
              </a:rPr>
              <a:t>Наиболее распространёнными лекарствами этого класса являются </a:t>
            </a:r>
            <a:r>
              <a:rPr lang="uz-Latn-UZ" sz="4900" dirty="0" smtClean="0">
                <a:latin typeface="Arial" pitchFamily="34" charset="0"/>
                <a:cs typeface="Arial" pitchFamily="34" charset="0"/>
              </a:rPr>
              <a:t>препараты</a:t>
            </a:r>
            <a:r>
              <a:rPr lang="ru-RU" sz="4900" dirty="0" smtClean="0">
                <a:latin typeface="Arial" pitchFamily="34" charset="0"/>
                <a:cs typeface="Arial" pitchFamily="34" charset="0"/>
              </a:rPr>
              <a:t> </a:t>
            </a:r>
            <a:r>
              <a:rPr lang="uz-Latn-UZ" sz="4900" u="sng" dirty="0" smtClean="0">
                <a:latin typeface="Arial" pitchFamily="34" charset="0"/>
                <a:cs typeface="Arial" pitchFamily="34" charset="0"/>
                <a:hlinkClick r:id="rId7"/>
              </a:rPr>
              <a:t>симетикона</a:t>
            </a:r>
            <a:r>
              <a:rPr lang="uz-Latn-UZ" sz="4900" dirty="0">
                <a:latin typeface="Arial" pitchFamily="34" charset="0"/>
                <a:cs typeface="Arial" pitchFamily="34" charset="0"/>
              </a:rPr>
              <a:t> (</a:t>
            </a:r>
            <a:r>
              <a:rPr lang="uz-Latn-UZ" sz="4900" u="sng" dirty="0">
                <a:latin typeface="Arial" pitchFamily="34" charset="0"/>
                <a:cs typeface="Arial" pitchFamily="34" charset="0"/>
                <a:hlinkClick r:id="rId8"/>
              </a:rPr>
              <a:t>Эспумизан</a:t>
            </a:r>
            <a:r>
              <a:rPr lang="uz-Latn-UZ" sz="4900" dirty="0">
                <a:latin typeface="Arial" pitchFamily="34" charset="0"/>
                <a:cs typeface="Arial" pitchFamily="34" charset="0"/>
              </a:rPr>
              <a:t>, </a:t>
            </a:r>
            <a:r>
              <a:rPr lang="uz-Latn-UZ" sz="4900" u="sng" dirty="0">
                <a:latin typeface="Arial" pitchFamily="34" charset="0"/>
                <a:cs typeface="Arial" pitchFamily="34" charset="0"/>
                <a:hlinkClick r:id="rId9"/>
              </a:rPr>
              <a:t>Боботик</a:t>
            </a:r>
            <a:r>
              <a:rPr lang="uz-Latn-UZ" sz="4900" dirty="0">
                <a:latin typeface="Arial" pitchFamily="34" charset="0"/>
                <a:cs typeface="Arial" pitchFamily="34" charset="0"/>
              </a:rPr>
              <a:t> и другие), а также препараты фенхеля, в частности, предназначенный для применения у детей, в том числе самого младшего </a:t>
            </a:r>
            <a:r>
              <a:rPr lang="uz-Latn-UZ" sz="4900" dirty="0" smtClean="0">
                <a:latin typeface="Arial" pitchFamily="34" charset="0"/>
                <a:cs typeface="Arial" pitchFamily="34" charset="0"/>
              </a:rPr>
              <a:t>возраста</a:t>
            </a:r>
            <a:r>
              <a:rPr lang="ru-RU" sz="4900" dirty="0" smtClean="0">
                <a:latin typeface="Arial" pitchFamily="34" charset="0"/>
                <a:cs typeface="Arial" pitchFamily="34" charset="0"/>
              </a:rPr>
              <a:t> </a:t>
            </a:r>
            <a:r>
              <a:rPr lang="uz-Latn-UZ" sz="4900" u="sng" dirty="0" smtClean="0">
                <a:latin typeface="Arial" pitchFamily="34" charset="0"/>
                <a:cs typeface="Arial" pitchFamily="34" charset="0"/>
                <a:hlinkClick r:id="rId10"/>
              </a:rPr>
              <a:t>Плантекс</a:t>
            </a:r>
            <a:r>
              <a:rPr lang="uz-Latn-UZ" sz="4900" dirty="0">
                <a:latin typeface="Arial" pitchFamily="34" charset="0"/>
                <a:cs typeface="Arial" pitchFamily="34" charset="0"/>
              </a:rPr>
              <a:t>. </a:t>
            </a:r>
            <a:br>
              <a:rPr lang="uz-Latn-UZ" sz="4900" dirty="0">
                <a:latin typeface="Arial" pitchFamily="34" charset="0"/>
                <a:cs typeface="Arial" pitchFamily="34" charset="0"/>
              </a:rPr>
            </a:br>
            <a:endParaRPr lang="uz-Latn-UZ" sz="4900" dirty="0">
              <a:latin typeface="Arial" pitchFamily="34" charset="0"/>
              <a:cs typeface="Arial" pitchFamily="34" charset="0"/>
            </a:endParaRPr>
          </a:p>
        </p:txBody>
      </p:sp>
      <p:pic>
        <p:nvPicPr>
          <p:cNvPr id="12290" name="Picture 2" descr="C:\Users\Admin for GD Compute\Documents\ЭСПУМИЗАН (1).jpg"/>
          <p:cNvPicPr>
            <a:picLocks noChangeAspect="1" noChangeArrowheads="1"/>
          </p:cNvPicPr>
          <p:nvPr/>
        </p:nvPicPr>
        <p:blipFill>
          <a:blip r:embed="rId11" cstate="print"/>
          <a:srcRect/>
          <a:stretch>
            <a:fillRect/>
          </a:stretch>
        </p:blipFill>
        <p:spPr bwMode="auto">
          <a:xfrm>
            <a:off x="6248400" y="4876800"/>
            <a:ext cx="2590800" cy="1828800"/>
          </a:xfrm>
          <a:prstGeom prst="rect">
            <a:avLst/>
          </a:prstGeom>
          <a:noFill/>
        </p:spPr>
      </p:pic>
      <p:pic>
        <p:nvPicPr>
          <p:cNvPr id="12291" name="Picture 3" descr="C:\Users\Admin for GD Compute\Documents\ЭНТЕРО (3).jpg"/>
          <p:cNvPicPr>
            <a:picLocks noChangeAspect="1" noChangeArrowheads="1"/>
          </p:cNvPicPr>
          <p:nvPr/>
        </p:nvPicPr>
        <p:blipFill>
          <a:blip r:embed="rId12" cstate="print"/>
          <a:srcRect/>
          <a:stretch>
            <a:fillRect/>
          </a:stretch>
        </p:blipFill>
        <p:spPr bwMode="auto">
          <a:xfrm>
            <a:off x="7467600" y="2057400"/>
            <a:ext cx="1440180" cy="202692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762000"/>
            <a:ext cx="8229600" cy="5943600"/>
          </a:xfrm>
        </p:spPr>
        <p:txBody>
          <a:bodyPr>
            <a:normAutofit fontScale="55000" lnSpcReduction="20000"/>
          </a:bodyPr>
          <a:lstStyle/>
          <a:p>
            <a:pPr algn="ctr">
              <a:buNone/>
            </a:pPr>
            <a:r>
              <a:rPr lang="ru-RU" sz="3600" b="1" dirty="0" smtClean="0">
                <a:latin typeface="Arial" pitchFamily="34" charset="0"/>
                <a:cs typeface="Arial" pitchFamily="34" charset="0"/>
              </a:rPr>
              <a:t>		Гепатопротекторы</a:t>
            </a:r>
          </a:p>
          <a:p>
            <a:pPr>
              <a:buNone/>
            </a:pPr>
            <a:r>
              <a:rPr lang="ru-RU" sz="2900" b="1" dirty="0" smtClean="0"/>
              <a:t>		 </a:t>
            </a:r>
            <a:r>
              <a:rPr lang="ru-RU" sz="2900" b="1" dirty="0"/>
              <a:t>Гепатопротекторы</a:t>
            </a:r>
            <a:r>
              <a:rPr lang="ru-RU" sz="2900" dirty="0"/>
              <a:t>  −  </a:t>
            </a:r>
            <a:r>
              <a:rPr lang="ru-RU" sz="2900" dirty="0">
                <a:hlinkClick r:id="rId2"/>
              </a:rPr>
              <a:t>препараты</a:t>
            </a:r>
            <a:r>
              <a:rPr lang="ru-RU" sz="2900" dirty="0"/>
              <a:t>, защищающих печень от повреждающего воздействия экзогенных или эндогенных факторов и/или ускоряющих ее нормальную регенерацию.</a:t>
            </a:r>
            <a:br>
              <a:rPr lang="ru-RU" sz="2900" dirty="0"/>
            </a:br>
            <a:endParaRPr lang="ru-RU" sz="2900" dirty="0"/>
          </a:p>
          <a:p>
            <a:pPr marL="230188" indent="509588" algn="ctr">
              <a:buNone/>
            </a:pPr>
            <a:endParaRPr lang="uz-Latn-UZ" sz="3600" b="1" dirty="0">
              <a:latin typeface="Arial" pitchFamily="34" charset="0"/>
              <a:cs typeface="Arial" pitchFamily="34" charset="0"/>
            </a:endParaRPr>
          </a:p>
          <a:p>
            <a:pPr marL="2233613" indent="-4763">
              <a:lnSpc>
                <a:spcPct val="120000"/>
              </a:lnSpc>
              <a:buNone/>
            </a:pPr>
            <a:r>
              <a:rPr lang="uz-Latn-UZ" dirty="0">
                <a:latin typeface="Arial" pitchFamily="34" charset="0"/>
                <a:cs typeface="Arial" pitchFamily="34" charset="0"/>
              </a:rPr>
              <a:t>Общепринятой классификации гепатопротекторов на сегодня не существует. В зависимости от химической структуры и происхождения препарата выделяют несколько групп гепатопротекторов:</a:t>
            </a:r>
            <a:br>
              <a:rPr lang="uz-Latn-UZ" dirty="0">
                <a:latin typeface="Arial" pitchFamily="34" charset="0"/>
                <a:cs typeface="Arial" pitchFamily="34" charset="0"/>
              </a:rPr>
            </a:br>
            <a:r>
              <a:rPr lang="ru-RU" dirty="0" smtClean="0">
                <a:latin typeface="Arial" pitchFamily="34" charset="0"/>
                <a:cs typeface="Arial" pitchFamily="34" charset="0"/>
              </a:rPr>
              <a:t>	</a:t>
            </a:r>
            <a:r>
              <a:rPr lang="uz-Latn-UZ" dirty="0" smtClean="0">
                <a:latin typeface="Arial" pitchFamily="34" charset="0"/>
                <a:cs typeface="Arial" pitchFamily="34" charset="0"/>
              </a:rPr>
              <a:t>1</a:t>
            </a:r>
            <a:r>
              <a:rPr lang="uz-Latn-UZ" dirty="0">
                <a:latin typeface="Arial" pitchFamily="34" charset="0"/>
                <a:cs typeface="Arial" pitchFamily="34" charset="0"/>
              </a:rPr>
              <a:t>. Препараты, содержащие естественные или полусинтетические флавоноиды расторопши, в первую очередь силимарин (карсил, гепабене, легалон, гепатофальк планта и др.).</a:t>
            </a:r>
            <a:br>
              <a:rPr lang="uz-Latn-UZ" dirty="0">
                <a:latin typeface="Arial" pitchFamily="34" charset="0"/>
                <a:cs typeface="Arial" pitchFamily="34" charset="0"/>
              </a:rPr>
            </a:br>
            <a:r>
              <a:rPr lang="ru-RU" dirty="0" smtClean="0">
                <a:latin typeface="Arial" pitchFamily="34" charset="0"/>
                <a:cs typeface="Arial" pitchFamily="34" charset="0"/>
              </a:rPr>
              <a:t>	</a:t>
            </a:r>
            <a:r>
              <a:rPr lang="uz-Latn-UZ" dirty="0" smtClean="0">
                <a:latin typeface="Arial" pitchFamily="34" charset="0"/>
                <a:cs typeface="Arial" pitchFamily="34" charset="0"/>
              </a:rPr>
              <a:t>2</a:t>
            </a:r>
            <a:r>
              <a:rPr lang="uz-Latn-UZ" dirty="0">
                <a:latin typeface="Arial" pitchFamily="34" charset="0"/>
                <a:cs typeface="Arial" pitchFamily="34" charset="0"/>
              </a:rPr>
              <a:t>. Препараты, содержащие естественные или полусинтетические флавоноиды других растений (хофитол, ЛИВ-52, гепалив и др.).</a:t>
            </a:r>
            <a:br>
              <a:rPr lang="uz-Latn-UZ" dirty="0">
                <a:latin typeface="Arial" pitchFamily="34" charset="0"/>
                <a:cs typeface="Arial" pitchFamily="34" charset="0"/>
              </a:rPr>
            </a:br>
            <a:r>
              <a:rPr lang="ru-RU" dirty="0" smtClean="0">
                <a:latin typeface="Arial" pitchFamily="34" charset="0"/>
                <a:cs typeface="Arial" pitchFamily="34" charset="0"/>
              </a:rPr>
              <a:t>	</a:t>
            </a:r>
            <a:r>
              <a:rPr lang="uz-Latn-UZ" dirty="0" smtClean="0">
                <a:latin typeface="Arial" pitchFamily="34" charset="0"/>
                <a:cs typeface="Arial" pitchFamily="34" charset="0"/>
              </a:rPr>
              <a:t>3</a:t>
            </a:r>
            <a:r>
              <a:rPr lang="uz-Latn-UZ" dirty="0">
                <a:latin typeface="Arial" pitchFamily="34" charset="0"/>
                <a:cs typeface="Arial" pitchFamily="34" charset="0"/>
              </a:rPr>
              <a:t>. Органопрепараты животного происхождения (сирепар, гепатосан).</a:t>
            </a:r>
            <a:br>
              <a:rPr lang="uz-Latn-UZ" dirty="0">
                <a:latin typeface="Arial" pitchFamily="34" charset="0"/>
                <a:cs typeface="Arial" pitchFamily="34" charset="0"/>
              </a:rPr>
            </a:br>
            <a:r>
              <a:rPr lang="ru-RU" dirty="0" smtClean="0">
                <a:latin typeface="Arial" pitchFamily="34" charset="0"/>
                <a:cs typeface="Arial" pitchFamily="34" charset="0"/>
              </a:rPr>
              <a:t>	</a:t>
            </a:r>
            <a:r>
              <a:rPr lang="uz-Latn-UZ" dirty="0" smtClean="0">
                <a:latin typeface="Arial" pitchFamily="34" charset="0"/>
                <a:cs typeface="Arial" pitchFamily="34" charset="0"/>
              </a:rPr>
              <a:t>4</a:t>
            </a:r>
            <a:r>
              <a:rPr lang="uz-Latn-UZ" dirty="0">
                <a:latin typeface="Arial" pitchFamily="34" charset="0"/>
                <a:cs typeface="Arial" pitchFamily="34" charset="0"/>
              </a:rPr>
              <a:t>. Препараты, содержащие эссенциальные фосфолипиды (ЭФЛ) (эссенциале, фосфоглив и др.).</a:t>
            </a:r>
            <a:br>
              <a:rPr lang="uz-Latn-UZ" dirty="0">
                <a:latin typeface="Arial" pitchFamily="34" charset="0"/>
                <a:cs typeface="Arial" pitchFamily="34" charset="0"/>
              </a:rPr>
            </a:br>
            <a:r>
              <a:rPr lang="ru-RU" dirty="0" smtClean="0">
                <a:latin typeface="Arial" pitchFamily="34" charset="0"/>
                <a:cs typeface="Arial" pitchFamily="34" charset="0"/>
              </a:rPr>
              <a:t>	</a:t>
            </a:r>
            <a:r>
              <a:rPr lang="uz-Latn-UZ" dirty="0" smtClean="0">
                <a:latin typeface="Arial" pitchFamily="34" charset="0"/>
                <a:cs typeface="Arial" pitchFamily="34" charset="0"/>
              </a:rPr>
              <a:t>5</a:t>
            </a:r>
            <a:r>
              <a:rPr lang="uz-Latn-UZ" dirty="0">
                <a:latin typeface="Arial" pitchFamily="34" charset="0"/>
                <a:cs typeface="Arial" pitchFamily="34" charset="0"/>
              </a:rPr>
              <a:t>. Препараты разных </a:t>
            </a:r>
            <a:r>
              <a:rPr lang="uz-Latn-UZ" dirty="0" smtClean="0">
                <a:latin typeface="Arial" pitchFamily="34" charset="0"/>
                <a:cs typeface="Arial" pitchFamily="34" charset="0"/>
              </a:rPr>
              <a:t>групп:</a:t>
            </a:r>
            <a:endParaRPr lang="ru-RU" dirty="0" smtClean="0">
              <a:latin typeface="Arial" pitchFamily="34" charset="0"/>
              <a:cs typeface="Arial" pitchFamily="34" charset="0"/>
            </a:endParaRPr>
          </a:p>
          <a:p>
            <a:pPr marL="2522538" indent="-4763">
              <a:lnSpc>
                <a:spcPct val="120000"/>
              </a:lnSpc>
              <a:buNone/>
            </a:pPr>
            <a:r>
              <a:rPr lang="uz-Latn-UZ" dirty="0" smtClean="0">
                <a:latin typeface="Arial" pitchFamily="34" charset="0"/>
                <a:cs typeface="Arial" pitchFamily="34" charset="0"/>
              </a:rPr>
              <a:t> аминокислоты и их производные (адеметионин – гептрал, орнитин), </a:t>
            </a:r>
            <a:r>
              <a:rPr lang="ru-RU" dirty="0">
                <a:latin typeface="Arial" pitchFamily="34" charset="0"/>
                <a:cs typeface="Arial" pitchFamily="34" charset="0"/>
              </a:rPr>
              <a:t> </a:t>
            </a:r>
            <a:r>
              <a:rPr lang="ru-RU" dirty="0" smtClean="0">
                <a:latin typeface="Arial" pitchFamily="34" charset="0"/>
                <a:cs typeface="Arial" pitchFamily="34" charset="0"/>
              </a:rPr>
              <a:t>         </a:t>
            </a:r>
            <a:r>
              <a:rPr lang="uz-Latn-UZ" dirty="0" smtClean="0">
                <a:latin typeface="Arial" pitchFamily="34" charset="0"/>
                <a:cs typeface="Arial" pitchFamily="34" charset="0"/>
              </a:rPr>
              <a:t>урсодезоксихолевая кислота (УДХК),</a:t>
            </a:r>
            <a:endParaRPr lang="ru-RU" dirty="0" smtClean="0">
              <a:latin typeface="Arial" pitchFamily="34" charset="0"/>
              <a:cs typeface="Arial" pitchFamily="34" charset="0"/>
            </a:endParaRPr>
          </a:p>
          <a:p>
            <a:pPr marL="2522538" indent="-4763">
              <a:lnSpc>
                <a:spcPct val="120000"/>
              </a:lnSpc>
              <a:buNone/>
            </a:pPr>
            <a:r>
              <a:rPr lang="uz-Latn-UZ" dirty="0" smtClean="0">
                <a:latin typeface="Arial" pitchFamily="34" charset="0"/>
                <a:cs typeface="Arial" pitchFamily="34" charset="0"/>
              </a:rPr>
              <a:t> витамины и витаминоподобные вещества (В, Е, С, кислота липоевая).</a:t>
            </a:r>
            <a:endParaRPr lang="ru-RU" dirty="0" smtClean="0">
              <a:latin typeface="Arial" pitchFamily="34" charset="0"/>
              <a:cs typeface="Arial" pitchFamily="34" charset="0"/>
            </a:endParaRPr>
          </a:p>
          <a:p>
            <a:pPr marL="2522538" indent="-4763">
              <a:lnSpc>
                <a:spcPct val="120000"/>
              </a:lnSpc>
              <a:buNone/>
            </a:pPr>
            <a:r>
              <a:rPr lang="ru-RU" dirty="0" smtClean="0">
                <a:latin typeface="Arial" pitchFamily="34" charset="0"/>
                <a:cs typeface="Arial" pitchFamily="34" charset="0"/>
              </a:rPr>
              <a:t>		6</a:t>
            </a:r>
            <a:r>
              <a:rPr lang="ru-RU" dirty="0">
                <a:latin typeface="Arial" pitchFamily="34" charset="0"/>
                <a:cs typeface="Arial" pitchFamily="34" charset="0"/>
              </a:rPr>
              <a:t>. Синтетические препараты (антраль)</a:t>
            </a:r>
            <a:endParaRPr lang="uz-Latn-UZ" dirty="0">
              <a:latin typeface="Arial" pitchFamily="34" charset="0"/>
              <a:cs typeface="Arial" pitchFamily="34" charset="0"/>
            </a:endParaRPr>
          </a:p>
          <a:p>
            <a:pPr marL="2522538" indent="-4763"/>
            <a:endParaRPr lang="uz-Latn-UZ" dirty="0"/>
          </a:p>
        </p:txBody>
      </p:sp>
      <p:pic>
        <p:nvPicPr>
          <p:cNvPr id="8194" name="Picture 2" descr="C:\Users\Admin for GD Compute\Documents\урсосан (1).jpg"/>
          <p:cNvPicPr>
            <a:picLocks noChangeAspect="1" noChangeArrowheads="1"/>
          </p:cNvPicPr>
          <p:nvPr/>
        </p:nvPicPr>
        <p:blipFill>
          <a:blip r:embed="rId3" cstate="print"/>
          <a:srcRect/>
          <a:stretch>
            <a:fillRect/>
          </a:stretch>
        </p:blipFill>
        <p:spPr bwMode="auto">
          <a:xfrm>
            <a:off x="685800" y="1981200"/>
            <a:ext cx="1524000" cy="1219200"/>
          </a:xfrm>
          <a:prstGeom prst="rect">
            <a:avLst/>
          </a:prstGeom>
          <a:noFill/>
        </p:spPr>
      </p:pic>
      <p:pic>
        <p:nvPicPr>
          <p:cNvPr id="8195" name="Picture 3" descr="C:\Users\Admin for GD Compute\Documents\гептрал (1).jpg"/>
          <p:cNvPicPr>
            <a:picLocks noChangeAspect="1" noChangeArrowheads="1"/>
          </p:cNvPicPr>
          <p:nvPr/>
        </p:nvPicPr>
        <p:blipFill>
          <a:blip r:embed="rId4" cstate="print"/>
          <a:srcRect/>
          <a:stretch>
            <a:fillRect/>
          </a:stretch>
        </p:blipFill>
        <p:spPr bwMode="auto">
          <a:xfrm>
            <a:off x="762000" y="3505200"/>
            <a:ext cx="1371600" cy="1066800"/>
          </a:xfrm>
          <a:prstGeom prst="rect">
            <a:avLst/>
          </a:prstGeom>
          <a:noFill/>
        </p:spPr>
      </p:pic>
      <p:pic>
        <p:nvPicPr>
          <p:cNvPr id="8196" name="Picture 4" descr="C:\Users\Admin for GD Compute\Documents\фосфоглив (1).jpg"/>
          <p:cNvPicPr>
            <a:picLocks noChangeAspect="1" noChangeArrowheads="1"/>
          </p:cNvPicPr>
          <p:nvPr/>
        </p:nvPicPr>
        <p:blipFill>
          <a:blip r:embed="rId5" cstate="print"/>
          <a:srcRect/>
          <a:stretch>
            <a:fillRect/>
          </a:stretch>
        </p:blipFill>
        <p:spPr bwMode="auto">
          <a:xfrm>
            <a:off x="838200" y="4953000"/>
            <a:ext cx="1295400" cy="127254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dmin for GD Compute\Documents\гепатопротектор.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0" y="228600"/>
            <a:ext cx="9144000" cy="6629400"/>
          </a:xfrm>
        </p:spPr>
        <p:txBody>
          <a:bodyPr>
            <a:normAutofit fontScale="62500" lnSpcReduction="20000"/>
          </a:bodyPr>
          <a:lstStyle/>
          <a:p>
            <a:pPr marL="273050" indent="303213">
              <a:buNone/>
            </a:pPr>
            <a:endParaRPr lang="ru-RU" dirty="0" smtClean="0">
              <a:solidFill>
                <a:schemeClr val="bg1"/>
              </a:solidFill>
            </a:endParaRPr>
          </a:p>
          <a:p>
            <a:pPr marL="273050" indent="303213">
              <a:buNone/>
            </a:pPr>
            <a:r>
              <a:rPr lang="uz-Latn-UZ" dirty="0" smtClean="0">
                <a:solidFill>
                  <a:schemeClr val="bg1"/>
                </a:solidFill>
              </a:rPr>
              <a:t>В настоящее время чаще всего применяют средства растительного происхождения (до 54%), на фосфолипидные препараты приходится 16%, а на другие средства, в том числе синтетические, органопрепараты и препараты аминокислот – 30% от общего количества «истинных» гепатопротекторов.</a:t>
            </a:r>
            <a:br>
              <a:rPr lang="uz-Latn-UZ" dirty="0" smtClean="0">
                <a:solidFill>
                  <a:schemeClr val="bg1"/>
                </a:solidFill>
              </a:rPr>
            </a:br>
            <a:r>
              <a:rPr lang="en-US" dirty="0" smtClean="0">
                <a:solidFill>
                  <a:schemeClr val="bg1"/>
                </a:solidFill>
              </a:rPr>
              <a:t>	</a:t>
            </a:r>
            <a:r>
              <a:rPr lang="uz-Latn-UZ" dirty="0" smtClean="0">
                <a:solidFill>
                  <a:schemeClr val="bg1"/>
                </a:solidFill>
              </a:rPr>
              <a:t>Бытует представление, что любое средство, представляемое как «гепатопротектор», эффективно и безопасно в профилактике и лечении любого заболевания печени. Особенно это касается гепатопротекторов растительного происхождения и многочисленных широко рекламируемых пищевых добавок. Действительно, согласно экспериментальным данным, многие из используемых в настоящее время гепатопротекторов, в частности фитопрепаратов, обладают противовоспалительными, антиоксидантными и иммуномодулирующими свойствами, а также препятствуют прогрессированию фиброза печени. И хотя во многих исследованиях показано улучшение самочувствия и биохимических показателей функции печени, для большинства подобных препаратов не существует убедительных доказательств улучшения гистологической картины или вирусологических параметров.</a:t>
            </a:r>
          </a:p>
          <a:p>
            <a:pPr marL="273050" indent="303213">
              <a:buNone/>
            </a:pPr>
            <a:r>
              <a:rPr lang="uz-Latn-UZ" b="1" dirty="0" smtClean="0">
                <a:solidFill>
                  <a:schemeClr val="bg1"/>
                </a:solidFill>
              </a:rPr>
              <a:t>Критический анализ с точки зрения доказательной медицины показывает, идеального гепатопротектора до настоящего времени не существует. Доказанной в различной степени эффективностью обладают такие гепатопротекторы как УДХК, ЭФЛ, препараты аминокислот (адеметионин, орнитина аспартат). Препараты силимарина следует рассматривать как гепатопротекторы с предполагаемой, но недоказанной эффективностью, которые могут применяться при определенных состояниях. Другие растительные гепатопротекторы пока нельзя рекомендовать для широкого применения при хронических заболеваниях печени, поскольку их эффективность не доказана и требует дальнейшего изучения в тщательно спланированных РКИ. В связи с недоказанной эффективностью и большой потенциальной опасностью для организма гидролизаты печени крупного рогатого скота в клинической практике применяться не должны.</a:t>
            </a:r>
            <a:r>
              <a:rPr lang="ru-RU" b="1" dirty="0" smtClean="0">
                <a:solidFill>
                  <a:schemeClr val="bg1"/>
                </a:solidFill>
              </a:rPr>
              <a:t> </a:t>
            </a:r>
            <a:endParaRPr lang="en-US" b="1" dirty="0" smtClean="0">
              <a:solidFill>
                <a:schemeClr val="bg1"/>
              </a:solidFill>
            </a:endParaRPr>
          </a:p>
          <a:p>
            <a:pPr marL="273050" indent="303213">
              <a:buNone/>
            </a:pPr>
            <a:r>
              <a:rPr lang="ru-RU" b="1" dirty="0" smtClean="0">
                <a:solidFill>
                  <a:schemeClr val="bg1"/>
                </a:solidFill>
              </a:rPr>
              <a:t>« </a:t>
            </a:r>
            <a:r>
              <a:rPr lang="uz-Latn-UZ" b="1" dirty="0" smtClean="0">
                <a:solidFill>
                  <a:schemeClr val="bg1"/>
                </a:solidFill>
              </a:rPr>
              <a:t>Эффективность и безопасность гепатопротекторов с точки зрения доказательной медицины</a:t>
            </a:r>
            <a:r>
              <a:rPr lang="ru-RU" b="1" dirty="0" smtClean="0">
                <a:solidFill>
                  <a:schemeClr val="bg1"/>
                </a:solidFill>
              </a:rPr>
              <a:t>»</a:t>
            </a:r>
            <a:endParaRPr lang="uz-Latn-UZ" b="1" dirty="0" smtClean="0">
              <a:solidFill>
                <a:schemeClr val="bg1"/>
              </a:solidFill>
            </a:endParaRPr>
          </a:p>
          <a:p>
            <a:pPr marL="273050" indent="303213">
              <a:buNone/>
            </a:pPr>
            <a:r>
              <a:rPr lang="uz-Latn-UZ" i="1" dirty="0" smtClean="0">
                <a:solidFill>
                  <a:schemeClr val="bg1"/>
                </a:solidFill>
              </a:rPr>
              <a:t>С.М. Ткач, д.м.н., профессор, Национальный медицинский университет им. А.А. </a:t>
            </a:r>
            <a:r>
              <a:rPr lang="uz-Latn-UZ" i="1" dirty="0" smtClean="0"/>
              <a:t>Богомольца, г. Киев</a:t>
            </a:r>
            <a:endParaRPr lang="uz-Latn-UZ" dirty="0" smtClean="0"/>
          </a:p>
          <a:p>
            <a:endParaRPr lang="uz-Latn-U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389120"/>
          </a:xfrm>
        </p:spPr>
        <p:txBody>
          <a:bodyPr>
            <a:normAutofit lnSpcReduction="10000"/>
          </a:bodyPr>
          <a:lstStyle/>
          <a:p>
            <a:pPr>
              <a:buNone/>
            </a:pPr>
            <a:r>
              <a:rPr lang="ru-RU" dirty="0" smtClean="0"/>
              <a:t>         Антидиарейные препараты</a:t>
            </a:r>
            <a:endParaRPr lang="uz-Latn-UZ" dirty="0" smtClean="0"/>
          </a:p>
          <a:p>
            <a:pPr lvl="0"/>
            <a:r>
              <a:rPr lang="uz-Latn-UZ" sz="2400" u="sng" dirty="0" smtClean="0">
                <a:hlinkClick r:id="rId3"/>
              </a:rPr>
              <a:t>Препараты с адсорбирующим действием</a:t>
            </a:r>
            <a:r>
              <a:rPr lang="ru-RU" sz="2400" dirty="0" smtClean="0"/>
              <a:t> энтеросорбенты смекта, лактофильтрум, фильтрумсти и др.</a:t>
            </a:r>
            <a:endParaRPr lang="uz-Latn-UZ" sz="2400" dirty="0" smtClean="0"/>
          </a:p>
          <a:p>
            <a:pPr lvl="0"/>
            <a:r>
              <a:rPr lang="uz-Latn-UZ" sz="2400" u="sng" dirty="0" smtClean="0">
                <a:hlinkClick r:id="rId4"/>
              </a:rPr>
              <a:t>Препараты с вяжущим действием</a:t>
            </a:r>
            <a:r>
              <a:rPr lang="ru-RU" sz="2400" dirty="0" smtClean="0"/>
              <a:t> цитопротекторы де-нол, десмол</a:t>
            </a:r>
            <a:endParaRPr lang="uz-Latn-UZ" sz="2400" dirty="0" smtClean="0"/>
          </a:p>
          <a:p>
            <a:pPr lvl="0"/>
            <a:r>
              <a:rPr lang="uz-Latn-UZ" sz="2400" u="sng" dirty="0" smtClean="0">
                <a:hlinkClick r:id="rId5"/>
              </a:rPr>
              <a:t>Препараты, регулирующие моторику ЖКТ</a:t>
            </a:r>
            <a:r>
              <a:rPr lang="ru-RU" sz="2400" dirty="0" smtClean="0"/>
              <a:t> лоперамид, имодиум</a:t>
            </a:r>
            <a:endParaRPr lang="uz-Latn-UZ" sz="2400" dirty="0" smtClean="0"/>
          </a:p>
          <a:p>
            <a:pPr lvl="0"/>
            <a:r>
              <a:rPr lang="uz-Latn-UZ" sz="2400" u="sng" dirty="0" smtClean="0">
                <a:hlinkClick r:id="rId6"/>
              </a:rPr>
              <a:t>Противомикробные препараты местного действия (кишечные антисептики)</a:t>
            </a:r>
            <a:r>
              <a:rPr lang="ru-RU" sz="2400" dirty="0" smtClean="0"/>
              <a:t> эрсифурил, энтерофурил,сульгин</a:t>
            </a:r>
            <a:endParaRPr lang="uz-Latn-UZ" sz="2400" dirty="0" smtClean="0"/>
          </a:p>
          <a:p>
            <a:endParaRPr lang="uz-Latn-UZ" dirty="0"/>
          </a:p>
        </p:txBody>
      </p:sp>
      <p:pic>
        <p:nvPicPr>
          <p:cNvPr id="2050" name="Picture 2" descr="C:\Users\Admin for GD Compute\Pictures\аааааааааааа.jpg"/>
          <p:cNvPicPr>
            <a:picLocks noChangeAspect="1" noChangeArrowheads="1"/>
          </p:cNvPicPr>
          <p:nvPr/>
        </p:nvPicPr>
        <p:blipFill>
          <a:blip r:embed="rId7" cstate="print"/>
          <a:srcRect/>
          <a:stretch>
            <a:fillRect/>
          </a:stretch>
        </p:blipFill>
        <p:spPr bwMode="auto">
          <a:xfrm>
            <a:off x="5867400" y="4800600"/>
            <a:ext cx="2743200" cy="17145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uz-Latn-UZ" sz="5400" dirty="0"/>
          </a:p>
        </p:txBody>
      </p:sp>
      <p:pic>
        <p:nvPicPr>
          <p:cNvPr id="3074" name="Picture 2" descr="C:\Users\Admin for GD Compute\Pictures\ssssssssssss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229600" cy="5486400"/>
          </a:xfrm>
        </p:spPr>
        <p:txBody>
          <a:bodyPr>
            <a:normAutofit fontScale="25000" lnSpcReduction="20000"/>
          </a:bodyPr>
          <a:lstStyle/>
          <a:p>
            <a:r>
              <a:rPr lang="ru-RU" b="1" dirty="0" smtClean="0">
                <a:solidFill>
                  <a:srgbClr val="FF0000"/>
                </a:solidFill>
              </a:rPr>
              <a:t>ЭТИ ЛЕКАРСТВА КАТЕГОРИЧЕСКИ ЗАПРЕЩЕНЫ К ПРИМЕНЕНИЮ У БЕРЕМЕННЫХ</a:t>
            </a:r>
            <a:r>
              <a:rPr lang="ru-RU" dirty="0" smtClean="0"/>
              <a:t/>
            </a:r>
            <a:br>
              <a:rPr lang="ru-RU" dirty="0" smtClean="0"/>
            </a:br>
            <a:r>
              <a:rPr lang="ru-RU" sz="4200" dirty="0" smtClean="0"/>
              <a:t>Варфарин.   </a:t>
            </a:r>
            <a:br>
              <a:rPr lang="ru-RU" sz="4200" dirty="0" smtClean="0"/>
            </a:br>
            <a:r>
              <a:rPr lang="ru-RU" sz="4200" dirty="0" smtClean="0"/>
              <a:t>Диэтилстильбэстрол.   </a:t>
            </a:r>
            <a:br>
              <a:rPr lang="ru-RU" sz="4200" dirty="0" smtClean="0"/>
            </a:br>
            <a:r>
              <a:rPr lang="ru-RU" sz="4200" dirty="0" smtClean="0"/>
              <a:t>Андрогены.   </a:t>
            </a:r>
            <a:br>
              <a:rPr lang="ru-RU" sz="4200" dirty="0" smtClean="0"/>
            </a:br>
            <a:r>
              <a:rPr lang="ru-RU" sz="4200" dirty="0" smtClean="0"/>
              <a:t>Противоопухолевые средства.   </a:t>
            </a:r>
            <a:br>
              <a:rPr lang="ru-RU" sz="4200" dirty="0" smtClean="0"/>
            </a:br>
            <a:r>
              <a:rPr lang="ru-RU" sz="4200" dirty="0" smtClean="0"/>
              <a:t>Кортикостероиды (высокие дозы).</a:t>
            </a:r>
            <a:br>
              <a:rPr lang="ru-RU" sz="4200" dirty="0" smtClean="0"/>
            </a:br>
            <a:r>
              <a:rPr lang="ru-RU" sz="4200" dirty="0" smtClean="0"/>
              <a:t>Фибринолитические препараты.   </a:t>
            </a:r>
            <a:br>
              <a:rPr lang="ru-RU" sz="4200" dirty="0" smtClean="0"/>
            </a:br>
            <a:r>
              <a:rPr lang="ru-RU" sz="4200" dirty="0" smtClean="0"/>
              <a:t>Тетрациклины.   </a:t>
            </a:r>
            <a:br>
              <a:rPr lang="ru-RU" sz="4200" dirty="0" smtClean="0"/>
            </a:br>
            <a:r>
              <a:rPr lang="ru-RU" sz="4200" dirty="0" smtClean="0"/>
              <a:t>Вальпроат.   </a:t>
            </a:r>
            <a:br>
              <a:rPr lang="ru-RU" sz="4200" dirty="0" smtClean="0"/>
            </a:br>
            <a:r>
              <a:rPr lang="ru-RU" sz="4200" dirty="0" smtClean="0"/>
              <a:t>Аналоги витамина А.   </a:t>
            </a:r>
            <a:br>
              <a:rPr lang="ru-RU" sz="4200" dirty="0" smtClean="0"/>
            </a:br>
            <a:r>
              <a:rPr lang="ru-RU" sz="4200" dirty="0" smtClean="0"/>
              <a:t>Ципротерон ацетат.   </a:t>
            </a:r>
            <a:br>
              <a:rPr lang="ru-RU" sz="4200" dirty="0" smtClean="0"/>
            </a:br>
            <a:r>
              <a:rPr lang="ru-RU" sz="4200" dirty="0" smtClean="0"/>
              <a:t>Дистигмин.   </a:t>
            </a:r>
            <a:br>
              <a:rPr lang="ru-RU" sz="4200" dirty="0" smtClean="0"/>
            </a:br>
            <a:r>
              <a:rPr lang="ru-RU" sz="4200" dirty="0" smtClean="0"/>
              <a:t>Мизопростол.   </a:t>
            </a:r>
            <a:br>
              <a:rPr lang="ru-RU" sz="4200" dirty="0" smtClean="0"/>
            </a:br>
            <a:r>
              <a:rPr lang="ru-RU" sz="4200" dirty="0" smtClean="0"/>
              <a:t>Амиодарон.   </a:t>
            </a:r>
            <a:br>
              <a:rPr lang="ru-RU" sz="4200" dirty="0" smtClean="0"/>
            </a:br>
            <a:r>
              <a:rPr lang="ru-RU" sz="4200" dirty="0" smtClean="0"/>
              <a:t>Хлорохин.   </a:t>
            </a:r>
            <a:br>
              <a:rPr lang="ru-RU" sz="4200" dirty="0" smtClean="0"/>
            </a:br>
            <a:r>
              <a:rPr lang="ru-RU" sz="4200" dirty="0" smtClean="0"/>
              <a:t>Литий.   </a:t>
            </a:r>
            <a:br>
              <a:rPr lang="ru-RU" sz="4200" dirty="0" smtClean="0"/>
            </a:br>
            <a:r>
              <a:rPr lang="ru-RU" sz="4200" dirty="0" smtClean="0"/>
              <a:t>Фенитоин.   </a:t>
            </a:r>
            <a:br>
              <a:rPr lang="ru-RU" sz="4200" dirty="0" smtClean="0"/>
            </a:br>
            <a:r>
              <a:rPr lang="ru-RU" sz="4200" dirty="0" smtClean="0"/>
              <a:t>Антагонисты кальция, </a:t>
            </a:r>
          </a:p>
          <a:p>
            <a:r>
              <a:rPr lang="ru-RU" sz="4200" dirty="0" smtClean="0"/>
              <a:t>Гризеофульвин</a:t>
            </a:r>
          </a:p>
          <a:p>
            <a:r>
              <a:rPr lang="ru-RU" sz="4200" dirty="0" smtClean="0"/>
              <a:t> омепразол,</a:t>
            </a:r>
          </a:p>
          <a:p>
            <a:r>
              <a:rPr lang="ru-RU" sz="4200" dirty="0" smtClean="0"/>
              <a:t>хинолоновые антибиотики,</a:t>
            </a:r>
          </a:p>
          <a:p>
            <a:r>
              <a:rPr lang="ru-RU" sz="4200" dirty="0" smtClean="0"/>
              <a:t> рифампицин, </a:t>
            </a:r>
          </a:p>
          <a:p>
            <a:r>
              <a:rPr lang="ru-RU" sz="4200" dirty="0" smtClean="0"/>
              <a:t>спиронолактон, </a:t>
            </a:r>
          </a:p>
          <a:p>
            <a:r>
              <a:rPr lang="ru-RU" sz="4200" dirty="0" smtClean="0"/>
              <a:t>живые вакцины </a:t>
            </a:r>
            <a:br>
              <a:rPr lang="ru-RU" sz="4200" dirty="0" smtClean="0"/>
            </a:br>
            <a:r>
              <a:rPr lang="ru-RU" sz="4200" dirty="0" smtClean="0"/>
              <a:t>Аспирин.   </a:t>
            </a:r>
            <a:br>
              <a:rPr lang="ru-RU" sz="4200" dirty="0" smtClean="0"/>
            </a:br>
            <a:r>
              <a:rPr lang="ru-RU" sz="4200" dirty="0" smtClean="0"/>
              <a:t>Аминогликозиды.</a:t>
            </a:r>
            <a:br>
              <a:rPr lang="ru-RU" sz="4200" dirty="0" smtClean="0"/>
            </a:br>
            <a:r>
              <a:rPr lang="ru-RU" sz="4200" dirty="0" smtClean="0"/>
              <a:t>Левомицетин.   </a:t>
            </a:r>
            <a:br>
              <a:rPr lang="ru-RU" sz="4200" dirty="0" smtClean="0"/>
            </a:br>
            <a:r>
              <a:rPr lang="ru-RU" sz="4200" dirty="0" smtClean="0"/>
              <a:t>Сульфаниламиды и новобиоцин.   </a:t>
            </a:r>
            <a:br>
              <a:rPr lang="ru-RU" sz="4200" dirty="0" smtClean="0"/>
            </a:br>
            <a:r>
              <a:rPr lang="ru-RU" sz="4200" dirty="0" smtClean="0"/>
              <a:t>Антикоагулянты.   </a:t>
            </a:r>
            <a:br>
              <a:rPr lang="ru-RU" sz="4200" dirty="0" smtClean="0"/>
            </a:br>
            <a:r>
              <a:rPr lang="ru-RU" sz="4200" dirty="0" smtClean="0"/>
              <a:t>Тиазидные диуретики.   </a:t>
            </a:r>
            <a:br>
              <a:rPr lang="ru-RU" sz="4200" dirty="0" smtClean="0"/>
            </a:br>
            <a:r>
              <a:rPr lang="ru-RU" sz="4200" dirty="0" smtClean="0"/>
              <a:t>Бензодиазепины.   </a:t>
            </a:r>
            <a:br>
              <a:rPr lang="ru-RU" sz="4200" dirty="0" smtClean="0"/>
            </a:br>
            <a:r>
              <a:rPr lang="ru-RU" sz="4200" dirty="0" smtClean="0"/>
              <a:t>Сульфонилмочевина.   </a:t>
            </a:r>
            <a:br>
              <a:rPr lang="ru-RU" sz="4200" dirty="0" smtClean="0"/>
            </a:br>
            <a:r>
              <a:rPr lang="ru-RU" sz="4200" dirty="0" smtClean="0"/>
              <a:t>Дизопирамид.   </a:t>
            </a:r>
            <a:br>
              <a:rPr lang="ru-RU" sz="4200" dirty="0" smtClean="0"/>
            </a:br>
            <a:r>
              <a:rPr lang="ru-RU" sz="4200" dirty="0" smtClean="0"/>
              <a:t>Мизопростол.   </a:t>
            </a:r>
            <a:br>
              <a:rPr lang="ru-RU" sz="4200" dirty="0" smtClean="0"/>
            </a:br>
            <a:r>
              <a:rPr lang="ru-RU" sz="4200" dirty="0" smtClean="0"/>
              <a:t>Фибринолитические препараты.   </a:t>
            </a:r>
            <a:br>
              <a:rPr lang="ru-RU" sz="4200" dirty="0" smtClean="0"/>
            </a:br>
            <a:r>
              <a:rPr lang="ru-RU" sz="4200" dirty="0" smtClean="0"/>
              <a:t>Наркотические анальгетики.   </a:t>
            </a:r>
            <a:br>
              <a:rPr lang="ru-RU" sz="4200" dirty="0" smtClean="0"/>
            </a:br>
            <a:r>
              <a:rPr lang="ru-RU" sz="4200" dirty="0" smtClean="0"/>
              <a:t>Нитрофурантоин.   </a:t>
            </a:r>
            <a:br>
              <a:rPr lang="ru-RU" sz="4200" dirty="0" smtClean="0"/>
            </a:br>
            <a:r>
              <a:rPr lang="ru-RU" sz="4200" dirty="0" smtClean="0"/>
              <a:t>Нестероидные противовоспалительные средства.   </a:t>
            </a:r>
            <a:br>
              <a:rPr lang="ru-RU" sz="4200" dirty="0" smtClean="0"/>
            </a:br>
            <a:r>
              <a:rPr lang="ru-RU" sz="4200" dirty="0" smtClean="0"/>
              <a:t>Антитиреоидные препараты.   </a:t>
            </a:r>
            <a:br>
              <a:rPr lang="ru-RU" sz="4200" dirty="0" smtClean="0"/>
            </a:br>
            <a:r>
              <a:rPr lang="ru-RU" sz="4200" dirty="0" smtClean="0"/>
              <a:t>Резерпин.</a:t>
            </a:r>
            <a:endParaRPr lang="uz-Latn-UZ" sz="4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838200"/>
            <a:ext cx="9144000" cy="6019800"/>
          </a:xfrm>
        </p:spPr>
        <p:txBody>
          <a:bodyPr>
            <a:noAutofit/>
          </a:bodyPr>
          <a:lstStyle/>
          <a:p>
            <a:r>
              <a:rPr lang="ru-RU" sz="1200" dirty="0" smtClean="0">
                <a:solidFill>
                  <a:srgbClr val="FF0000"/>
                </a:solidFill>
                <a:latin typeface="+mj-lt"/>
              </a:rPr>
              <a:t>1. Антациды и обволакивающие средства при кормлении грудью</a:t>
            </a:r>
            <a:br>
              <a:rPr lang="ru-RU" sz="1200" dirty="0" smtClean="0">
                <a:solidFill>
                  <a:srgbClr val="FF0000"/>
                </a:solidFill>
                <a:latin typeface="+mj-lt"/>
              </a:rPr>
            </a:br>
            <a:r>
              <a:rPr lang="ru-RU" sz="1200" dirty="0" smtClean="0">
                <a:solidFill>
                  <a:srgbClr val="FF0000"/>
                </a:solidFill>
                <a:latin typeface="+mj-lt"/>
              </a:rPr>
              <a:t>Антациды – лекарства, нейтрализующие кислотность желудочного сока. Обволакивающие средства – лекарства, препятствующие повреждению слизистой оболочки желудка. Эти лекарства назначают при гастродуодените, язве желудка и двенадцатиперстной кишки.</a:t>
            </a:r>
            <a:br>
              <a:rPr lang="ru-RU" sz="1200" dirty="0" smtClean="0">
                <a:solidFill>
                  <a:srgbClr val="FF0000"/>
                </a:solidFill>
                <a:latin typeface="+mj-lt"/>
              </a:rPr>
            </a:br>
            <a:r>
              <a:rPr lang="ru-RU" sz="1200" dirty="0" smtClean="0">
                <a:solidFill>
                  <a:srgbClr val="FF0000"/>
                </a:solidFill>
                <a:latin typeface="+mj-lt"/>
              </a:rPr>
              <a:t>Противопоказан при кормлении грудью: Де-нол.</a:t>
            </a:r>
            <a:br>
              <a:rPr lang="ru-RU" sz="1200" dirty="0" smtClean="0">
                <a:solidFill>
                  <a:srgbClr val="FF0000"/>
                </a:solidFill>
                <a:latin typeface="+mj-lt"/>
              </a:rPr>
            </a:br>
            <a:r>
              <a:rPr lang="ru-RU" sz="1200" dirty="0" smtClean="0">
                <a:solidFill>
                  <a:srgbClr val="FF0000"/>
                </a:solidFill>
                <a:latin typeface="+mj-lt"/>
              </a:rPr>
              <a:t>Может применяться с осторожностью при кормлении грудью: Вентер.</a:t>
            </a:r>
            <a:br>
              <a:rPr lang="ru-RU" sz="1200" dirty="0" smtClean="0">
                <a:solidFill>
                  <a:srgbClr val="FF0000"/>
                </a:solidFill>
                <a:latin typeface="+mj-lt"/>
              </a:rPr>
            </a:br>
            <a:r>
              <a:rPr lang="ru-RU" sz="1200" dirty="0" smtClean="0">
                <a:solidFill>
                  <a:srgbClr val="FF0000"/>
                </a:solidFill>
                <a:latin typeface="+mj-lt"/>
              </a:rPr>
              <a:t>Можно применять при кормлении грудью: Альмагель, Маалокс, Фосфалюгель.</a:t>
            </a:r>
            <a:r>
              <a:rPr lang="ru-RU" sz="1200" dirty="0" smtClean="0">
                <a:latin typeface="+mj-lt"/>
              </a:rPr>
              <a:t/>
            </a:r>
            <a:br>
              <a:rPr lang="ru-RU" sz="1200" dirty="0" smtClean="0">
                <a:latin typeface="+mj-lt"/>
              </a:rPr>
            </a:br>
            <a:r>
              <a:rPr lang="ru-RU" sz="1200" dirty="0" smtClean="0">
                <a:latin typeface="+mj-lt"/>
              </a:rPr>
              <a:t/>
            </a:r>
            <a:br>
              <a:rPr lang="ru-RU" sz="1200" dirty="0" smtClean="0">
                <a:latin typeface="+mj-lt"/>
              </a:rPr>
            </a:br>
            <a:r>
              <a:rPr lang="ru-RU" sz="1200" dirty="0" smtClean="0">
                <a:latin typeface="+mj-lt"/>
              </a:rPr>
              <a:t>2. Антиагреганты при кормлении грудью</a:t>
            </a:r>
            <a:br>
              <a:rPr lang="ru-RU" sz="1200" dirty="0" smtClean="0">
                <a:latin typeface="+mj-lt"/>
              </a:rPr>
            </a:br>
            <a:r>
              <a:rPr lang="ru-RU" sz="1200" dirty="0" smtClean="0">
                <a:latin typeface="+mj-lt"/>
              </a:rPr>
              <a:t>Антиагреганты – лекарства, снижающие вязкость крови, применяются для улучшения циркуляции крови в капиллярах при различных заболеваниях (при патологии со стороны сердца, сосудов, почек).</a:t>
            </a:r>
            <a:br>
              <a:rPr lang="ru-RU" sz="1200" dirty="0" smtClean="0">
                <a:latin typeface="+mj-lt"/>
              </a:rPr>
            </a:br>
            <a:r>
              <a:rPr lang="ru-RU" sz="1200" dirty="0" smtClean="0">
                <a:latin typeface="+mj-lt"/>
              </a:rPr>
              <a:t>Противопоказан при кормлении грудью: Трентал.</a:t>
            </a:r>
            <a:br>
              <a:rPr lang="ru-RU" sz="1200" dirty="0" smtClean="0">
                <a:latin typeface="+mj-lt"/>
              </a:rPr>
            </a:br>
            <a:r>
              <a:rPr lang="ru-RU" sz="1200" dirty="0" smtClean="0">
                <a:latin typeface="+mj-lt"/>
              </a:rPr>
              <a:t>Может краткосрочно применяться при кормлении грудью: Курантил.</a:t>
            </a:r>
            <a:br>
              <a:rPr lang="ru-RU" sz="1200" dirty="0" smtClean="0">
                <a:latin typeface="+mj-lt"/>
              </a:rPr>
            </a:br>
            <a:r>
              <a:rPr lang="ru-RU" sz="1200" dirty="0" smtClean="0">
                <a:latin typeface="+mj-lt"/>
              </a:rPr>
              <a:t/>
            </a:r>
            <a:br>
              <a:rPr lang="ru-RU" sz="1200" dirty="0" smtClean="0">
                <a:latin typeface="+mj-lt"/>
              </a:rPr>
            </a:br>
            <a:r>
              <a:rPr lang="ru-RU" sz="1200" dirty="0" smtClean="0">
                <a:latin typeface="+mj-lt"/>
              </a:rPr>
              <a:t>3. Антибиотики при кормлении грудью</a:t>
            </a:r>
            <a:br>
              <a:rPr lang="ru-RU" sz="1200" dirty="0" smtClean="0">
                <a:latin typeface="+mj-lt"/>
              </a:rPr>
            </a:br>
            <a:r>
              <a:rPr lang="ru-RU" sz="1200" dirty="0" smtClean="0">
                <a:latin typeface="+mj-lt"/>
              </a:rPr>
              <a:t>Антибиотики применяют для лечения различных инфекционно-воспалительных заболеваний (мастит – воспаление молочной железы; эндометрит – воспаление внутренней оболочки матки; сальпингоофорит – воспаление яичников и маточных труб; ангина, пиелонефрит, пневмония и др.)</a:t>
            </a:r>
            <a:br>
              <a:rPr lang="ru-RU" sz="1200" dirty="0" smtClean="0">
                <a:latin typeface="+mj-lt"/>
              </a:rPr>
            </a:br>
            <a:r>
              <a:rPr lang="ru-RU" sz="1200" dirty="0" smtClean="0">
                <a:latin typeface="+mj-lt"/>
              </a:rPr>
              <a:t>Пенициллины, цефалоспорины, макролиды, аминогликозиды обычно не противопоказаны при кормлении грудью. Эти антибиотики проникают в молоко в небольших количествах, поэтому токсичность их для ребенка низкая. </a:t>
            </a:r>
            <a:br>
              <a:rPr lang="ru-RU" sz="1200" dirty="0" smtClean="0">
                <a:latin typeface="+mj-lt"/>
              </a:rPr>
            </a:br>
            <a:r>
              <a:rPr lang="ru-RU" sz="1200" dirty="0" smtClean="0">
                <a:latin typeface="+mj-lt"/>
              </a:rPr>
              <a:t>Макролиды (эритромицин, сумамед, вильпрофен и др.) хорошо проникают в молоко, но их применение при кормлении грудью возможно. Имеется потенциальный риск развития осложнений, связанных с возникновением аллергических реакций, нарушением нормальной флоры кишечника (диарея), размножением грибков (кандидоз – молочница). Для профилактики дисбактериоза рекомендуется назначение ребенку пробиотиков (Бифидум Бактерин, Линекс). При возникновении аллергической реакции у ребенка следует прекратить прием данного антибиотика или временно прекратить кормление грудью. </a:t>
            </a:r>
            <a:br>
              <a:rPr lang="ru-RU" sz="1200" dirty="0" smtClean="0">
                <a:latin typeface="+mj-lt"/>
              </a:rPr>
            </a:br>
            <a:r>
              <a:rPr lang="ru-RU" sz="1200" dirty="0" smtClean="0">
                <a:latin typeface="+mj-lt"/>
              </a:rPr>
              <a:t>Тетрациклины, сульфаниламиды (Бактрим, Бисептол и др.), Метронидазол, Клиндамицин, Линкомицин, Ципрофлоксацин проникают в молоко, и вероятность развития отрицательных реакций высока. Поэтому применение этих лекарств при кормлении грудьюпротивопоказано.</a:t>
            </a:r>
            <a:br>
              <a:rPr lang="ru-RU" sz="1200" dirty="0" smtClean="0">
                <a:latin typeface="+mj-lt"/>
              </a:rPr>
            </a:br>
            <a:r>
              <a:rPr lang="ru-RU" sz="1200" dirty="0" smtClean="0">
                <a:latin typeface="+mj-lt"/>
              </a:rPr>
              <a:t>Побочное действие тетрациклинов – задержка роста ребенка, нарушение развития костной ткани и зубной эмали ребенка. Побочное действие Клиндамицина – риск желудочно-кишечных кровотечении; а Левомицетина – токсическое поражение костного мозга, влияние на сердечно-сосудистую систему.</a:t>
            </a:r>
            <a:br>
              <a:rPr lang="ru-RU" sz="1200" dirty="0" smtClean="0">
                <a:latin typeface="+mj-lt"/>
              </a:rPr>
            </a:br>
            <a:r>
              <a:rPr lang="ru-RU" sz="1200" dirty="0" smtClean="0">
                <a:latin typeface="+mj-lt"/>
              </a:rPr>
              <a:t/>
            </a:r>
            <a:br>
              <a:rPr lang="ru-RU" sz="1200" dirty="0" smtClean="0">
                <a:latin typeface="+mj-lt"/>
              </a:rPr>
            </a:br>
            <a:endParaRPr lang="uz-Latn-UZ"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fontScale="85000" lnSpcReduction="20000"/>
          </a:bodyPr>
          <a:lstStyle/>
          <a:p>
            <a:pPr lvl="0"/>
            <a:r>
              <a:rPr lang="uz-Latn-UZ" dirty="0">
                <a:solidFill>
                  <a:schemeClr val="tx1">
                    <a:lumMod val="50000"/>
                    <a:lumOff val="50000"/>
                  </a:schemeClr>
                </a:solidFill>
                <a:hlinkClick r:id="rId2"/>
              </a:rPr>
              <a:t>Антацидные препараты</a:t>
            </a:r>
            <a:endParaRPr lang="uz-Latn-UZ" sz="4400" dirty="0">
              <a:solidFill>
                <a:schemeClr val="tx1">
                  <a:lumMod val="50000"/>
                  <a:lumOff val="50000"/>
                </a:schemeClr>
              </a:solidFill>
            </a:endParaRPr>
          </a:p>
          <a:p>
            <a:pPr lvl="0"/>
            <a:r>
              <a:rPr lang="uz-Latn-UZ" dirty="0">
                <a:solidFill>
                  <a:schemeClr val="tx1">
                    <a:lumMod val="50000"/>
                    <a:lumOff val="50000"/>
                  </a:schemeClr>
                </a:solidFill>
                <a:hlinkClick r:id="rId2"/>
              </a:rPr>
              <a:t>Альгинаты</a:t>
            </a:r>
            <a:endParaRPr lang="uz-Latn-UZ" sz="4400" dirty="0">
              <a:solidFill>
                <a:schemeClr val="tx1">
                  <a:lumMod val="50000"/>
                  <a:lumOff val="50000"/>
                </a:schemeClr>
              </a:solidFill>
            </a:endParaRPr>
          </a:p>
          <a:p>
            <a:pPr lvl="0"/>
            <a:r>
              <a:rPr lang="uz-Latn-UZ" dirty="0">
                <a:solidFill>
                  <a:schemeClr val="tx1">
                    <a:lumMod val="50000"/>
                    <a:lumOff val="50000"/>
                  </a:schemeClr>
                </a:solidFill>
                <a:hlinkClick r:id="rId2"/>
              </a:rPr>
              <a:t>Антисекреторные препараты</a:t>
            </a:r>
            <a:endParaRPr lang="uz-Latn-UZ" sz="4400" dirty="0">
              <a:solidFill>
                <a:schemeClr val="tx1">
                  <a:lumMod val="50000"/>
                  <a:lumOff val="50000"/>
                </a:schemeClr>
              </a:solidFill>
            </a:endParaRPr>
          </a:p>
          <a:p>
            <a:pPr lvl="1"/>
            <a:r>
              <a:rPr lang="uz-Latn-UZ" dirty="0">
                <a:solidFill>
                  <a:schemeClr val="tx1">
                    <a:lumMod val="50000"/>
                    <a:lumOff val="50000"/>
                  </a:schemeClr>
                </a:solidFill>
                <a:hlinkClick r:id="rId2"/>
              </a:rPr>
              <a:t>Н2-блокаторы гистаминовых рецепторов</a:t>
            </a:r>
            <a:endParaRPr lang="uz-Latn-UZ" sz="4000" dirty="0">
              <a:solidFill>
                <a:schemeClr val="tx1">
                  <a:lumMod val="50000"/>
                  <a:lumOff val="50000"/>
                </a:schemeClr>
              </a:solidFill>
            </a:endParaRPr>
          </a:p>
          <a:p>
            <a:pPr lvl="1"/>
            <a:r>
              <a:rPr lang="uz-Latn-UZ" dirty="0">
                <a:solidFill>
                  <a:schemeClr val="tx1">
                    <a:lumMod val="50000"/>
                    <a:lumOff val="50000"/>
                  </a:schemeClr>
                </a:solidFill>
                <a:hlinkClick r:id="rId2"/>
              </a:rPr>
              <a:t>Ингибиторы протонной помпы</a:t>
            </a:r>
            <a:endParaRPr lang="uz-Latn-UZ" sz="4000" dirty="0">
              <a:solidFill>
                <a:schemeClr val="tx1">
                  <a:lumMod val="50000"/>
                  <a:lumOff val="50000"/>
                </a:schemeClr>
              </a:solidFill>
            </a:endParaRPr>
          </a:p>
          <a:p>
            <a:pPr lvl="0"/>
            <a:r>
              <a:rPr lang="uz-Latn-UZ" dirty="0">
                <a:solidFill>
                  <a:schemeClr val="tx1">
                    <a:lumMod val="50000"/>
                    <a:lumOff val="50000"/>
                  </a:schemeClr>
                </a:solidFill>
                <a:hlinkClick r:id="rId2"/>
              </a:rPr>
              <a:t>Прокинектики</a:t>
            </a:r>
            <a:endParaRPr lang="uz-Latn-UZ" sz="4400" dirty="0">
              <a:solidFill>
                <a:schemeClr val="tx1">
                  <a:lumMod val="50000"/>
                  <a:lumOff val="50000"/>
                </a:schemeClr>
              </a:solidFill>
            </a:endParaRPr>
          </a:p>
          <a:p>
            <a:pPr lvl="0"/>
            <a:r>
              <a:rPr lang="uz-Latn-UZ" dirty="0">
                <a:solidFill>
                  <a:schemeClr val="tx1">
                    <a:lumMod val="50000"/>
                    <a:lumOff val="50000"/>
                  </a:schemeClr>
                </a:solidFill>
                <a:hlinkClick r:id="rId2"/>
              </a:rPr>
              <a:t>Спазмолитики</a:t>
            </a:r>
            <a:endParaRPr lang="uz-Latn-UZ" sz="4400" dirty="0">
              <a:solidFill>
                <a:schemeClr val="tx1">
                  <a:lumMod val="50000"/>
                  <a:lumOff val="50000"/>
                </a:schemeClr>
              </a:solidFill>
            </a:endParaRPr>
          </a:p>
          <a:p>
            <a:pPr lvl="0"/>
            <a:r>
              <a:rPr lang="ru-RU" dirty="0" smtClean="0">
                <a:solidFill>
                  <a:schemeClr val="tx1">
                    <a:lumMod val="50000"/>
                    <a:lumOff val="50000"/>
                  </a:schemeClr>
                </a:solidFill>
                <a:hlinkClick r:id="rId3" action="ppaction://hlinkfile"/>
              </a:rPr>
              <a:t>Слабительные </a:t>
            </a:r>
            <a:endParaRPr lang="uz-Latn-UZ" sz="4400" dirty="0">
              <a:solidFill>
                <a:schemeClr val="tx1">
                  <a:lumMod val="50000"/>
                  <a:lumOff val="50000"/>
                </a:schemeClr>
              </a:solidFill>
            </a:endParaRPr>
          </a:p>
          <a:p>
            <a:pPr lvl="0"/>
            <a:r>
              <a:rPr lang="uz-Latn-UZ" dirty="0">
                <a:solidFill>
                  <a:schemeClr val="tx1">
                    <a:lumMod val="50000"/>
                    <a:lumOff val="50000"/>
                  </a:schemeClr>
                </a:solidFill>
                <a:hlinkClick r:id="rId2"/>
              </a:rPr>
              <a:t>Антимикробные средства (антибиотики)</a:t>
            </a:r>
            <a:r>
              <a:rPr lang="ru-RU" dirty="0">
                <a:solidFill>
                  <a:schemeClr val="tx1">
                    <a:lumMod val="50000"/>
                    <a:lumOff val="50000"/>
                  </a:schemeClr>
                </a:solidFill>
              </a:rPr>
              <a:t>  </a:t>
            </a:r>
            <a:r>
              <a:rPr lang="uz-Latn-UZ" dirty="0">
                <a:solidFill>
                  <a:schemeClr val="tx1">
                    <a:lumMod val="50000"/>
                    <a:lumOff val="50000"/>
                  </a:schemeClr>
                </a:solidFill>
                <a:hlinkClick r:id="rId2"/>
              </a:rPr>
              <a:t>Антибиотики в схемах </a:t>
            </a:r>
            <a:r>
              <a:rPr lang="uz-Latn-UZ" dirty="0" smtClean="0">
                <a:solidFill>
                  <a:schemeClr val="tx1">
                    <a:lumMod val="50000"/>
                    <a:lumOff val="50000"/>
                  </a:schemeClr>
                </a:solidFill>
                <a:hlinkClick r:id="rId2"/>
              </a:rPr>
              <a:t>эрадикации</a:t>
            </a:r>
            <a:r>
              <a:rPr lang="ru-RU" dirty="0">
                <a:solidFill>
                  <a:schemeClr val="tx1">
                    <a:lumMod val="50000"/>
                    <a:lumOff val="50000"/>
                  </a:schemeClr>
                </a:solidFill>
                <a:hlinkClick r:id="rId2"/>
              </a:rPr>
              <a:t> </a:t>
            </a:r>
            <a:r>
              <a:rPr lang="uz-Latn-UZ" i="1" dirty="0" smtClean="0">
                <a:solidFill>
                  <a:schemeClr val="tx1">
                    <a:lumMod val="50000"/>
                    <a:lumOff val="50000"/>
                  </a:schemeClr>
                </a:solidFill>
                <a:hlinkClick r:id="rId2"/>
              </a:rPr>
              <a:t>Helicobacter pylori</a:t>
            </a:r>
            <a:endParaRPr lang="uz-Latn-UZ" sz="4400" dirty="0">
              <a:solidFill>
                <a:schemeClr val="tx1">
                  <a:lumMod val="50000"/>
                  <a:lumOff val="50000"/>
                </a:schemeClr>
              </a:solidFill>
            </a:endParaRPr>
          </a:p>
          <a:p>
            <a:pPr lvl="0"/>
            <a:r>
              <a:rPr lang="ru-RU" u="sng" dirty="0" smtClean="0">
                <a:solidFill>
                  <a:schemeClr val="tx1">
                    <a:lumMod val="50000"/>
                    <a:lumOff val="50000"/>
                  </a:schemeClr>
                </a:solidFill>
                <a:hlinkClick r:id="rId3"/>
              </a:rPr>
              <a:t>Энтеросорбенты</a:t>
            </a:r>
          </a:p>
          <a:p>
            <a:pPr lvl="0"/>
            <a:r>
              <a:rPr lang="ru-RU" u="sng" dirty="0" smtClean="0">
                <a:solidFill>
                  <a:schemeClr val="tx1">
                    <a:lumMod val="50000"/>
                    <a:lumOff val="50000"/>
                  </a:schemeClr>
                </a:solidFill>
                <a:hlinkClick r:id="rId3"/>
              </a:rPr>
              <a:t>Ветрогонные и пеногасящие средства</a:t>
            </a:r>
            <a:endParaRPr lang="en-US" u="sng" dirty="0" smtClean="0">
              <a:solidFill>
                <a:schemeClr val="tx1">
                  <a:lumMod val="50000"/>
                  <a:lumOff val="50000"/>
                </a:schemeClr>
              </a:solidFill>
              <a:hlinkClick r:id="rId3"/>
            </a:endParaRPr>
          </a:p>
          <a:p>
            <a:pPr lvl="0"/>
            <a:r>
              <a:rPr lang="ru-RU" u="sng" dirty="0" smtClean="0">
                <a:solidFill>
                  <a:schemeClr val="tx1">
                    <a:lumMod val="50000"/>
                    <a:lumOff val="50000"/>
                  </a:schemeClr>
                </a:solidFill>
                <a:hlinkClick r:id="rId3"/>
              </a:rPr>
              <a:t>Гепатопротекторы</a:t>
            </a:r>
            <a:endParaRPr lang="uz-Latn-UZ" dirty="0">
              <a:solidFill>
                <a:schemeClr val="tx1">
                  <a:lumMod val="50000"/>
                  <a:lumOff val="50000"/>
                </a:schemeClr>
              </a:solidFill>
            </a:endParaRPr>
          </a:p>
          <a:p>
            <a:endParaRPr lang="uz-Latn-U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Autofit/>
          </a:bodyPr>
          <a:lstStyle/>
          <a:p>
            <a:pPr>
              <a:spcBef>
                <a:spcPts val="0"/>
              </a:spcBef>
            </a:pPr>
            <a:r>
              <a:rPr lang="ru-RU" sz="1200" dirty="0" smtClean="0">
                <a:latin typeface="+mj-lt"/>
              </a:rPr>
              <a:t>4. Антигипертензивные средства при кормлении грудью</a:t>
            </a:r>
            <a:br>
              <a:rPr lang="ru-RU" sz="1200" dirty="0" smtClean="0">
                <a:latin typeface="+mj-lt"/>
              </a:rPr>
            </a:br>
            <a:r>
              <a:rPr lang="ru-RU" sz="1200" dirty="0" smtClean="0">
                <a:latin typeface="+mj-lt"/>
              </a:rPr>
              <a:t>Антигипертензивные средства применяют при гипертонии.</a:t>
            </a:r>
            <a:br>
              <a:rPr lang="ru-RU" sz="1200" dirty="0" smtClean="0">
                <a:latin typeface="+mj-lt"/>
              </a:rPr>
            </a:br>
            <a:r>
              <a:rPr lang="ru-RU" sz="1200" dirty="0" smtClean="0">
                <a:latin typeface="+mj-lt"/>
              </a:rPr>
              <a:t>При кормлении грудью с осторожностью можно применять такие лекарства: Дибазол, Допегит, Верапамил.</a:t>
            </a:r>
            <a:br>
              <a:rPr lang="ru-RU" sz="1200" dirty="0" smtClean="0">
                <a:latin typeface="+mj-lt"/>
              </a:rPr>
            </a:br>
            <a:r>
              <a:rPr lang="ru-RU" sz="1200" dirty="0" smtClean="0">
                <a:latin typeface="+mj-lt"/>
              </a:rPr>
              <a:t>Противопоказаны при кормлении грудью: Кордафлекс, ингибиторы АПФ (Энап, Капотен), Диазоксид, Резерпин.</a:t>
            </a:r>
            <a:br>
              <a:rPr lang="ru-RU" sz="1200" dirty="0" smtClean="0">
                <a:latin typeface="+mj-lt"/>
              </a:rPr>
            </a:br>
            <a:r>
              <a:rPr lang="ru-RU" sz="1200" dirty="0" smtClean="0">
                <a:latin typeface="+mj-lt"/>
              </a:rPr>
              <a:t>5. Антигистаминные средства при кормлении грудью</a:t>
            </a:r>
            <a:br>
              <a:rPr lang="ru-RU" sz="1200" dirty="0" smtClean="0">
                <a:latin typeface="+mj-lt"/>
              </a:rPr>
            </a:br>
            <a:r>
              <a:rPr lang="ru-RU" sz="1200" dirty="0" smtClean="0">
                <a:latin typeface="+mj-lt"/>
              </a:rPr>
              <a:t>Применение при аллергии антигистаминных средств при кормлении грудью возможно. Желательно применять Цетиризин, Лоратадин. Не желательно применение лекарств 1-го поколения (Супрастин, Тавегил), которые могут вызывать сонливость у ребенка. Противопоказано применение при кормлении грудью Эриуса.</a:t>
            </a:r>
            <a:br>
              <a:rPr lang="ru-RU" sz="1200" dirty="0" smtClean="0">
                <a:latin typeface="+mj-lt"/>
              </a:rPr>
            </a:br>
            <a:r>
              <a:rPr lang="ru-RU" sz="1200" dirty="0" smtClean="0">
                <a:latin typeface="+mj-lt"/>
              </a:rPr>
              <a:t>6. Антидепрессанты при кормлении грудью</a:t>
            </a:r>
            <a:br>
              <a:rPr lang="ru-RU" sz="1200" dirty="0" smtClean="0">
                <a:latin typeface="+mj-lt"/>
              </a:rPr>
            </a:br>
            <a:r>
              <a:rPr lang="ru-RU" sz="1200" dirty="0" smtClean="0">
                <a:latin typeface="+mj-lt"/>
              </a:rPr>
              <a:t>Антидепрессанты применяют для лечения послеродовых депрессий. Концентрация </a:t>
            </a:r>
            <a:br>
              <a:rPr lang="ru-RU" sz="1200" dirty="0" smtClean="0">
                <a:latin typeface="+mj-lt"/>
              </a:rPr>
            </a:br>
            <a:r>
              <a:rPr lang="ru-RU" sz="1200" dirty="0" smtClean="0">
                <a:latin typeface="+mj-lt"/>
              </a:rPr>
              <a:t>Амитриптилина в грудном молоке очень мала у новорожденных, поэтому это лекарство можно применять на фоне кормления грудью. Другие лекарства этой группы не рекомендованы при грудном вскармливании. </a:t>
            </a:r>
            <a:br>
              <a:rPr lang="ru-RU" sz="1200" dirty="0" smtClean="0">
                <a:latin typeface="+mj-lt"/>
              </a:rPr>
            </a:br>
            <a:r>
              <a:rPr lang="ru-RU" sz="1200" dirty="0" smtClean="0">
                <a:latin typeface="+mj-lt"/>
              </a:rPr>
              <a:t>При лечении послеродовой депрессии могут назначаться антидепрессанты из группы «селективных ингибиторов обратного захвата серотонина» (Феварин, Флуоксетин, Пароксетин, Сертралин и др.). Однако применять эти лекарства при кормлении грудью нужно с большой осторожностью.</a:t>
            </a:r>
            <a:br>
              <a:rPr lang="ru-RU" sz="1200" dirty="0" smtClean="0">
                <a:latin typeface="+mj-lt"/>
              </a:rPr>
            </a:br>
            <a:r>
              <a:rPr lang="ru-RU" sz="1200" dirty="0" smtClean="0">
                <a:latin typeface="+mj-lt"/>
              </a:rPr>
              <a:t>7. Антикоагулянты при кормлении грудью</a:t>
            </a:r>
            <a:br>
              <a:rPr lang="ru-RU" sz="1200" dirty="0" smtClean="0">
                <a:latin typeface="+mj-lt"/>
              </a:rPr>
            </a:br>
            <a:r>
              <a:rPr lang="ru-RU" sz="1200" dirty="0" smtClean="0">
                <a:latin typeface="+mj-lt"/>
              </a:rPr>
              <a:t>Лекарства, препятствующие свертыванию крови, применяют при повышенной свертываемости крови, риске повышенного образования тромбов, заболеваниях сердца. </a:t>
            </a:r>
            <a:br>
              <a:rPr lang="ru-RU" sz="1200" dirty="0" smtClean="0">
                <a:latin typeface="+mj-lt"/>
              </a:rPr>
            </a:br>
            <a:r>
              <a:rPr lang="ru-RU" sz="1200" dirty="0" smtClean="0">
                <a:latin typeface="+mj-lt"/>
              </a:rPr>
              <a:t>Гепарин и варфарин обычно не противопоказаны при кормлении грудью, так как проникают в грудное молоко в минимальных количествах. При длительных курсах лечения (более 2 недель) имеется потенциальный риск снижения свертываемости крови у ребенка.Противопоказан при кормлении грудью Клексан. Антикоагулянты непрямого действия также противопоказаны при кормлении грудью, поскольку их прием может спровоцировать кровотечения.</a:t>
            </a:r>
            <a:br>
              <a:rPr lang="ru-RU" sz="1200" dirty="0" smtClean="0">
                <a:latin typeface="+mj-lt"/>
              </a:rPr>
            </a:br>
            <a:r>
              <a:rPr lang="ru-RU" sz="1200" dirty="0" smtClean="0">
                <a:latin typeface="+mj-lt"/>
              </a:rPr>
              <a:t>8. Антисептики местного действия при кормлении грудью</a:t>
            </a:r>
            <a:br>
              <a:rPr lang="ru-RU" sz="1200" dirty="0" smtClean="0">
                <a:latin typeface="+mj-lt"/>
              </a:rPr>
            </a:br>
            <a:r>
              <a:rPr lang="ru-RU" sz="1200" dirty="0" smtClean="0">
                <a:latin typeface="+mj-lt"/>
              </a:rPr>
              <a:t>Лекарства для профилактики и лечения местных инфекций (перекись водорода, хлоргексидин, фукарцин, «зеленка» и др.) разрешены при кормлении грудью.</a:t>
            </a:r>
            <a:br>
              <a:rPr lang="ru-RU" sz="1200" dirty="0" smtClean="0">
                <a:latin typeface="+mj-lt"/>
              </a:rPr>
            </a:br>
            <a:r>
              <a:rPr lang="ru-RU" sz="1200" dirty="0" smtClean="0">
                <a:latin typeface="+mj-lt"/>
              </a:rPr>
              <a:t>9. Антитиреоидные препараты при кормлении грудью</a:t>
            </a:r>
            <a:br>
              <a:rPr lang="ru-RU" sz="1200" dirty="0" smtClean="0">
                <a:latin typeface="+mj-lt"/>
              </a:rPr>
            </a:br>
            <a:r>
              <a:rPr lang="ru-RU" sz="1200" dirty="0" smtClean="0">
                <a:latin typeface="+mj-lt"/>
              </a:rPr>
              <a:t>Антитиреоидные препараты применяются при заболеваниях щитовидной железы, протекающих с повышением ее функции. Эти лекарства применяют при кормлении грудью с осторожностью, контролируя состояние ребенка. Они подавляют функцию щитовидной железы ребенка.</a:t>
            </a:r>
            <a:endParaRPr lang="uz-Latn-UZ" sz="12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rmAutofit fontScale="47500" lnSpcReduction="20000"/>
          </a:bodyPr>
          <a:lstStyle/>
          <a:p>
            <a:endParaRPr lang="en-US" dirty="0" smtClean="0">
              <a:latin typeface="+mj-lt"/>
            </a:endParaRPr>
          </a:p>
          <a:p>
            <a:r>
              <a:rPr lang="ru-RU" dirty="0" smtClean="0">
                <a:latin typeface="+mj-lt"/>
              </a:rPr>
              <a:t>10. Бензодиазепины при кормлении грудью</a:t>
            </a:r>
            <a:br>
              <a:rPr lang="ru-RU" dirty="0" smtClean="0">
                <a:latin typeface="+mj-lt"/>
              </a:rPr>
            </a:br>
            <a:r>
              <a:rPr lang="ru-RU" dirty="0" smtClean="0">
                <a:latin typeface="+mj-lt"/>
              </a:rPr>
              <a:t>Это группа снижающих тревожность и успокаивающих лекарств. Некоторые лекарства этой группы (Диазепам, Клоназепам, Лоразепам, Темазепам) разрешается применять при кормлении грудью недолгое время. Их побочные эффекты – угнетение ЦНС и дыхания.</a:t>
            </a:r>
            <a:br>
              <a:rPr lang="ru-RU" dirty="0" smtClean="0">
                <a:latin typeface="+mj-lt"/>
              </a:rPr>
            </a:br>
            <a:r>
              <a:rPr lang="ru-RU" dirty="0" smtClean="0">
                <a:latin typeface="+mj-lt"/>
              </a:rPr>
              <a:t/>
            </a:r>
            <a:br>
              <a:rPr lang="ru-RU" dirty="0" smtClean="0">
                <a:latin typeface="+mj-lt"/>
              </a:rPr>
            </a:br>
            <a:r>
              <a:rPr lang="ru-RU" dirty="0" smtClean="0">
                <a:latin typeface="+mj-lt"/>
              </a:rPr>
              <a:t>11. Бронходилятаторы при кормлении грудью</a:t>
            </a:r>
            <a:br>
              <a:rPr lang="ru-RU" dirty="0" smtClean="0">
                <a:latin typeface="+mj-lt"/>
              </a:rPr>
            </a:br>
            <a:r>
              <a:rPr lang="ru-RU" dirty="0" smtClean="0">
                <a:latin typeface="+mj-lt"/>
              </a:rPr>
              <a:t>Эти препараты расширяют бронхи, применяющиеся для купирования приступов бронхиальной астмы. </a:t>
            </a:r>
            <a:br>
              <a:rPr lang="ru-RU" dirty="0" smtClean="0">
                <a:latin typeface="+mj-lt"/>
              </a:rPr>
            </a:br>
            <a:r>
              <a:rPr lang="ru-RU" dirty="0" smtClean="0">
                <a:latin typeface="+mj-lt"/>
              </a:rPr>
              <a:t>Сальбутамол, тербуталин, фенотерол разрешены к применению при кормлении грудью. Необходимо следить за состоянием ребенка, поскольку их побочное действие – возбуждение, учащение сердечного ритма.</a:t>
            </a:r>
            <a:br>
              <a:rPr lang="ru-RU" dirty="0" smtClean="0">
                <a:latin typeface="+mj-lt"/>
              </a:rPr>
            </a:br>
            <a:r>
              <a:rPr lang="ru-RU" dirty="0" smtClean="0">
                <a:latin typeface="+mj-lt"/>
              </a:rPr>
              <a:t/>
            </a:r>
            <a:br>
              <a:rPr lang="ru-RU" dirty="0" smtClean="0">
                <a:latin typeface="+mj-lt"/>
              </a:rPr>
            </a:br>
            <a:r>
              <a:rPr lang="ru-RU" dirty="0" smtClean="0">
                <a:latin typeface="+mj-lt"/>
              </a:rPr>
              <a:t>12. Венотоники при кормлении грудью</a:t>
            </a:r>
            <a:br>
              <a:rPr lang="ru-RU" dirty="0" smtClean="0">
                <a:latin typeface="+mj-lt"/>
              </a:rPr>
            </a:br>
            <a:r>
              <a:rPr lang="ru-RU" dirty="0" smtClean="0">
                <a:latin typeface="+mj-lt"/>
              </a:rPr>
              <a:t>Эти лекарства применяют при венозной недостаточности, варикозном расширении вен, геморрое. Данные о проникновении этих лекарств в грудное молоко отсутствуют, поэтому лучше отказаться от их применения в период грудного вскармливания.</a:t>
            </a:r>
            <a:br>
              <a:rPr lang="ru-RU" dirty="0" smtClean="0">
                <a:latin typeface="+mj-lt"/>
              </a:rPr>
            </a:br>
            <a:r>
              <a:rPr lang="ru-RU" dirty="0" smtClean="0">
                <a:latin typeface="+mj-lt"/>
              </a:rPr>
              <a:t/>
            </a:r>
            <a:br>
              <a:rPr lang="ru-RU" dirty="0" smtClean="0">
                <a:latin typeface="+mj-lt"/>
              </a:rPr>
            </a:br>
            <a:r>
              <a:rPr lang="ru-RU" dirty="0" smtClean="0">
                <a:latin typeface="+mj-lt"/>
              </a:rPr>
              <a:t>13. Витамины и минералы при кормлении грудью</a:t>
            </a:r>
            <a:br>
              <a:rPr lang="ru-RU" dirty="0" smtClean="0">
                <a:latin typeface="+mj-lt"/>
              </a:rPr>
            </a:br>
            <a:r>
              <a:rPr lang="ru-RU" dirty="0" smtClean="0">
                <a:latin typeface="+mj-lt"/>
              </a:rPr>
              <a:t>Эти лекарства применяют при кормлении грудью. Их побочные действия – аллергические реакции.</a:t>
            </a:r>
            <a:br>
              <a:rPr lang="ru-RU" dirty="0" smtClean="0">
                <a:latin typeface="+mj-lt"/>
              </a:rPr>
            </a:br>
            <a:r>
              <a:rPr lang="ru-RU" dirty="0" smtClean="0">
                <a:latin typeface="+mj-lt"/>
              </a:rPr>
              <a:t/>
            </a:r>
            <a:br>
              <a:rPr lang="ru-RU" dirty="0" smtClean="0">
                <a:latin typeface="+mj-lt"/>
              </a:rPr>
            </a:br>
            <a:r>
              <a:rPr lang="ru-RU" dirty="0" smtClean="0">
                <a:latin typeface="+mj-lt"/>
              </a:rPr>
              <a:t>14. Гормоны при кормлении грудью</a:t>
            </a:r>
            <a:br>
              <a:rPr lang="ru-RU" dirty="0" smtClean="0">
                <a:latin typeface="+mj-lt"/>
              </a:rPr>
            </a:br>
            <a:r>
              <a:rPr lang="ru-RU" dirty="0" smtClean="0">
                <a:latin typeface="+mj-lt"/>
              </a:rPr>
              <a:t>Гормоны (преднизолон, дексаметазон, гидрокортизон) применяют при аутоиммунных заболеваниях (ревматоидный артрит, системные болезни соединительной ткани, аутоиммунный гепатит и др., при недостаточности функции надпочечников) обычно не противопоказаны при кормлении грудью.</a:t>
            </a:r>
            <a:br>
              <a:rPr lang="ru-RU" dirty="0" smtClean="0">
                <a:latin typeface="+mj-lt"/>
              </a:rPr>
            </a:br>
            <a:r>
              <a:rPr lang="ru-RU" dirty="0" smtClean="0">
                <a:latin typeface="+mj-lt"/>
              </a:rPr>
              <a:t>Однако при необходимости лечения ими более 10 дней вопрос о продолжении грудного вскармливания решается индивидуально. Если женщина нуждается в длительном гормональном лечении в высокой дозе, кормление грудью следует прекратить.</a:t>
            </a:r>
            <a:br>
              <a:rPr lang="ru-RU" dirty="0" smtClean="0">
                <a:latin typeface="+mj-lt"/>
              </a:rPr>
            </a:br>
            <a:r>
              <a:rPr lang="ru-RU" dirty="0" smtClean="0">
                <a:latin typeface="+mj-lt"/>
              </a:rPr>
              <a:t>Тиреоидные гормоны применяют при недостаточной функции щитовидной железы. Их можно применять, контролируя состояния ребенка. Побочное действие – учащение частоты сердечных сокращений, возбудимость, диарея, снижение прибавки массы тела.</a:t>
            </a:r>
            <a:br>
              <a:rPr lang="ru-RU" dirty="0" smtClean="0">
                <a:latin typeface="+mj-lt"/>
              </a:rPr>
            </a:br>
            <a:endParaRPr lang="en-US" dirty="0" smtClean="0">
              <a:latin typeface="+mj-lt"/>
            </a:endParaRPr>
          </a:p>
          <a:p>
            <a:r>
              <a:rPr lang="ru-RU" dirty="0" smtClean="0">
                <a:latin typeface="+mj-lt"/>
              </a:rPr>
              <a:t>15. Диуретики при кормлении грудью</a:t>
            </a:r>
            <a:br>
              <a:rPr lang="ru-RU" dirty="0" smtClean="0">
                <a:latin typeface="+mj-lt"/>
              </a:rPr>
            </a:br>
            <a:r>
              <a:rPr lang="ru-RU" dirty="0" smtClean="0">
                <a:latin typeface="+mj-lt"/>
              </a:rPr>
              <a:t>Эти лекарства применяют при лечении гипертонии, сердечной недостаточности, при «почечных отеках». При применении диуретиков имеется риск подавления лактaции, поэтому прием их не рекомендован при кормлении грудью. </a:t>
            </a:r>
            <a:br>
              <a:rPr lang="ru-RU" dirty="0" smtClean="0">
                <a:latin typeface="+mj-lt"/>
              </a:rPr>
            </a:br>
            <a:r>
              <a:rPr lang="ru-RU" dirty="0" smtClean="0">
                <a:latin typeface="+mj-lt"/>
              </a:rPr>
              <a:t>Наиболее жесткие ограничения установлены в отношении группы тиазидов, они противопоказаны при кормлении грудью. </a:t>
            </a:r>
            <a:br>
              <a:rPr lang="ru-RU" dirty="0" smtClean="0">
                <a:latin typeface="+mj-lt"/>
              </a:rPr>
            </a:br>
            <a:r>
              <a:rPr lang="ru-RU" dirty="0" smtClean="0">
                <a:latin typeface="+mj-lt"/>
              </a:rPr>
              <a:t>Фуросемид можно применять при кормлении грудью, но с осторожностью. </a:t>
            </a:r>
            <a:br>
              <a:rPr lang="ru-RU" dirty="0" smtClean="0">
                <a:latin typeface="+mj-lt"/>
              </a:rPr>
            </a:br>
            <a:r>
              <a:rPr lang="ru-RU" dirty="0" smtClean="0">
                <a:latin typeface="+mj-lt"/>
              </a:rPr>
              <a:t>Диакарб показан при повышении внутричерепного давления. Это лекарство может применяться, поскольку его концентрация в грудном молоке слишком низкая</a:t>
            </a:r>
            <a:r>
              <a:rPr lang="ru-RU" dirty="0" smtClean="0"/>
              <a:t>.</a:t>
            </a:r>
            <a:endParaRPr lang="uz-Latn-U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noAutofit/>
          </a:bodyPr>
          <a:lstStyle/>
          <a:p>
            <a:r>
              <a:rPr lang="ru-RU" sz="1200" dirty="0" smtClean="0"/>
              <a:t>16. Жаропонижающие средства при кормлении грудью</a:t>
            </a:r>
            <a:br>
              <a:rPr lang="ru-RU" sz="1200" dirty="0" smtClean="0"/>
            </a:br>
            <a:r>
              <a:rPr lang="ru-RU" sz="1200" dirty="0" smtClean="0"/>
              <a:t>Парацетамол не противопоказан при кормлении грудью, если применяется в обычной дозе (по 1 таблетке до 3-4 раза в сутки, не более 2-3 дней). Превышения дозы и длительного применения парацетамола следует избегать, поскольку побочным действием препарата является токсичное воздействие на печень и кровь</a:t>
            </a:r>
            <a:br>
              <a:rPr lang="ru-RU" sz="1200" dirty="0" smtClean="0"/>
            </a:br>
            <a:r>
              <a:rPr lang="ru-RU" sz="1200" dirty="0" smtClean="0">
                <a:solidFill>
                  <a:srgbClr val="FF0000"/>
                </a:solidFill>
              </a:rPr>
              <a:t>17. Желчегонные средства при кормлении грудью</a:t>
            </a:r>
            <a:br>
              <a:rPr lang="ru-RU" sz="1200" dirty="0" smtClean="0">
                <a:solidFill>
                  <a:srgbClr val="FF0000"/>
                </a:solidFill>
              </a:rPr>
            </a:br>
            <a:r>
              <a:rPr lang="ru-RU" sz="1200" dirty="0" smtClean="0">
                <a:solidFill>
                  <a:srgbClr val="FF0000"/>
                </a:solidFill>
              </a:rPr>
              <a:t>Эти лекарства применяются при заболеваниях печени и желчного пузыря, сопровождающихся застоем желчи. Они не противопоказаны при кормлении грудью.</a:t>
            </a:r>
            <a:r>
              <a:rPr lang="ru-RU" sz="1200" dirty="0" smtClean="0"/>
              <a:t/>
            </a:r>
            <a:br>
              <a:rPr lang="ru-RU" sz="1200" dirty="0" smtClean="0"/>
            </a:br>
            <a:r>
              <a:rPr lang="ru-RU" sz="1200" dirty="0" smtClean="0"/>
              <a:t>18. Ингаляционные кортикостероиды при кормлении грудью</a:t>
            </a:r>
            <a:br>
              <a:rPr lang="ru-RU" sz="1200" dirty="0" smtClean="0"/>
            </a:br>
            <a:r>
              <a:rPr lang="ru-RU" sz="1200" dirty="0" smtClean="0"/>
              <a:t>Беклометазон, бекотид и др. применяют для лечения бронхиальной астмы. При кормлении грудью эти лекарства не противопоказаны.</a:t>
            </a:r>
            <a:br>
              <a:rPr lang="ru-RU" sz="1200" dirty="0" smtClean="0"/>
            </a:br>
            <a:r>
              <a:rPr lang="ru-RU" sz="1200" dirty="0" smtClean="0">
                <a:solidFill>
                  <a:srgbClr val="FF0000"/>
                </a:solidFill>
              </a:rPr>
              <a:t>19. Противодиарейные средства при кормлении грудью</a:t>
            </a:r>
            <a:br>
              <a:rPr lang="ru-RU" sz="1200" dirty="0" smtClean="0">
                <a:solidFill>
                  <a:srgbClr val="FF0000"/>
                </a:solidFill>
              </a:rPr>
            </a:br>
            <a:r>
              <a:rPr lang="ru-RU" sz="1200" dirty="0" smtClean="0">
                <a:solidFill>
                  <a:srgbClr val="FF0000"/>
                </a:solidFill>
              </a:rPr>
              <a:t>Имодиум проникает в грудное молоко, поэтому не рекомендуется при кормлении грудью, но однократный прием возможен.</a:t>
            </a:r>
            <a:br>
              <a:rPr lang="ru-RU" sz="1200" dirty="0" smtClean="0">
                <a:solidFill>
                  <a:srgbClr val="FF0000"/>
                </a:solidFill>
              </a:rPr>
            </a:br>
            <a:r>
              <a:rPr lang="ru-RU" sz="1200" dirty="0" smtClean="0">
                <a:solidFill>
                  <a:srgbClr val="FF0000"/>
                </a:solidFill>
              </a:rPr>
              <a:t>20. Кишечные сорбенты при кормлении грудью</a:t>
            </a:r>
            <a:br>
              <a:rPr lang="ru-RU" sz="1200" dirty="0" smtClean="0">
                <a:solidFill>
                  <a:srgbClr val="FF0000"/>
                </a:solidFill>
              </a:rPr>
            </a:br>
            <a:r>
              <a:rPr lang="ru-RU" sz="1200" dirty="0" smtClean="0">
                <a:solidFill>
                  <a:srgbClr val="FF0000"/>
                </a:solidFill>
              </a:rPr>
              <a:t>Эти лекарства применяются при отравлениях, кишечных инфекциях, аллергических заболеваниях. Активированный уголь, Смекта, Энтеросгель разрешены при кормлении грудью.</a:t>
            </a:r>
            <a:r>
              <a:rPr lang="ru-RU" sz="1200" dirty="0" smtClean="0"/>
              <a:t/>
            </a:r>
            <a:br>
              <a:rPr lang="ru-RU" sz="1200" dirty="0" smtClean="0"/>
            </a:br>
            <a:r>
              <a:rPr lang="ru-RU" sz="1200" dirty="0" smtClean="0"/>
              <a:t>21. Контрацептивы при кормлении грудью</a:t>
            </a:r>
            <a:br>
              <a:rPr lang="ru-RU" sz="1200" dirty="0" smtClean="0"/>
            </a:br>
            <a:r>
              <a:rPr lang="ru-RU" sz="1200" dirty="0" smtClean="0"/>
              <a:t>При кормлении грудью разрешены препараты с содержанием прогестерона. Остальные лекарства противопоказаны при кормлении грудью.</a:t>
            </a:r>
            <a:br>
              <a:rPr lang="ru-RU" sz="1200" dirty="0" smtClean="0"/>
            </a:br>
            <a:r>
              <a:rPr lang="ru-RU" sz="1200" dirty="0" smtClean="0"/>
              <a:t>22. Местные анестетики при кормлении грудью</a:t>
            </a:r>
            <a:br>
              <a:rPr lang="ru-RU" sz="1200" dirty="0" smtClean="0"/>
            </a:br>
            <a:r>
              <a:rPr lang="ru-RU" sz="1200" dirty="0" smtClean="0"/>
              <a:t>Эти лекарства применяют при необходимости местного обезболивания. Лидокаин, Артикаин и др. разрешены при кормлении грудью.</a:t>
            </a:r>
            <a:br>
              <a:rPr lang="ru-RU" sz="1200" dirty="0" smtClean="0"/>
            </a:br>
            <a:r>
              <a:rPr lang="ru-RU" sz="1200" dirty="0" smtClean="0"/>
              <a:t>23. Ноотропные препараты при кормлении грудью</a:t>
            </a:r>
            <a:br>
              <a:rPr lang="ru-RU" sz="1200" dirty="0" smtClean="0"/>
            </a:br>
            <a:r>
              <a:rPr lang="ru-RU" sz="1200" dirty="0" smtClean="0"/>
              <a:t>Это лекарства, улучшающие внимание, память, а также мозговой кровоток (Стугерон, пирацетам, винпоцетин, Танакан, Фенибут, Глицин и др.). Лекарства этой группы разрешены к применению при кормлении грудью.</a:t>
            </a:r>
            <a:br>
              <a:rPr lang="ru-RU" sz="1200" dirty="0" smtClean="0"/>
            </a:br>
            <a:r>
              <a:rPr lang="ru-RU" sz="1200" dirty="0" smtClean="0"/>
              <a:t>24. Обезболивающие препараты при кормлении грудью</a:t>
            </a:r>
            <a:br>
              <a:rPr lang="ru-RU" sz="1200" dirty="0" smtClean="0"/>
            </a:br>
            <a:r>
              <a:rPr lang="ru-RU" sz="1200" dirty="0" smtClean="0"/>
              <a:t>В эту группу входят ненаркотические и наркотические анальгетики. Ненаркотические анальгетики (парацетамол, анальгин, баралгин) можно применять при кормлении грудью при однократных применениях. Не рекомендуется их длительное назначение, поскольку побочным действием этих лекарств является токсическое воздействие на различные органы (печень, почки, кровь, ЦНС и др.). </a:t>
            </a:r>
            <a:br>
              <a:rPr lang="ru-RU" sz="1200" dirty="0" smtClean="0"/>
            </a:br>
            <a:r>
              <a:rPr lang="ru-RU" sz="1200" dirty="0" smtClean="0"/>
              <a:t>Наркотические анальгетики (Морфин, Трамал, Промедол) проникают в грудное молоко в небольших количествах, но могут вызывать нежелательные реакции у новорожденных. Возможен однократный прием этих лекарств. Повторно их принимать не следует, поскольку возможны угнетение дыхания (апноэ), урежение частоты сердечных сокращений, тошнота, рвота, угнетение ЦНС, синдром отмены.</a:t>
            </a:r>
            <a:endParaRPr lang="uz-Latn-UZ"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normAutofit fontScale="47500" lnSpcReduction="20000"/>
          </a:bodyPr>
          <a:lstStyle/>
          <a:p>
            <a:pPr marL="273050" indent="-47625">
              <a:buNone/>
            </a:pPr>
            <a:r>
              <a:rPr lang="en-US" dirty="0" smtClean="0"/>
              <a:t>	</a:t>
            </a:r>
            <a:r>
              <a:rPr lang="ru-RU" dirty="0" smtClean="0"/>
              <a:t>25. Отхаркивающие препараты при кормлении грудью</a:t>
            </a:r>
            <a:br>
              <a:rPr lang="ru-RU" dirty="0" smtClean="0"/>
            </a:br>
            <a:r>
              <a:rPr lang="ru-RU" dirty="0" smtClean="0"/>
              <a:t>Амброксол, Бромгексин, АЦЦ можно применять при кормлении грудью.</a:t>
            </a:r>
            <a:br>
              <a:rPr lang="ru-RU" dirty="0" smtClean="0"/>
            </a:br>
            <a:r>
              <a:rPr lang="ru-RU" dirty="0" smtClean="0">
                <a:solidFill>
                  <a:srgbClr val="FF0000"/>
                </a:solidFill>
              </a:rPr>
              <a:t>Пре- и пробиотики (Линекс, Хилак форте и др.) совместимы с грудным вскармливанием.</a:t>
            </a:r>
            <a:br>
              <a:rPr lang="ru-RU" dirty="0" smtClean="0">
                <a:solidFill>
                  <a:srgbClr val="FF0000"/>
                </a:solidFill>
              </a:rPr>
            </a:br>
            <a:r>
              <a:rPr lang="ru-RU" dirty="0" smtClean="0">
                <a:solidFill>
                  <a:srgbClr val="FF0000"/>
                </a:solidFill>
              </a:rPr>
              <a:t>26. Прокинетики при кормлении грудью</a:t>
            </a:r>
            <a:br>
              <a:rPr lang="ru-RU" dirty="0" smtClean="0">
                <a:solidFill>
                  <a:srgbClr val="FF0000"/>
                </a:solidFill>
              </a:rPr>
            </a:br>
            <a:r>
              <a:rPr lang="ru-RU" dirty="0" smtClean="0">
                <a:solidFill>
                  <a:srgbClr val="FF0000"/>
                </a:solidFill>
              </a:rPr>
              <a:t>Прокинетики применяют при гастроэзофагеальном и дуоденогастральном рефлюксе – забросе содержимого из пищевода в желудок или из двенаддцатиперстной кишки в желудок. Эти состояния могут проявляться симптомами гастрита (болью в области желудка, изжогой). С осторожностью в период кормления грудью можно применять Мотилиум.</a:t>
            </a:r>
            <a:r>
              <a:rPr lang="ru-RU" dirty="0" smtClean="0"/>
              <a:t/>
            </a:r>
            <a:br>
              <a:rPr lang="ru-RU" dirty="0" smtClean="0"/>
            </a:br>
            <a:r>
              <a:rPr lang="ru-RU" dirty="0" smtClean="0"/>
              <a:t>27. Противовоспалительные препараты при кормлении грудью</a:t>
            </a:r>
            <a:br>
              <a:rPr lang="ru-RU" dirty="0" smtClean="0"/>
            </a:br>
            <a:r>
              <a:rPr lang="ru-RU" dirty="0" smtClean="0"/>
              <a:t>Возможны однократные приемы аспирина. Не рекомендуется длительное назначение и прием этого средства в высоких дозах, поскольку повышается риск серьезных побочных эффектов (снижение тромбоцитов, токсическое поражение ЦНС, печени). </a:t>
            </a:r>
            <a:br>
              <a:rPr lang="ru-RU" dirty="0" smtClean="0"/>
            </a:br>
            <a:r>
              <a:rPr lang="ru-RU" dirty="0" smtClean="0"/>
              <a:t>В некоторых исследованиях было показано, что ибупрофен и диклофенак в небольших количествах проникают в грудное молоко и их применение не вызывает побочных реакций у новорожденных. Однако длительное их назначение при кормлении грудью не рекомендуется.</a:t>
            </a:r>
            <a:br>
              <a:rPr lang="ru-RU" dirty="0" smtClean="0"/>
            </a:br>
            <a:r>
              <a:rPr lang="ru-RU" dirty="0" smtClean="0"/>
              <a:t>Не рекомендуется принимать при кормлении грудью индометацин, поскольку имеется риск развития судорог. </a:t>
            </a:r>
            <a:br>
              <a:rPr lang="ru-RU" dirty="0" smtClean="0"/>
            </a:br>
            <a:r>
              <a:rPr lang="ru-RU" dirty="0" smtClean="0"/>
              <a:t>Не известно влияние на ребенка при приеме напроксена.</a:t>
            </a:r>
            <a:br>
              <a:rPr lang="ru-RU" dirty="0" smtClean="0"/>
            </a:br>
            <a:r>
              <a:rPr lang="ru-RU" dirty="0" smtClean="0">
                <a:solidFill>
                  <a:srgbClr val="FF0000"/>
                </a:solidFill>
              </a:rPr>
              <a:t>28. Противоглистные препараты (Декарис, Пирантел) можно применять при кормлении грудью.</a:t>
            </a:r>
            <a:r>
              <a:rPr lang="ru-RU" dirty="0" smtClean="0"/>
              <a:t/>
            </a:r>
            <a:br>
              <a:rPr lang="ru-RU" dirty="0" smtClean="0"/>
            </a:br>
            <a:r>
              <a:rPr lang="ru-RU" dirty="0" smtClean="0"/>
              <a:t>29. Лекарства от диабета при кормлении грудью</a:t>
            </a:r>
            <a:br>
              <a:rPr lang="ru-RU" dirty="0" smtClean="0"/>
            </a:br>
            <a:r>
              <a:rPr lang="ru-RU" dirty="0" smtClean="0"/>
              <a:t>Инсулин обычно не противопоказан при кормлении грудью, но необходим тщательный индивидуальный подбор дозы. Побочные действия – развитие гипогликемических состояний (снижение сахара в крови) у ребенка. </a:t>
            </a:r>
            <a:br>
              <a:rPr lang="ru-RU" dirty="0" smtClean="0"/>
            </a:br>
            <a:r>
              <a:rPr lang="ru-RU" dirty="0" smtClean="0"/>
              <a:t>Пероральные противодиа6етические (сахаросниижающие) препараты противопоказаны при кормлении грудью. Побочные эффекты: гипогликемия вплоть до комы (вероятность ее развития повышается при нарушении режима дозирования и неадекватной диете); тошнота, диарея, чувство тяжести в области желудка. Иногда: кожная сыпь, зуд, повышение температуры тела, боль в суставах, протеинурия. Редко: нарушения чувствительности, головная боль, усталость, слабость, головокружение, панцитопения; холестаз, фотосенсибилизация.</a:t>
            </a:r>
            <a:br>
              <a:rPr lang="ru-RU" dirty="0" smtClean="0"/>
            </a:br>
            <a:r>
              <a:rPr lang="ru-RU" dirty="0" smtClean="0">
                <a:solidFill>
                  <a:srgbClr val="FF0000"/>
                </a:solidFill>
              </a:rPr>
              <a:t>30. Противорвотные препараты при кормлении грудью</a:t>
            </a:r>
            <a:br>
              <a:rPr lang="ru-RU" dirty="0" smtClean="0">
                <a:solidFill>
                  <a:srgbClr val="FF0000"/>
                </a:solidFill>
              </a:rPr>
            </a:br>
            <a:r>
              <a:rPr lang="ru-RU" dirty="0" smtClean="0">
                <a:solidFill>
                  <a:srgbClr val="FF0000"/>
                </a:solidFill>
              </a:rPr>
              <a:t>Церукал можно применять при кормлении грудью при кратковременном назначении.</a:t>
            </a:r>
            <a:br>
              <a:rPr lang="ru-RU" dirty="0" smtClean="0">
                <a:solidFill>
                  <a:srgbClr val="FF0000"/>
                </a:solidFill>
              </a:rPr>
            </a:br>
            <a:r>
              <a:rPr lang="ru-RU" dirty="0" smtClean="0">
                <a:solidFill>
                  <a:srgbClr val="FF0000"/>
                </a:solidFill>
              </a:rPr>
              <a:t>31. Противоязвенные препараты при кормлении грудью</a:t>
            </a:r>
            <a:br>
              <a:rPr lang="ru-RU" dirty="0" smtClean="0">
                <a:solidFill>
                  <a:srgbClr val="FF0000"/>
                </a:solidFill>
              </a:rPr>
            </a:br>
            <a:r>
              <a:rPr lang="ru-RU" dirty="0" smtClean="0">
                <a:solidFill>
                  <a:srgbClr val="FF0000"/>
                </a:solidFill>
              </a:rPr>
              <a:t>Это лекарства, блокирующие выделение кислоты в желудке. Относительно влияния омепразола на новорожденного ребенка нет исследований. </a:t>
            </a:r>
            <a:br>
              <a:rPr lang="ru-RU" dirty="0" smtClean="0">
                <a:solidFill>
                  <a:srgbClr val="FF0000"/>
                </a:solidFill>
              </a:rPr>
            </a:br>
            <a:r>
              <a:rPr lang="ru-RU" dirty="0" smtClean="0">
                <a:solidFill>
                  <a:srgbClr val="FF0000"/>
                </a:solidFill>
              </a:rPr>
              <a:t>Ранитидин, Фамотидин, Гистодил противопоказаны при кормлении грудью. Побочные действия – головная боль, головокружение, усталость, кожная сыпь, влияние на картину крови. Описаны случаи развития гепатитов.</a:t>
            </a:r>
            <a:endParaRPr lang="en-US" dirty="0" smtClean="0">
              <a:solidFill>
                <a:srgbClr val="FF0000"/>
              </a:solidFill>
            </a:endParaRPr>
          </a:p>
          <a:p>
            <a:pPr marL="273050" indent="-47625">
              <a:buNone/>
            </a:pPr>
            <a:r>
              <a:rPr lang="en-US" dirty="0" smtClean="0"/>
              <a:t>	 </a:t>
            </a:r>
            <a:r>
              <a:rPr lang="ru-RU" dirty="0" smtClean="0"/>
              <a:t>32. Психотропные средства при кормлении грудью</a:t>
            </a:r>
            <a:br>
              <a:rPr lang="ru-RU" dirty="0" smtClean="0"/>
            </a:br>
            <a:r>
              <a:rPr lang="ru-RU" dirty="0" smtClean="0"/>
              <a:t>При психозах и неврозах применяют Аминазин, Дроперидол, Галоперидол, Сонапакс и др.). </a:t>
            </a:r>
            <a:br>
              <a:rPr lang="ru-RU" dirty="0" smtClean="0"/>
            </a:br>
            <a:r>
              <a:rPr lang="ru-RU" dirty="0" smtClean="0"/>
              <a:t>Эти лекарства проникают в молоко в небольших количествах, однако поскольку имеется риск развития серьезных побочных эффектов, не рекомендуются при грудном вскармливании без абсолютных показаний. Побочные действия – угнетение ЦНС, нарушение развития нервной системы.</a:t>
            </a:r>
            <a:endParaRPr lang="uz-Latn-U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buNone/>
            </a:pPr>
            <a:r>
              <a:rPr lang="en-US" sz="1200" dirty="0" smtClean="0">
                <a:solidFill>
                  <a:srgbClr val="FF0000"/>
                </a:solidFill>
              </a:rPr>
              <a:t>        </a:t>
            </a:r>
            <a:r>
              <a:rPr lang="ru-RU" sz="1200" dirty="0" smtClean="0">
                <a:solidFill>
                  <a:srgbClr val="FF0000"/>
                </a:solidFill>
              </a:rPr>
              <a:t>34. Спазмолитические препараты при кормлении грудью</a:t>
            </a:r>
            <a:br>
              <a:rPr lang="ru-RU" sz="1200" dirty="0" smtClean="0">
                <a:solidFill>
                  <a:srgbClr val="FF0000"/>
                </a:solidFill>
              </a:rPr>
            </a:br>
            <a:r>
              <a:rPr lang="ru-RU" sz="1200" dirty="0" smtClean="0">
                <a:solidFill>
                  <a:srgbClr val="FF0000"/>
                </a:solidFill>
              </a:rPr>
              <a:t>Нет рекомендаций относительно папаверина из-за отсутствия данных. </a:t>
            </a:r>
            <a:br>
              <a:rPr lang="ru-RU" sz="1200" dirty="0" smtClean="0">
                <a:solidFill>
                  <a:srgbClr val="FF0000"/>
                </a:solidFill>
              </a:rPr>
            </a:br>
            <a:r>
              <a:rPr lang="ru-RU" sz="1200" dirty="0" smtClean="0">
                <a:solidFill>
                  <a:srgbClr val="FF0000"/>
                </a:solidFill>
              </a:rPr>
              <a:t>Применение при кормлении грудью Но-шпы возможно.</a:t>
            </a:r>
            <a:r>
              <a:rPr lang="ru-RU" sz="1200" dirty="0" smtClean="0"/>
              <a:t/>
            </a:r>
            <a:br>
              <a:rPr lang="ru-RU" sz="1200" dirty="0" smtClean="0"/>
            </a:br>
            <a:r>
              <a:rPr lang="ru-RU" sz="1200" dirty="0" smtClean="0"/>
              <a:t>35. Уросептики и кишечные антисептики при кормлении грудью</a:t>
            </a:r>
            <a:br>
              <a:rPr lang="ru-RU" sz="1200" dirty="0" smtClean="0"/>
            </a:br>
            <a:r>
              <a:rPr lang="ru-RU" sz="1200" dirty="0" smtClean="0"/>
              <a:t>Эти лекарства применяются для лечения инфекционно-воспалительных заболеваний почек и кишечника. </a:t>
            </a:r>
            <a:br>
              <a:rPr lang="ru-RU" sz="1200" dirty="0" smtClean="0"/>
            </a:br>
            <a:r>
              <a:rPr lang="ru-RU" sz="1200" dirty="0" smtClean="0"/>
              <a:t>Согласно инструкции, не следует принимать при кормлении грудью Фурагин.</a:t>
            </a:r>
            <a:br>
              <a:rPr lang="ru-RU" sz="1200" dirty="0" smtClean="0"/>
            </a:br>
            <a:r>
              <a:rPr lang="ru-RU" sz="1200" dirty="0" smtClean="0"/>
              <a:t>Фуразолидон, Макмирор, Энтерофурил, Фурадонин, налидиксиновую кислоту можно применять с осторожностью.</a:t>
            </a:r>
            <a:br>
              <a:rPr lang="ru-RU" sz="1200" dirty="0" smtClean="0"/>
            </a:br>
            <a:r>
              <a:rPr lang="ru-RU" sz="1200" dirty="0" smtClean="0">
                <a:solidFill>
                  <a:srgbClr val="FF0000"/>
                </a:solidFill>
              </a:rPr>
              <a:t>36. Ферменты при кормлении грудью</a:t>
            </a:r>
            <a:br>
              <a:rPr lang="ru-RU" sz="1200" dirty="0" smtClean="0">
                <a:solidFill>
                  <a:srgbClr val="FF0000"/>
                </a:solidFill>
              </a:rPr>
            </a:br>
            <a:r>
              <a:rPr lang="ru-RU" sz="1200" dirty="0" smtClean="0">
                <a:solidFill>
                  <a:srgbClr val="FF0000"/>
                </a:solidFill>
              </a:rPr>
              <a:t>Эти лекарства применяют для улучшения пищеварения при различных желудочно-кишечных заболеваниях. Мезим форте, Креон и др. совместимы с грудным вскармливанием.</a:t>
            </a:r>
            <a:endParaRPr lang="uz-Latn-UZ" sz="12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19800"/>
          </a:xfrm>
        </p:spPr>
        <p:txBody>
          <a:bodyPr>
            <a:normAutofit fontScale="85000" lnSpcReduction="20000"/>
          </a:bodyPr>
          <a:lstStyle/>
          <a:p>
            <a:pPr algn="ctr">
              <a:buNone/>
            </a:pPr>
            <a:r>
              <a:rPr lang="uz-Latn-UZ" dirty="0"/>
              <a:t> </a:t>
            </a:r>
          </a:p>
          <a:p>
            <a:pPr algn="ctr">
              <a:buNone/>
            </a:pPr>
            <a:endParaRPr lang="ru-RU" sz="1800" b="1" i="1" dirty="0" smtClean="0">
              <a:latin typeface="Arial" pitchFamily="34" charset="0"/>
              <a:cs typeface="Arial" pitchFamily="34" charset="0"/>
            </a:endParaRPr>
          </a:p>
          <a:p>
            <a:pPr algn="ctr">
              <a:buNone/>
            </a:pPr>
            <a:endParaRPr lang="ru-RU" sz="1800" b="1" i="1" dirty="0" smtClean="0">
              <a:latin typeface="Arial" pitchFamily="34" charset="0"/>
              <a:cs typeface="Arial" pitchFamily="34" charset="0"/>
            </a:endParaRPr>
          </a:p>
          <a:p>
            <a:pPr algn="ctr">
              <a:buNone/>
            </a:pPr>
            <a:r>
              <a:rPr lang="uz-Latn-UZ" sz="1800" b="1" i="1" dirty="0" smtClean="0">
                <a:latin typeface="Arial" pitchFamily="34" charset="0"/>
                <a:cs typeface="Arial" pitchFamily="34" charset="0"/>
              </a:rPr>
              <a:t>Антацидные </a:t>
            </a:r>
            <a:r>
              <a:rPr lang="uz-Latn-UZ" sz="1800" b="1" i="1" dirty="0">
                <a:latin typeface="Arial" pitchFamily="34" charset="0"/>
                <a:cs typeface="Arial" pitchFamily="34" charset="0"/>
              </a:rPr>
              <a:t>препараты</a:t>
            </a:r>
            <a:endParaRPr lang="uz-Latn-UZ" sz="1800" b="1" dirty="0">
              <a:latin typeface="Arial" pitchFamily="34" charset="0"/>
              <a:cs typeface="Arial" pitchFamily="34" charset="0"/>
            </a:endParaRPr>
          </a:p>
          <a:p>
            <a:pPr indent="396875">
              <a:buNone/>
            </a:pPr>
            <a:r>
              <a:rPr lang="uz-Latn-UZ" sz="1800" u="sng" dirty="0" smtClean="0">
                <a:latin typeface="Arial" pitchFamily="34" charset="0"/>
                <a:cs typeface="Arial" pitchFamily="34" charset="0"/>
                <a:hlinkClick r:id="rId2"/>
              </a:rPr>
              <a:t>Антациды</a:t>
            </a:r>
            <a:r>
              <a:rPr lang="uz-Latn-UZ" sz="1800" dirty="0">
                <a:latin typeface="Arial" pitchFamily="34" charset="0"/>
                <a:cs typeface="Arial" pitchFamily="34" charset="0"/>
              </a:rPr>
              <a:t> — лекарственные препараты, механизм действия которых основан на химической нейтрализации </a:t>
            </a:r>
            <a:r>
              <a:rPr lang="uz-Latn-UZ" sz="1800" u="sng" dirty="0">
                <a:latin typeface="Arial" pitchFamily="34" charset="0"/>
                <a:cs typeface="Arial" pitchFamily="34" charset="0"/>
                <a:hlinkClick r:id="rId3"/>
              </a:rPr>
              <a:t>кислоты желудочного сока</a:t>
            </a:r>
            <a:r>
              <a:rPr lang="uz-Latn-UZ" sz="1800" dirty="0">
                <a:latin typeface="Arial" pitchFamily="34" charset="0"/>
                <a:cs typeface="Arial" pitchFamily="34" charset="0"/>
              </a:rPr>
              <a:t>. Они не растворяются в воде, практически не всасываются в кровь, частично адсорбируют токсины. </a:t>
            </a:r>
            <a:br>
              <a:rPr lang="uz-Latn-UZ" sz="1800" dirty="0">
                <a:latin typeface="Arial" pitchFamily="34" charset="0"/>
                <a:cs typeface="Arial" pitchFamily="34" charset="0"/>
              </a:rPr>
            </a:br>
            <a:r>
              <a:rPr lang="uz-Latn-UZ" sz="1800" dirty="0">
                <a:latin typeface="Arial" pitchFamily="34" charset="0"/>
                <a:cs typeface="Arial" pitchFamily="34" charset="0"/>
              </a:rPr>
              <a:t/>
            </a:r>
            <a:br>
              <a:rPr lang="uz-Latn-UZ" sz="1800" dirty="0">
                <a:latin typeface="Arial" pitchFamily="34" charset="0"/>
                <a:cs typeface="Arial" pitchFamily="34" charset="0"/>
              </a:rPr>
            </a:br>
            <a:r>
              <a:rPr lang="en-US" sz="1800" dirty="0">
                <a:latin typeface="Arial" pitchFamily="34" charset="0"/>
                <a:cs typeface="Arial" pitchFamily="34" charset="0"/>
              </a:rPr>
              <a:t> </a:t>
            </a:r>
            <a:r>
              <a:rPr lang="en-US" sz="1800" dirty="0" smtClean="0">
                <a:latin typeface="Arial" pitchFamily="34" charset="0"/>
                <a:cs typeface="Arial" pitchFamily="34" charset="0"/>
              </a:rPr>
              <a:t>        </a:t>
            </a:r>
            <a:r>
              <a:rPr lang="uz-Latn-UZ" sz="1800" dirty="0" smtClean="0">
                <a:latin typeface="Arial" pitchFamily="34" charset="0"/>
                <a:cs typeface="Arial" pitchFamily="34" charset="0"/>
              </a:rPr>
              <a:t>Антациды </a:t>
            </a:r>
            <a:r>
              <a:rPr lang="uz-Latn-UZ" sz="1800" dirty="0">
                <a:latin typeface="Arial" pitchFamily="34" charset="0"/>
                <a:cs typeface="Arial" pitchFamily="34" charset="0"/>
              </a:rPr>
              <a:t>делятся на всасывающиеся и невсасывающиеся</a:t>
            </a:r>
            <a:r>
              <a:rPr lang="uz-Latn-UZ" sz="1800" dirty="0" smtClean="0">
                <a:latin typeface="Arial" pitchFamily="34" charset="0"/>
                <a:cs typeface="Arial" pitchFamily="34" charset="0"/>
              </a:rPr>
              <a:t>.</a:t>
            </a:r>
            <a:endParaRPr lang="ru-RU" sz="1800" dirty="0" smtClean="0">
              <a:latin typeface="Arial" pitchFamily="34" charset="0"/>
              <a:cs typeface="Arial" pitchFamily="34" charset="0"/>
            </a:endParaRPr>
          </a:p>
          <a:p>
            <a:pPr indent="396875">
              <a:buNone/>
            </a:pPr>
            <a:r>
              <a:rPr lang="uz-Latn-UZ" sz="1800" dirty="0" smtClean="0">
                <a:latin typeface="Arial" pitchFamily="34" charset="0"/>
                <a:cs typeface="Arial" pitchFamily="34" charset="0"/>
              </a:rPr>
              <a:t> </a:t>
            </a:r>
            <a:r>
              <a:rPr lang="uz-Latn-UZ" sz="1800" dirty="0">
                <a:latin typeface="Arial" pitchFamily="34" charset="0"/>
                <a:cs typeface="Arial" pitchFamily="34" charset="0"/>
              </a:rPr>
              <a:t>Положительным качеством </a:t>
            </a:r>
            <a:r>
              <a:rPr lang="uz-Latn-UZ" sz="1800" dirty="0" smtClean="0">
                <a:latin typeface="Arial" pitchFamily="34" charset="0"/>
                <a:cs typeface="Arial" pitchFamily="34" charset="0"/>
              </a:rPr>
              <a:t> </a:t>
            </a:r>
            <a:r>
              <a:rPr lang="uz-Latn-UZ" sz="1800" dirty="0">
                <a:latin typeface="Arial" pitchFamily="34" charset="0"/>
                <a:cs typeface="Arial" pitchFamily="34" charset="0"/>
              </a:rPr>
              <a:t>антацидов является быстрое снижение </a:t>
            </a:r>
            <a:r>
              <a:rPr lang="uz-Latn-UZ" sz="1800" u="sng" dirty="0">
                <a:latin typeface="Arial" pitchFamily="34" charset="0"/>
                <a:cs typeface="Arial" pitchFamily="34" charset="0"/>
                <a:hlinkClick r:id="rId3"/>
              </a:rPr>
              <a:t>кислотности</a:t>
            </a:r>
            <a:r>
              <a:rPr lang="uz-Latn-UZ" sz="1800" dirty="0">
                <a:latin typeface="Arial" pitchFamily="34" charset="0"/>
                <a:cs typeface="Arial" pitchFamily="34" charset="0"/>
              </a:rPr>
              <a:t> после приёма лекарства. </a:t>
            </a:r>
            <a:endParaRPr lang="ru-RU" sz="1800" dirty="0" smtClean="0">
              <a:latin typeface="Arial" pitchFamily="34" charset="0"/>
              <a:cs typeface="Arial" pitchFamily="34" charset="0"/>
            </a:endParaRPr>
          </a:p>
          <a:p>
            <a:pPr indent="396875">
              <a:buNone/>
            </a:pPr>
            <a:r>
              <a:rPr lang="uz-Latn-UZ" sz="1800" dirty="0" smtClean="0">
                <a:latin typeface="Arial" pitchFamily="34" charset="0"/>
                <a:cs typeface="Arial" pitchFamily="34" charset="0"/>
              </a:rPr>
              <a:t>Отрицательными </a:t>
            </a:r>
            <a:r>
              <a:rPr lang="uz-Latn-UZ" sz="1800" dirty="0">
                <a:latin typeface="Arial" pitchFamily="34" charset="0"/>
                <a:cs typeface="Arial" pitchFamily="34" charset="0"/>
              </a:rPr>
              <a:t>— кратковременность действия, возможен </a:t>
            </a:r>
            <a:r>
              <a:rPr lang="uz-Latn-UZ" sz="1800" u="sng" dirty="0">
                <a:latin typeface="Arial" pitchFamily="34" charset="0"/>
                <a:cs typeface="Arial" pitchFamily="34" charset="0"/>
                <a:hlinkClick r:id="rId4"/>
              </a:rPr>
              <a:t>кислотный рикошет</a:t>
            </a:r>
            <a:r>
              <a:rPr lang="uz-Latn-UZ" sz="1800" dirty="0">
                <a:latin typeface="Arial" pitchFamily="34" charset="0"/>
                <a:cs typeface="Arial" pitchFamily="34" charset="0"/>
              </a:rPr>
              <a:t>, образование углекислого газа при их реакции с соляной кислотой, растягивающего желудок и стимулирующего</a:t>
            </a:r>
            <a:r>
              <a:rPr lang="uz-Latn-UZ" sz="1800" dirty="0">
                <a:solidFill>
                  <a:schemeClr val="bg1"/>
                </a:solidFill>
                <a:latin typeface="Arial" pitchFamily="34" charset="0"/>
                <a:cs typeface="Arial" pitchFamily="34" charset="0"/>
              </a:rPr>
              <a:t> </a:t>
            </a:r>
            <a:r>
              <a:rPr lang="uz-Latn-UZ" sz="1800" u="sng" dirty="0">
                <a:solidFill>
                  <a:schemeClr val="bg1"/>
                </a:solidFill>
                <a:latin typeface="Arial" pitchFamily="34" charset="0"/>
                <a:cs typeface="Arial" pitchFamily="34" charset="0"/>
                <a:hlinkClick r:id="rId5"/>
              </a:rPr>
              <a:t>гастроэзофагеальные рефлюксы</a:t>
            </a:r>
            <a:r>
              <a:rPr lang="uz-Latn-UZ" sz="1800" dirty="0">
                <a:latin typeface="Arial" pitchFamily="34" charset="0"/>
                <a:cs typeface="Arial" pitchFamily="34" charset="0"/>
              </a:rPr>
              <a:t>. </a:t>
            </a:r>
          </a:p>
          <a:p>
            <a:pPr marL="688975" indent="0">
              <a:buNone/>
            </a:pPr>
            <a:r>
              <a:rPr lang="uz-Latn-UZ" sz="1800" dirty="0">
                <a:latin typeface="Arial" pitchFamily="34" charset="0"/>
                <a:cs typeface="Arial" pitchFamily="34" charset="0"/>
              </a:rPr>
              <a:t>Примеры антацидов:  </a:t>
            </a:r>
            <a:endParaRPr lang="uz-Latn-UZ" sz="1800" dirty="0" smtClean="0">
              <a:latin typeface="Arial" pitchFamily="34" charset="0"/>
              <a:cs typeface="Arial" pitchFamily="34" charset="0"/>
            </a:endParaRPr>
          </a:p>
          <a:p>
            <a:pPr marL="688975" lvl="0" indent="0">
              <a:buNone/>
            </a:pPr>
            <a:r>
              <a:rPr lang="uz-Latn-UZ" sz="1800" dirty="0" smtClean="0">
                <a:latin typeface="Arial" pitchFamily="34" charset="0"/>
                <a:cs typeface="Arial" pitchFamily="34" charset="0"/>
              </a:rPr>
              <a:t>всасывающиеся </a:t>
            </a:r>
            <a:r>
              <a:rPr lang="uz-Latn-UZ" sz="1800" dirty="0">
                <a:latin typeface="Arial" pitchFamily="34" charset="0"/>
                <a:cs typeface="Arial" pitchFamily="34" charset="0"/>
              </a:rPr>
              <a:t>антациды:</a:t>
            </a:r>
          </a:p>
          <a:p>
            <a:pPr marL="688975" lvl="1" indent="163513">
              <a:buNone/>
            </a:pPr>
            <a:r>
              <a:rPr lang="ru-RU" sz="1800" u="sng" dirty="0" smtClean="0">
                <a:latin typeface="Arial" pitchFamily="34" charset="0"/>
                <a:cs typeface="Arial" pitchFamily="34" charset="0"/>
                <a:hlinkClick r:id="rId6"/>
              </a:rPr>
              <a:t> </a:t>
            </a:r>
            <a:r>
              <a:rPr lang="uz-Latn-UZ" sz="1800" u="sng" dirty="0" smtClean="0">
                <a:latin typeface="Arial" pitchFamily="34" charset="0"/>
                <a:cs typeface="Arial" pitchFamily="34" charset="0"/>
                <a:hlinkClick r:id="rId6"/>
              </a:rPr>
              <a:t>гидрокарбонат </a:t>
            </a:r>
            <a:r>
              <a:rPr lang="uz-Latn-UZ" sz="1800" u="sng" dirty="0">
                <a:latin typeface="Arial" pitchFamily="34" charset="0"/>
                <a:cs typeface="Arial" pitchFamily="34" charset="0"/>
                <a:hlinkClick r:id="rId6"/>
              </a:rPr>
              <a:t>натрия</a:t>
            </a:r>
            <a:r>
              <a:rPr lang="uz-Latn-UZ" sz="1800" dirty="0">
                <a:latin typeface="Arial" pitchFamily="34" charset="0"/>
                <a:cs typeface="Arial" pitchFamily="34" charset="0"/>
              </a:rPr>
              <a:t> (пищевая сода)</a:t>
            </a:r>
          </a:p>
          <a:p>
            <a:pPr marL="688975" lvl="1" indent="163513">
              <a:buNone/>
            </a:pPr>
            <a:r>
              <a:rPr lang="ru-RU" sz="1800" u="sng" dirty="0" smtClean="0">
                <a:latin typeface="Arial" pitchFamily="34" charset="0"/>
                <a:cs typeface="Arial" pitchFamily="34" charset="0"/>
                <a:hlinkClick r:id="rId7"/>
              </a:rPr>
              <a:t> </a:t>
            </a:r>
            <a:r>
              <a:rPr lang="uz-Latn-UZ" sz="1800" u="sng" dirty="0" smtClean="0">
                <a:latin typeface="Arial" pitchFamily="34" charset="0"/>
                <a:cs typeface="Arial" pitchFamily="34" charset="0"/>
                <a:hlinkClick r:id="rId7"/>
              </a:rPr>
              <a:t>Ренни</a:t>
            </a:r>
            <a:endParaRPr lang="uz-Latn-UZ" sz="1800" dirty="0">
              <a:latin typeface="Arial" pitchFamily="34" charset="0"/>
              <a:cs typeface="Arial" pitchFamily="34" charset="0"/>
            </a:endParaRPr>
          </a:p>
          <a:p>
            <a:pPr marL="688975" lvl="0" indent="0">
              <a:buNone/>
            </a:pPr>
            <a:r>
              <a:rPr lang="uz-Latn-UZ" sz="1800" dirty="0">
                <a:latin typeface="Arial" pitchFamily="34" charset="0"/>
                <a:cs typeface="Arial" pitchFamily="34" charset="0"/>
              </a:rPr>
              <a:t>невсасывающиеся антациды:</a:t>
            </a:r>
          </a:p>
          <a:p>
            <a:pPr marL="688975" lvl="1" indent="0">
              <a:buNone/>
            </a:pPr>
            <a:r>
              <a:rPr lang="uz-Latn-UZ" sz="1800" u="sng" dirty="0">
                <a:latin typeface="Arial" pitchFamily="34" charset="0"/>
                <a:cs typeface="Arial" pitchFamily="34" charset="0"/>
                <a:hlinkClick r:id="rId8"/>
              </a:rPr>
              <a:t>алюминия фосфат</a:t>
            </a:r>
            <a:r>
              <a:rPr lang="uz-Latn-UZ" sz="1800" dirty="0">
                <a:latin typeface="Arial" pitchFamily="34" charset="0"/>
                <a:cs typeface="Arial" pitchFamily="34" charset="0"/>
              </a:rPr>
              <a:t>: </a:t>
            </a:r>
            <a:r>
              <a:rPr lang="uz-Latn-UZ" sz="1800" u="sng" dirty="0">
                <a:latin typeface="Arial" pitchFamily="34" charset="0"/>
                <a:cs typeface="Arial" pitchFamily="34" charset="0"/>
                <a:hlinkClick r:id="rId9"/>
              </a:rPr>
              <a:t>Фосфалюгель</a:t>
            </a:r>
            <a:endParaRPr lang="uz-Latn-UZ" sz="1800" dirty="0">
              <a:latin typeface="Arial" pitchFamily="34" charset="0"/>
              <a:cs typeface="Arial" pitchFamily="34" charset="0"/>
            </a:endParaRPr>
          </a:p>
          <a:p>
            <a:pPr marL="688975" lvl="1" indent="0">
              <a:buNone/>
            </a:pPr>
            <a:r>
              <a:rPr lang="uz-Latn-UZ" sz="1800" dirty="0">
                <a:latin typeface="Arial" pitchFamily="34" charset="0"/>
                <a:cs typeface="Arial" pitchFamily="34" charset="0"/>
              </a:rPr>
              <a:t>алюминиево-магниевые комбинации: </a:t>
            </a:r>
            <a:r>
              <a:rPr lang="uz-Latn-UZ" sz="1800" u="sng" dirty="0" smtClean="0">
                <a:latin typeface="Arial" pitchFamily="34" charset="0"/>
                <a:cs typeface="Arial" pitchFamily="34" charset="0"/>
                <a:hlinkClick r:id="rId10"/>
              </a:rPr>
              <a:t>Алмагель</a:t>
            </a:r>
            <a:r>
              <a:rPr lang="ru-RU" sz="1800" u="sng" dirty="0" smtClean="0">
                <a:latin typeface="Arial" pitchFamily="34" charset="0"/>
                <a:cs typeface="Arial" pitchFamily="34" charset="0"/>
              </a:rPr>
              <a:t>                                                           </a:t>
            </a:r>
            <a:r>
              <a:rPr lang="uz-Latn-UZ" sz="1800" u="sng" dirty="0" smtClean="0">
                <a:latin typeface="Arial" pitchFamily="34" charset="0"/>
                <a:cs typeface="Arial" pitchFamily="34" charset="0"/>
                <a:hlinkClick r:id="rId11"/>
              </a:rPr>
              <a:t>Маалокс</a:t>
            </a:r>
            <a:endParaRPr lang="ru-RU" sz="1800" dirty="0" smtClean="0">
              <a:latin typeface="Arial" pitchFamily="34" charset="0"/>
              <a:cs typeface="Arial" pitchFamily="34" charset="0"/>
            </a:endParaRPr>
          </a:p>
          <a:p>
            <a:pPr marL="688975" lvl="1" indent="0">
              <a:buNone/>
            </a:pPr>
            <a:r>
              <a:rPr lang="uz-Latn-UZ" sz="1800" dirty="0" smtClean="0">
                <a:latin typeface="Arial" pitchFamily="34" charset="0"/>
                <a:cs typeface="Arial" pitchFamily="34" charset="0"/>
              </a:rPr>
              <a:t>алюминиево-магниевая </a:t>
            </a:r>
            <a:r>
              <a:rPr lang="uz-Latn-UZ" sz="1800" dirty="0">
                <a:latin typeface="Arial" pitchFamily="34" charset="0"/>
                <a:cs typeface="Arial" pitchFamily="34" charset="0"/>
              </a:rPr>
              <a:t>комбинация с добавлением бензокаина: </a:t>
            </a:r>
            <a:r>
              <a:rPr lang="uz-Latn-UZ" sz="1800" u="sng" dirty="0">
                <a:latin typeface="Arial" pitchFamily="34" charset="0"/>
                <a:cs typeface="Arial" pitchFamily="34" charset="0"/>
                <a:hlinkClick r:id="rId12"/>
              </a:rPr>
              <a:t>Алмагель </a:t>
            </a:r>
            <a:r>
              <a:rPr lang="uz-Latn-UZ" sz="1800" u="sng" dirty="0" smtClean="0">
                <a:latin typeface="Arial" pitchFamily="34" charset="0"/>
                <a:cs typeface="Arial" pitchFamily="34" charset="0"/>
                <a:hlinkClick r:id="rId12"/>
              </a:rPr>
              <a:t>А</a:t>
            </a:r>
            <a:endParaRPr lang="ru-RU" sz="1800" u="sng" dirty="0" smtClean="0">
              <a:latin typeface="Arial" pitchFamily="34" charset="0"/>
              <a:cs typeface="Arial" pitchFamily="34" charset="0"/>
            </a:endParaRPr>
          </a:p>
          <a:p>
            <a:pPr marL="688975" lvl="2" indent="0">
              <a:buNone/>
            </a:pPr>
            <a:r>
              <a:rPr lang="uz-Latn-UZ" sz="1800" dirty="0" smtClean="0">
                <a:latin typeface="Arial" pitchFamily="34" charset="0"/>
                <a:cs typeface="Arial" pitchFamily="34" charset="0"/>
              </a:rPr>
              <a:t>алюминиево-магниевые </a:t>
            </a:r>
            <a:r>
              <a:rPr lang="uz-Latn-UZ" sz="1800" dirty="0">
                <a:latin typeface="Arial" pitchFamily="34" charset="0"/>
                <a:cs typeface="Arial" pitchFamily="34" charset="0"/>
              </a:rPr>
              <a:t>препараты с </a:t>
            </a:r>
            <a:r>
              <a:rPr lang="uz-Latn-UZ" sz="1800" dirty="0" smtClean="0">
                <a:latin typeface="Arial" pitchFamily="34" charset="0"/>
                <a:cs typeface="Arial" pitchFamily="34" charset="0"/>
              </a:rPr>
              <a:t>добавлением</a:t>
            </a:r>
            <a:r>
              <a:rPr lang="ru-RU" sz="1800" dirty="0" smtClean="0">
                <a:latin typeface="Arial" pitchFamily="34" charset="0"/>
                <a:cs typeface="Arial" pitchFamily="34" charset="0"/>
              </a:rPr>
              <a:t> </a:t>
            </a:r>
            <a:r>
              <a:rPr lang="uz-Latn-UZ" sz="1800" u="sng" dirty="0" smtClean="0">
                <a:latin typeface="Arial" pitchFamily="34" charset="0"/>
                <a:cs typeface="Arial" pitchFamily="34" charset="0"/>
                <a:hlinkClick r:id="rId13"/>
              </a:rPr>
              <a:t>cиметикона</a:t>
            </a:r>
            <a:r>
              <a:rPr lang="uz-Latn-UZ" sz="1800" dirty="0">
                <a:latin typeface="Arial" pitchFamily="34" charset="0"/>
                <a:cs typeface="Arial" pitchFamily="34" charset="0"/>
              </a:rPr>
              <a:t> (с целью предотвращения </a:t>
            </a:r>
            <a:r>
              <a:rPr lang="uz-Latn-UZ" sz="1800" u="sng" dirty="0">
                <a:latin typeface="Arial" pitchFamily="34" charset="0"/>
                <a:cs typeface="Arial" pitchFamily="34" charset="0"/>
                <a:hlinkClick r:id="rId14"/>
              </a:rPr>
              <a:t>метеоризма</a:t>
            </a:r>
            <a:r>
              <a:rPr lang="uz-Latn-UZ" sz="1800" dirty="0">
                <a:latin typeface="Arial" pitchFamily="34" charset="0"/>
                <a:cs typeface="Arial" pitchFamily="34" charset="0"/>
              </a:rPr>
              <a:t>):</a:t>
            </a:r>
            <a:r>
              <a:rPr lang="uz-Latn-UZ" sz="1800" u="sng" dirty="0">
                <a:latin typeface="Arial" pitchFamily="34" charset="0"/>
                <a:cs typeface="Arial" pitchFamily="34" charset="0"/>
                <a:hlinkClick r:id="rId15"/>
              </a:rPr>
              <a:t>Алмагель Нео</a:t>
            </a:r>
            <a:r>
              <a:rPr lang="uz-Latn-UZ" sz="1800" dirty="0">
                <a:latin typeface="Arial" pitchFamily="34" charset="0"/>
                <a:cs typeface="Arial" pitchFamily="34" charset="0"/>
              </a:rPr>
              <a:t>, </a:t>
            </a:r>
            <a:r>
              <a:rPr lang="uz-Latn-UZ" sz="1800" u="sng" dirty="0">
                <a:latin typeface="Arial" pitchFamily="34" charset="0"/>
                <a:cs typeface="Arial" pitchFamily="34" charset="0"/>
                <a:hlinkClick r:id="rId16"/>
              </a:rPr>
              <a:t>Релцер</a:t>
            </a:r>
            <a:endParaRPr lang="uz-Latn-UZ" sz="1800" dirty="0">
              <a:latin typeface="Arial" pitchFamily="34" charset="0"/>
              <a:cs typeface="Arial" pitchFamily="34" charset="0"/>
            </a:endParaRPr>
          </a:p>
          <a:p>
            <a:pPr marL="688975" lvl="1" indent="0">
              <a:buNone/>
            </a:pPr>
            <a:r>
              <a:rPr lang="uz-Latn-UZ" sz="1800" dirty="0">
                <a:latin typeface="Arial" pitchFamily="34" charset="0"/>
                <a:cs typeface="Arial" pitchFamily="34" charset="0"/>
              </a:rPr>
              <a:t>комбинации соединений алюминия, магния и кальция: </a:t>
            </a:r>
            <a:r>
              <a:rPr lang="uz-Latn-UZ" sz="1800" u="sng" dirty="0">
                <a:latin typeface="Arial" pitchFamily="34" charset="0"/>
                <a:cs typeface="Arial" pitchFamily="34" charset="0"/>
                <a:hlinkClick r:id="rId17"/>
              </a:rPr>
              <a:t>Тальцид</a:t>
            </a:r>
            <a:r>
              <a:rPr lang="uz-Latn-UZ" sz="1800" dirty="0" smtClean="0">
                <a:latin typeface="Arial" pitchFamily="34" charset="0"/>
                <a:cs typeface="Arial" pitchFamily="34" charset="0"/>
              </a:rPr>
              <a:t>,</a:t>
            </a:r>
            <a:r>
              <a:rPr lang="ru-RU" sz="1800" dirty="0" smtClean="0">
                <a:latin typeface="Arial" pitchFamily="34" charset="0"/>
                <a:cs typeface="Arial" pitchFamily="34" charset="0"/>
              </a:rPr>
              <a:t> </a:t>
            </a:r>
            <a:r>
              <a:rPr lang="uz-Latn-UZ" sz="1800" u="sng" dirty="0" smtClean="0">
                <a:latin typeface="Arial" pitchFamily="34" charset="0"/>
                <a:cs typeface="Arial" pitchFamily="34" charset="0"/>
                <a:hlinkClick r:id="rId18"/>
              </a:rPr>
              <a:t>Гастал</a:t>
            </a:r>
            <a:endParaRPr lang="uz-Latn-UZ" sz="1800" dirty="0">
              <a:latin typeface="Arial" pitchFamily="34" charset="0"/>
              <a:cs typeface="Arial" pitchFamily="34" charset="0"/>
            </a:endParaRPr>
          </a:p>
          <a:p>
            <a:endParaRPr lang="uz-Latn-UZ" dirty="0"/>
          </a:p>
        </p:txBody>
      </p:sp>
      <p:pic>
        <p:nvPicPr>
          <p:cNvPr id="10242" name="Picture 2" descr="C:\Users\Admin for GD Compute\Documents\antacids.jpg"/>
          <p:cNvPicPr>
            <a:picLocks noChangeAspect="1" noChangeArrowheads="1"/>
          </p:cNvPicPr>
          <p:nvPr/>
        </p:nvPicPr>
        <p:blipFill>
          <a:blip r:embed="rId19" cstate="print"/>
          <a:srcRect/>
          <a:stretch>
            <a:fillRect/>
          </a:stretch>
        </p:blipFill>
        <p:spPr bwMode="auto">
          <a:xfrm>
            <a:off x="5562600" y="3200400"/>
            <a:ext cx="2933700" cy="1676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990600"/>
            <a:ext cx="6096000" cy="5638800"/>
          </a:xfrm>
        </p:spPr>
        <p:txBody>
          <a:bodyPr>
            <a:normAutofit fontScale="85000" lnSpcReduction="20000"/>
          </a:bodyPr>
          <a:lstStyle/>
          <a:p>
            <a:pPr algn="ctr">
              <a:buNone/>
            </a:pPr>
            <a:r>
              <a:rPr lang="uz-Latn-UZ" b="1" dirty="0"/>
              <a:t>  </a:t>
            </a:r>
            <a:r>
              <a:rPr lang="uz-Latn-UZ" b="1" i="1" dirty="0"/>
              <a:t>Альгинаты</a:t>
            </a:r>
            <a:endParaRPr lang="uz-Latn-UZ" b="1" dirty="0"/>
          </a:p>
          <a:p>
            <a:pPr indent="684213">
              <a:buNone/>
            </a:pPr>
            <a:r>
              <a:rPr lang="uz-Latn-UZ" dirty="0"/>
              <a:t>При попадании в </a:t>
            </a:r>
            <a:r>
              <a:rPr lang="uz-Latn-UZ" u="sng" dirty="0">
                <a:hlinkClick r:id="rId2"/>
              </a:rPr>
              <a:t>желудок</a:t>
            </a:r>
            <a:r>
              <a:rPr lang="uz-Latn-UZ" dirty="0"/>
              <a:t> соли альгината реагируют с его </a:t>
            </a:r>
            <a:r>
              <a:rPr lang="uz-Latn-UZ" u="sng" dirty="0">
                <a:hlinkClick r:id="rId3"/>
              </a:rPr>
              <a:t>кислым содержимым</a:t>
            </a:r>
            <a:r>
              <a:rPr lang="uz-Latn-UZ" dirty="0"/>
              <a:t>, в результате чего образуется гель альгината. Гель образует защитный барьер на поверхности содержимого желудка, препятствуя возникновению </a:t>
            </a:r>
            <a:r>
              <a:rPr lang="uz-Latn-UZ" u="sng" dirty="0">
                <a:hlinkClick r:id="rId4"/>
              </a:rPr>
              <a:t>гастроэзофагеальных рефлюксов</a:t>
            </a:r>
            <a:r>
              <a:rPr lang="uz-Latn-UZ" dirty="0"/>
              <a:t>,  формируют в желудке альгинатный «барьер-плот», препятствующий попаданию кислоты желудочного сока в пищевод. Основные компоненты альгинатов не всасываются в системный кровоток.</a:t>
            </a:r>
          </a:p>
          <a:p>
            <a:pPr indent="571500">
              <a:buNone/>
            </a:pPr>
            <a:r>
              <a:rPr lang="uz-Latn-UZ" dirty="0"/>
              <a:t>  </a:t>
            </a:r>
            <a:r>
              <a:rPr lang="uz-Latn-UZ" u="sng" dirty="0">
                <a:hlinkClick r:id="rId5"/>
              </a:rPr>
              <a:t>Гевискон</a:t>
            </a:r>
            <a:r>
              <a:rPr lang="uz-Latn-UZ" dirty="0"/>
              <a:t> (варианты: Гевискон, Гевискон форте и Гевискон Двойное Действие), по своему составу являющееся антацидным препаратом с добавлением натрия альгината. </a:t>
            </a:r>
            <a:br>
              <a:rPr lang="uz-Latn-UZ" dirty="0"/>
            </a:br>
            <a:endParaRPr lang="uz-Latn-UZ" dirty="0"/>
          </a:p>
        </p:txBody>
      </p:sp>
      <p:pic>
        <p:nvPicPr>
          <p:cNvPr id="4" name="Picture 3" descr="Альгинат Гевискон"/>
          <p:cNvPicPr/>
          <p:nvPr/>
        </p:nvPicPr>
        <p:blipFill>
          <a:blip r:embed="rId6" cstate="print"/>
          <a:srcRect/>
          <a:stretch>
            <a:fillRect/>
          </a:stretch>
        </p:blipFill>
        <p:spPr bwMode="auto">
          <a:xfrm>
            <a:off x="152400" y="1219200"/>
            <a:ext cx="29718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8915400" cy="4525963"/>
          </a:xfrm>
        </p:spPr>
        <p:txBody>
          <a:bodyPr>
            <a:noAutofit/>
          </a:bodyPr>
          <a:lstStyle/>
          <a:p>
            <a:pPr algn="ctr">
              <a:spcBef>
                <a:spcPts val="150"/>
              </a:spcBef>
              <a:buNone/>
            </a:pPr>
            <a:r>
              <a:rPr lang="uz-Latn-UZ" sz="1600" b="1" i="1" kern="0" dirty="0">
                <a:latin typeface="Arial" pitchFamily="34" charset="0"/>
                <a:cs typeface="Arial" pitchFamily="34" charset="0"/>
              </a:rPr>
              <a:t>Антисекреторные препараты</a:t>
            </a:r>
            <a:endParaRPr lang="uz-Latn-UZ" sz="1600" b="1" kern="0" dirty="0">
              <a:latin typeface="Arial" pitchFamily="34" charset="0"/>
              <a:cs typeface="Arial" pitchFamily="34" charset="0"/>
            </a:endParaRPr>
          </a:p>
          <a:p>
            <a:pPr marL="0" indent="400050">
              <a:spcBef>
                <a:spcPts val="150"/>
              </a:spcBef>
              <a:buNone/>
            </a:pPr>
            <a:r>
              <a:rPr lang="uz-Latn-UZ" sz="1200" kern="0" dirty="0">
                <a:latin typeface="Arial" pitchFamily="34" charset="0"/>
                <a:cs typeface="Arial" pitchFamily="34" charset="0"/>
              </a:rPr>
              <a:t>Антисекреторные противоязвенные средства применяются для уменьшения продукции соляной кислоты </a:t>
            </a:r>
            <a:r>
              <a:rPr lang="en-US" sz="1200" kern="0" dirty="0" smtClean="0">
                <a:latin typeface="Arial" pitchFamily="34" charset="0"/>
                <a:cs typeface="Arial" pitchFamily="34" charset="0"/>
              </a:rPr>
              <a:t>  </a:t>
            </a:r>
            <a:r>
              <a:rPr lang="uz-Latn-UZ" sz="1200" u="sng" kern="0" dirty="0" smtClean="0">
                <a:latin typeface="Arial" pitchFamily="34" charset="0"/>
                <a:cs typeface="Arial" pitchFamily="34" charset="0"/>
                <a:hlinkClick r:id="rId2"/>
              </a:rPr>
              <a:t>париетальными клетками</a:t>
            </a:r>
            <a:r>
              <a:rPr lang="uz-Latn-UZ" sz="1200" kern="0" dirty="0">
                <a:latin typeface="Arial" pitchFamily="34" charset="0"/>
                <a:cs typeface="Arial" pitchFamily="34" charset="0"/>
              </a:rPr>
              <a:t> </a:t>
            </a:r>
            <a:r>
              <a:rPr lang="ru-RU" sz="1200" kern="0" dirty="0" smtClean="0">
                <a:latin typeface="Arial" pitchFamily="34" charset="0"/>
                <a:cs typeface="Arial" pitchFamily="34" charset="0"/>
              </a:rPr>
              <a:t> </a:t>
            </a:r>
            <a:r>
              <a:rPr lang="uz-Latn-UZ" sz="1200" kern="0" dirty="0" smtClean="0">
                <a:latin typeface="Arial" pitchFamily="34" charset="0"/>
                <a:cs typeface="Arial" pitchFamily="34" charset="0"/>
              </a:rPr>
              <a:t>желудка</a:t>
            </a:r>
            <a:r>
              <a:rPr lang="uz-Latn-UZ" sz="1200" kern="0" dirty="0">
                <a:latin typeface="Arial" pitchFamily="34" charset="0"/>
                <a:cs typeface="Arial" pitchFamily="34" charset="0"/>
              </a:rPr>
              <a:t>, блокируя активацию секреции либо сам механизм секреции кислоты. </a:t>
            </a:r>
          </a:p>
          <a:p>
            <a:pPr marL="0" indent="400050">
              <a:spcBef>
                <a:spcPts val="150"/>
              </a:spcBef>
              <a:buNone/>
            </a:pPr>
            <a:r>
              <a:rPr lang="uz-Latn-UZ" sz="1200" kern="0" dirty="0">
                <a:latin typeface="Arial" pitchFamily="34" charset="0"/>
                <a:cs typeface="Arial" pitchFamily="34" charset="0"/>
              </a:rPr>
              <a:t> </a:t>
            </a:r>
            <a:br>
              <a:rPr lang="uz-Latn-UZ" sz="1200" kern="0" dirty="0">
                <a:latin typeface="Arial" pitchFamily="34" charset="0"/>
                <a:cs typeface="Arial" pitchFamily="34" charset="0"/>
              </a:rPr>
            </a:br>
            <a:endParaRPr lang="uz-Latn-UZ" sz="1200" kern="0" dirty="0">
              <a:latin typeface="Arial" pitchFamily="34" charset="0"/>
              <a:cs typeface="Arial" pitchFamily="34" charset="0"/>
            </a:endParaRPr>
          </a:p>
          <a:p>
            <a:pPr marL="0" indent="400050" algn="ctr">
              <a:spcBef>
                <a:spcPts val="150"/>
              </a:spcBef>
              <a:buNone/>
            </a:pPr>
            <a:r>
              <a:rPr lang="uz-Latn-UZ" sz="1400" b="1" kern="0" dirty="0">
                <a:latin typeface="Arial" pitchFamily="34" charset="0"/>
                <a:cs typeface="Arial" pitchFamily="34" charset="0"/>
              </a:rPr>
              <a:t>Н2-блокаторы гистаминовых рецепторов </a:t>
            </a:r>
          </a:p>
          <a:p>
            <a:pPr marL="0" indent="400050">
              <a:spcBef>
                <a:spcPts val="150"/>
              </a:spcBef>
              <a:buNone/>
            </a:pPr>
            <a:r>
              <a:rPr lang="uz-Latn-UZ" sz="1200" kern="0" dirty="0">
                <a:latin typeface="Arial" pitchFamily="34" charset="0"/>
                <a:cs typeface="Arial" pitchFamily="34" charset="0"/>
              </a:rPr>
              <a:t>Механизм действия Н2-блокаторов гистаминовых рецепторов основан на блокировании Н</a:t>
            </a:r>
            <a:r>
              <a:rPr lang="uz-Latn-UZ" sz="1200" kern="0" baseline="-25000" dirty="0">
                <a:latin typeface="Arial" pitchFamily="34" charset="0"/>
                <a:cs typeface="Arial" pitchFamily="34" charset="0"/>
              </a:rPr>
              <a:t>2</a:t>
            </a:r>
            <a:r>
              <a:rPr lang="uz-Latn-UZ" sz="1200" kern="0" dirty="0">
                <a:latin typeface="Arial" pitchFamily="34" charset="0"/>
                <a:cs typeface="Arial" pitchFamily="34" charset="0"/>
              </a:rPr>
              <a:t>-рецепторов (называемых также гистаминовыми) </a:t>
            </a:r>
            <a:r>
              <a:rPr lang="uz-Latn-UZ" sz="1200" u="sng" kern="0" dirty="0">
                <a:latin typeface="Arial" pitchFamily="34" charset="0"/>
                <a:cs typeface="Arial" pitchFamily="34" charset="0"/>
                <a:hlinkClick r:id="rId2"/>
              </a:rPr>
              <a:t>обкладочных клеток</a:t>
            </a:r>
            <a:r>
              <a:rPr lang="uz-Latn-UZ" sz="1200" kern="0" dirty="0">
                <a:latin typeface="Arial" pitchFamily="34" charset="0"/>
                <a:cs typeface="Arial" pitchFamily="34" charset="0"/>
              </a:rPr>
              <a:t> слизистой оболочки </a:t>
            </a:r>
            <a:r>
              <a:rPr lang="uz-Latn-UZ" sz="1200" u="sng" kern="0" dirty="0">
                <a:latin typeface="Arial" pitchFamily="34" charset="0"/>
                <a:cs typeface="Arial" pitchFamily="34" charset="0"/>
                <a:hlinkClick r:id="rId3"/>
              </a:rPr>
              <a:t>желудка</a:t>
            </a:r>
            <a:r>
              <a:rPr lang="uz-Latn-UZ" sz="1200" kern="0" dirty="0">
                <a:latin typeface="Arial" pitchFamily="34" charset="0"/>
                <a:cs typeface="Arial" pitchFamily="34" charset="0"/>
              </a:rPr>
              <a:t> и снижении по этой причине секреции и поступления соляной кислоты в просвет желудка</a:t>
            </a:r>
          </a:p>
          <a:p>
            <a:pPr marL="0" indent="400050">
              <a:spcBef>
                <a:spcPts val="150"/>
              </a:spcBef>
              <a:buNone/>
            </a:pPr>
            <a:r>
              <a:rPr lang="uz-Latn-UZ" sz="1200" kern="0" dirty="0">
                <a:latin typeface="Arial" pitchFamily="34" charset="0"/>
                <a:cs typeface="Arial" pitchFamily="34" charset="0"/>
              </a:rPr>
              <a:t> Примеры Н2-блокаторов: </a:t>
            </a:r>
          </a:p>
          <a:p>
            <a:pPr marL="0" indent="400050">
              <a:spcBef>
                <a:spcPts val="150"/>
              </a:spcBef>
              <a:buNone/>
            </a:pPr>
            <a:r>
              <a:rPr lang="uz-Latn-UZ" sz="1200" u="sng" kern="0" dirty="0">
                <a:latin typeface="Arial" pitchFamily="34" charset="0"/>
                <a:cs typeface="Arial" pitchFamily="34" charset="0"/>
                <a:hlinkClick r:id="rId4"/>
              </a:rPr>
              <a:t>Тагамет</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5"/>
              </a:rPr>
              <a:t>Гистодил</a:t>
            </a:r>
            <a:r>
              <a:rPr lang="uz-Latn-UZ" sz="1200" kern="0" dirty="0">
                <a:latin typeface="Arial" pitchFamily="34" charset="0"/>
                <a:cs typeface="Arial" pitchFamily="34" charset="0"/>
              </a:rPr>
              <a:t> ( </a:t>
            </a:r>
            <a:r>
              <a:rPr lang="uz-Latn-UZ" sz="1200" u="sng" kern="0" dirty="0" smtClean="0">
                <a:latin typeface="Arial" pitchFamily="34" charset="0"/>
                <a:cs typeface="Arial" pitchFamily="34" charset="0"/>
                <a:hlinkClick r:id="rId6"/>
              </a:rPr>
              <a:t>циметидин</a:t>
            </a:r>
            <a:r>
              <a:rPr lang="uz-Latn-UZ" sz="1200" kern="0" dirty="0" smtClean="0">
                <a:latin typeface="Arial" pitchFamily="34" charset="0"/>
                <a:cs typeface="Arial" pitchFamily="34" charset="0"/>
              </a:rPr>
              <a:t>)</a:t>
            </a:r>
            <a:endParaRPr lang="ru-RU" sz="1200" kern="0" dirty="0" smtClean="0">
              <a:latin typeface="Arial" pitchFamily="34" charset="0"/>
              <a:cs typeface="Arial" pitchFamily="34" charset="0"/>
            </a:endParaRPr>
          </a:p>
          <a:p>
            <a:pPr marL="0" indent="400050">
              <a:spcBef>
                <a:spcPts val="150"/>
              </a:spcBef>
              <a:buNone/>
            </a:pPr>
            <a:r>
              <a:rPr lang="uz-Latn-UZ" sz="1200" u="sng" kern="0" dirty="0" smtClean="0">
                <a:latin typeface="Arial" pitchFamily="34" charset="0"/>
                <a:cs typeface="Arial" pitchFamily="34" charset="0"/>
                <a:hlinkClick r:id="rId7"/>
              </a:rPr>
              <a:t>Зантак</a:t>
            </a:r>
            <a:r>
              <a:rPr lang="uz-Latn-UZ" sz="1200" kern="0" dirty="0" smtClean="0">
                <a:latin typeface="Arial" pitchFamily="34" charset="0"/>
                <a:cs typeface="Arial" pitchFamily="34" charset="0"/>
              </a:rPr>
              <a:t> (</a:t>
            </a:r>
            <a:r>
              <a:rPr lang="uz-Latn-UZ" sz="1200" u="sng" kern="0" dirty="0" smtClean="0">
                <a:latin typeface="Arial" pitchFamily="34" charset="0"/>
                <a:cs typeface="Arial" pitchFamily="34" charset="0"/>
                <a:hlinkClick r:id="rId8"/>
              </a:rPr>
              <a:t>ранитидин</a:t>
            </a:r>
            <a:r>
              <a:rPr lang="uz-Latn-UZ" sz="1200" kern="0" dirty="0" smtClean="0">
                <a:latin typeface="Arial" pitchFamily="34" charset="0"/>
                <a:cs typeface="Arial" pitchFamily="34" charset="0"/>
              </a:rPr>
              <a:t>)</a:t>
            </a:r>
            <a:endParaRPr lang="ru-RU" sz="1200" kern="0" dirty="0" smtClean="0">
              <a:latin typeface="Arial" pitchFamily="34" charset="0"/>
              <a:cs typeface="Arial" pitchFamily="34" charset="0"/>
            </a:endParaRPr>
          </a:p>
          <a:p>
            <a:pPr marL="0" indent="400050">
              <a:spcBef>
                <a:spcPts val="150"/>
              </a:spcBef>
              <a:buNone/>
            </a:pPr>
            <a:r>
              <a:rPr lang="uz-Latn-UZ" sz="1200" kern="0" dirty="0" smtClean="0">
                <a:latin typeface="Arial" pitchFamily="34" charset="0"/>
                <a:cs typeface="Arial" pitchFamily="34" charset="0"/>
              </a:rPr>
              <a:t> </a:t>
            </a:r>
            <a:r>
              <a:rPr lang="uz-Latn-UZ" sz="1200" u="sng" kern="0" dirty="0" smtClean="0">
                <a:latin typeface="Arial" pitchFamily="34" charset="0"/>
                <a:cs typeface="Arial" pitchFamily="34" charset="0"/>
                <a:hlinkClick r:id="rId9"/>
              </a:rPr>
              <a:t>Квамател</a:t>
            </a:r>
            <a:r>
              <a:rPr lang="ru-RU" sz="1200" u="sng" kern="0" dirty="0" smtClean="0">
                <a:latin typeface="Arial" pitchFamily="34" charset="0"/>
                <a:cs typeface="Arial" pitchFamily="34" charset="0"/>
              </a:rPr>
              <a:t>,</a:t>
            </a:r>
            <a:r>
              <a:rPr lang="uz-Latn-UZ" sz="1200" kern="0" dirty="0" smtClean="0">
                <a:latin typeface="Arial" pitchFamily="34" charset="0"/>
                <a:cs typeface="Arial" pitchFamily="34" charset="0"/>
              </a:rPr>
              <a:t> </a:t>
            </a:r>
            <a:r>
              <a:rPr lang="uz-Latn-UZ" sz="1200" u="sng" kern="0" dirty="0" smtClean="0">
                <a:latin typeface="Arial" pitchFamily="34" charset="0"/>
                <a:cs typeface="Arial" pitchFamily="34" charset="0"/>
                <a:hlinkClick r:id="rId10"/>
              </a:rPr>
              <a:t>Квамател мини</a:t>
            </a:r>
            <a:r>
              <a:rPr lang="uz-Latn-UZ" sz="1200" kern="0" dirty="0" smtClean="0">
                <a:latin typeface="Arial" pitchFamily="34" charset="0"/>
                <a:cs typeface="Arial" pitchFamily="34" charset="0"/>
              </a:rPr>
              <a:t> (</a:t>
            </a:r>
            <a:r>
              <a:rPr lang="uz-Latn-UZ" sz="1200" u="sng" kern="0" dirty="0" smtClean="0">
                <a:latin typeface="Arial" pitchFamily="34" charset="0"/>
                <a:cs typeface="Arial" pitchFamily="34" charset="0"/>
                <a:hlinkClick r:id="rId11"/>
              </a:rPr>
              <a:t>фамотидин</a:t>
            </a:r>
            <a:r>
              <a:rPr lang="uz-Latn-UZ" sz="1200" kern="0" dirty="0" smtClean="0">
                <a:latin typeface="Arial" pitchFamily="34" charset="0"/>
                <a:cs typeface="Arial" pitchFamily="34" charset="0"/>
              </a:rPr>
              <a:t>)</a:t>
            </a:r>
            <a:endParaRPr lang="ru-RU" sz="1200" kern="0" dirty="0" smtClean="0">
              <a:latin typeface="Arial" pitchFamily="34" charset="0"/>
              <a:cs typeface="Arial" pitchFamily="34" charset="0"/>
            </a:endParaRPr>
          </a:p>
          <a:p>
            <a:pPr marL="0" indent="400050" algn="ctr">
              <a:spcBef>
                <a:spcPts val="150"/>
              </a:spcBef>
              <a:buNone/>
            </a:pPr>
            <a:r>
              <a:rPr lang="uz-Latn-UZ" sz="1200" kern="0" dirty="0" smtClean="0">
                <a:latin typeface="Arial" pitchFamily="34" charset="0"/>
                <a:cs typeface="Arial" pitchFamily="34" charset="0"/>
              </a:rPr>
              <a:t>. </a:t>
            </a:r>
            <a:br>
              <a:rPr lang="uz-Latn-UZ" sz="1200" kern="0" dirty="0" smtClean="0">
                <a:latin typeface="Arial" pitchFamily="34" charset="0"/>
                <a:cs typeface="Arial" pitchFamily="34" charset="0"/>
              </a:rPr>
            </a:br>
            <a:r>
              <a:rPr lang="uz-Latn-UZ" sz="1400" b="1" kern="0" dirty="0" smtClean="0">
                <a:latin typeface="Arial" pitchFamily="34" charset="0"/>
                <a:cs typeface="Arial" pitchFamily="34" charset="0"/>
              </a:rPr>
              <a:t>Ингибиторы протонной помпы</a:t>
            </a:r>
          </a:p>
          <a:p>
            <a:pPr marL="400050" indent="0">
              <a:spcBef>
                <a:spcPts val="150"/>
              </a:spcBef>
              <a:buNone/>
            </a:pPr>
            <a:r>
              <a:rPr lang="uz-Latn-UZ" sz="1200" kern="0" dirty="0" smtClean="0">
                <a:latin typeface="Arial" pitchFamily="34" charset="0"/>
                <a:cs typeface="Arial" pitchFamily="34" charset="0"/>
              </a:rPr>
              <a:t>Ингибиторы </a:t>
            </a:r>
            <a:r>
              <a:rPr lang="uz-Latn-UZ" sz="1200" kern="0" dirty="0">
                <a:latin typeface="Arial" pitchFamily="34" charset="0"/>
                <a:cs typeface="Arial" pitchFamily="34" charset="0"/>
              </a:rPr>
              <a:t>протонной помпы за счёт блокирования </a:t>
            </a:r>
            <a:r>
              <a:rPr lang="uz-Latn-UZ" sz="1200" u="sng" kern="0" dirty="0">
                <a:latin typeface="Arial" pitchFamily="34" charset="0"/>
                <a:cs typeface="Arial" pitchFamily="34" charset="0"/>
                <a:hlinkClick r:id="rId12"/>
              </a:rPr>
              <a:t>протонной помпы (Н</a:t>
            </a:r>
            <a:r>
              <a:rPr lang="uz-Latn-UZ" sz="1200" u="sng" kern="0" baseline="30000" dirty="0">
                <a:latin typeface="Arial" pitchFamily="34" charset="0"/>
                <a:cs typeface="Arial" pitchFamily="34" charset="0"/>
                <a:hlinkClick r:id="rId12"/>
              </a:rPr>
              <a:t>+</a:t>
            </a:r>
            <a:r>
              <a:rPr lang="uz-Latn-UZ" sz="1200" u="sng" kern="0" dirty="0">
                <a:latin typeface="Arial" pitchFamily="34" charset="0"/>
                <a:cs typeface="Arial" pitchFamily="34" charset="0"/>
                <a:hlinkClick r:id="rId12"/>
              </a:rPr>
              <a:t>/К</a:t>
            </a:r>
            <a:r>
              <a:rPr lang="uz-Latn-UZ" sz="1200" u="sng" kern="0" baseline="30000" dirty="0">
                <a:latin typeface="Arial" pitchFamily="34" charset="0"/>
                <a:cs typeface="Arial" pitchFamily="34" charset="0"/>
                <a:hlinkClick r:id="rId12"/>
              </a:rPr>
              <a:t>+</a:t>
            </a:r>
            <a:r>
              <a:rPr lang="uz-Latn-UZ" sz="1200" u="sng" kern="0" dirty="0">
                <a:latin typeface="Arial" pitchFamily="34" charset="0"/>
                <a:cs typeface="Arial" pitchFamily="34" charset="0"/>
                <a:hlinkClick r:id="rId12"/>
              </a:rPr>
              <a:t>-АТФазы</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2"/>
              </a:rPr>
              <a:t>обкладочных (париетальных) клеток</a:t>
            </a:r>
            <a:r>
              <a:rPr lang="uz-Latn-UZ" sz="1200" kern="0" dirty="0">
                <a:latin typeface="Arial" pitchFamily="34" charset="0"/>
                <a:cs typeface="Arial" pitchFamily="34" charset="0"/>
              </a:rPr>
              <a:t> слизистой оболочки желудка тормозят секрецию соляной кислоты. Они являются наиболее эффективными лекарственными средствами при лечении </a:t>
            </a:r>
            <a:r>
              <a:rPr lang="uz-Latn-UZ" sz="1200" u="sng" kern="0" dirty="0">
                <a:latin typeface="Arial" pitchFamily="34" charset="0"/>
                <a:cs typeface="Arial" pitchFamily="34" charset="0"/>
                <a:hlinkClick r:id="rId13"/>
              </a:rPr>
              <a:t>язвенных поражений желудка</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13"/>
              </a:rPr>
              <a:t>двенадцатиперстной кишки</a:t>
            </a:r>
            <a:r>
              <a:rPr lang="uz-Latn-UZ" sz="1200" kern="0" dirty="0">
                <a:latin typeface="Arial" pitchFamily="34" charset="0"/>
                <a:cs typeface="Arial" pitchFamily="34" charset="0"/>
              </a:rPr>
              <a:t> (в том числе, связанных с инфицированием </a:t>
            </a:r>
            <a:r>
              <a:rPr lang="uz-Latn-UZ" sz="1200" i="1" u="sng" kern="0" dirty="0">
                <a:latin typeface="Arial" pitchFamily="34" charset="0"/>
                <a:cs typeface="Arial" pitchFamily="34" charset="0"/>
                <a:hlinkClick r:id="rId14"/>
              </a:rPr>
              <a:t>Helicobacter pylori</a:t>
            </a:r>
            <a:r>
              <a:rPr lang="uz-Latn-UZ" sz="1200" kern="0" dirty="0">
                <a:latin typeface="Arial" pitchFamily="34" charset="0"/>
                <a:cs typeface="Arial" pitchFamily="34" charset="0"/>
              </a:rPr>
              <a:t>) и </a:t>
            </a:r>
            <a:r>
              <a:rPr lang="uz-Latn-UZ" sz="1200" u="sng" kern="0" dirty="0">
                <a:latin typeface="Arial" pitchFamily="34" charset="0"/>
                <a:cs typeface="Arial" pitchFamily="34" charset="0"/>
                <a:hlinkClick r:id="rId15"/>
              </a:rPr>
              <a:t>пищевода</a:t>
            </a:r>
            <a:r>
              <a:rPr lang="uz-Latn-UZ" sz="1200" kern="0" dirty="0">
                <a:latin typeface="Arial" pitchFamily="34" charset="0"/>
                <a:cs typeface="Arial" pitchFamily="34" charset="0"/>
              </a:rPr>
              <a:t>, обеспечивающими уменьшение </a:t>
            </a:r>
            <a:r>
              <a:rPr lang="uz-Latn-UZ" sz="1200" u="sng" kern="0" dirty="0">
                <a:latin typeface="Arial" pitchFamily="34" charset="0"/>
                <a:cs typeface="Arial" pitchFamily="34" charset="0"/>
                <a:hlinkClick r:id="rId16"/>
              </a:rPr>
              <a:t>кислотности</a:t>
            </a:r>
            <a:r>
              <a:rPr lang="uz-Latn-UZ" sz="1200" kern="0" dirty="0">
                <a:latin typeface="Arial" pitchFamily="34" charset="0"/>
                <a:cs typeface="Arial" pitchFamily="34" charset="0"/>
              </a:rPr>
              <a:t> </a:t>
            </a:r>
            <a:r>
              <a:rPr lang="uz-Latn-UZ" sz="1200" kern="0" dirty="0" smtClean="0">
                <a:latin typeface="Arial" pitchFamily="34" charset="0"/>
                <a:cs typeface="Arial" pitchFamily="34" charset="0"/>
              </a:rPr>
              <a:t>и  </a:t>
            </a:r>
            <a:r>
              <a:rPr lang="uz-Latn-UZ" sz="1200" kern="0" dirty="0">
                <a:latin typeface="Arial" pitchFamily="34" charset="0"/>
                <a:cs typeface="Arial" pitchFamily="34" charset="0"/>
              </a:rPr>
              <a:t>агрессивности </a:t>
            </a:r>
            <a:r>
              <a:rPr lang="uz-Latn-UZ" sz="1200" u="sng" kern="0" dirty="0">
                <a:latin typeface="Arial" pitchFamily="34" charset="0"/>
                <a:cs typeface="Arial" pitchFamily="34" charset="0"/>
                <a:hlinkClick r:id="rId17"/>
              </a:rPr>
              <a:t>желудочного сока</a:t>
            </a:r>
            <a:r>
              <a:rPr lang="uz-Latn-UZ" sz="1200" kern="0" dirty="0">
                <a:latin typeface="Arial" pitchFamily="34" charset="0"/>
                <a:cs typeface="Arial" pitchFamily="34" charset="0"/>
              </a:rPr>
              <a:t>. </a:t>
            </a:r>
            <a:endParaRPr lang="ru-RU" sz="1200" kern="0" dirty="0" smtClean="0">
              <a:latin typeface="Arial" pitchFamily="34" charset="0"/>
              <a:cs typeface="Arial" pitchFamily="34" charset="0"/>
            </a:endParaRPr>
          </a:p>
          <a:p>
            <a:pPr marL="400050" indent="0">
              <a:spcBef>
                <a:spcPts val="150"/>
              </a:spcBef>
              <a:buNone/>
            </a:pPr>
            <a:r>
              <a:rPr lang="ru-RU" sz="1200" kern="0" dirty="0" smtClean="0">
                <a:latin typeface="Arial" pitchFamily="34" charset="0"/>
                <a:cs typeface="Arial" pitchFamily="34" charset="0"/>
              </a:rPr>
              <a:t>                                                                                                   </a:t>
            </a:r>
            <a:r>
              <a:rPr lang="uz-Latn-UZ" sz="1200" kern="0" dirty="0" smtClean="0">
                <a:latin typeface="Arial" pitchFamily="34" charset="0"/>
                <a:cs typeface="Arial" pitchFamily="34" charset="0"/>
              </a:rPr>
              <a:t>Примеры </a:t>
            </a:r>
            <a:r>
              <a:rPr lang="uz-Latn-UZ" sz="1200" kern="0" dirty="0">
                <a:latin typeface="Arial" pitchFamily="34" charset="0"/>
                <a:cs typeface="Arial" pitchFamily="34" charset="0"/>
              </a:rPr>
              <a:t>ингибиторов протонной помпы:</a:t>
            </a:r>
          </a:p>
          <a:p>
            <a:pPr marL="400050" lvl="0" indent="0" algn="r">
              <a:spcBef>
                <a:spcPts val="150"/>
              </a:spcBef>
              <a:buNone/>
            </a:pPr>
            <a:r>
              <a:rPr lang="uz-Latn-UZ" sz="1200" u="sng" kern="0" dirty="0" smtClean="0">
                <a:latin typeface="Arial" pitchFamily="34" charset="0"/>
                <a:cs typeface="Arial" pitchFamily="34" charset="0"/>
                <a:hlinkClick r:id="rId18"/>
              </a:rPr>
              <a:t>Лосек</a:t>
            </a:r>
            <a:r>
              <a:rPr lang="uz-Latn-UZ" sz="1200" kern="0" dirty="0">
                <a:latin typeface="Arial" pitchFamily="34" charset="0"/>
                <a:cs typeface="Arial" pitchFamily="34" charset="0"/>
              </a:rPr>
              <a:t>, </a:t>
            </a:r>
            <a:r>
              <a:rPr lang="uz-Latn-UZ" sz="1200" u="sng" kern="0" dirty="0" smtClean="0">
                <a:latin typeface="Arial" pitchFamily="34" charset="0"/>
                <a:cs typeface="Arial" pitchFamily="34" charset="0"/>
                <a:hlinkClick r:id="rId19"/>
              </a:rPr>
              <a:t>Омез</a:t>
            </a:r>
            <a:r>
              <a:rPr lang="uz-Latn-UZ" sz="1200" kern="0" dirty="0">
                <a:latin typeface="Arial" pitchFamily="34" charset="0"/>
                <a:cs typeface="Arial" pitchFamily="34" charset="0"/>
              </a:rPr>
              <a:t>, </a:t>
            </a:r>
            <a:r>
              <a:rPr lang="uz-Latn-UZ" sz="1200" u="sng" kern="0" dirty="0" smtClean="0">
                <a:latin typeface="Arial" pitchFamily="34" charset="0"/>
                <a:cs typeface="Arial" pitchFamily="34" charset="0"/>
                <a:hlinkClick r:id="rId20"/>
              </a:rPr>
              <a:t>Омепразол Сандоз</a:t>
            </a:r>
            <a:r>
              <a:rPr lang="uz-Latn-UZ" sz="1200" kern="0" dirty="0">
                <a:latin typeface="Arial" pitchFamily="34" charset="0"/>
                <a:cs typeface="Arial" pitchFamily="34" charset="0"/>
              </a:rPr>
              <a:t>, </a:t>
            </a:r>
            <a:r>
              <a:rPr lang="uz-Latn-UZ" sz="1200" u="sng" kern="0" dirty="0" smtClean="0">
                <a:latin typeface="Arial" pitchFamily="34" charset="0"/>
                <a:cs typeface="Arial" pitchFamily="34" charset="0"/>
                <a:hlinkClick r:id="rId21"/>
              </a:rPr>
              <a:t>Ортанол</a:t>
            </a:r>
            <a:r>
              <a:rPr lang="uz-Latn-UZ" sz="1200" kern="0" dirty="0">
                <a:latin typeface="Arial" pitchFamily="34" charset="0"/>
                <a:cs typeface="Arial" pitchFamily="34" charset="0"/>
              </a:rPr>
              <a:t>, </a:t>
            </a:r>
            <a:r>
              <a:rPr lang="uz-Latn-UZ" sz="1200" u="sng" kern="0" dirty="0" smtClean="0">
                <a:latin typeface="Arial" pitchFamily="34" charset="0"/>
                <a:cs typeface="Arial" pitchFamily="34" charset="0"/>
                <a:hlinkClick r:id="rId22"/>
              </a:rPr>
              <a:t>Ромесек</a:t>
            </a:r>
            <a:r>
              <a:rPr lang="uz-Latn-UZ" sz="1200" kern="0" dirty="0" smtClean="0">
                <a:latin typeface="Arial" pitchFamily="34" charset="0"/>
                <a:cs typeface="Arial" pitchFamily="34" charset="0"/>
              </a:rPr>
              <a:t>(</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23"/>
              </a:rPr>
              <a:t>омепразол</a:t>
            </a:r>
            <a:r>
              <a:rPr lang="uz-Latn-UZ" sz="1200" kern="0" dirty="0">
                <a:latin typeface="Arial" pitchFamily="34" charset="0"/>
                <a:cs typeface="Arial" pitchFamily="34" charset="0"/>
              </a:rPr>
              <a:t>)</a:t>
            </a:r>
          </a:p>
          <a:p>
            <a:pPr marL="0" lvl="0" indent="400050" algn="r">
              <a:spcBef>
                <a:spcPts val="150"/>
              </a:spcBef>
              <a:buNone/>
            </a:pPr>
            <a:r>
              <a:rPr lang="uz-Latn-UZ" sz="1200" u="sng" kern="0" dirty="0">
                <a:latin typeface="Arial" pitchFamily="34" charset="0"/>
                <a:cs typeface="Arial" pitchFamily="34" charset="0"/>
                <a:hlinkClick r:id="rId24"/>
              </a:rPr>
              <a:t>Зипантола</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25"/>
              </a:rPr>
              <a:t>Контролок</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26"/>
              </a:rPr>
              <a:t>Нольпаза</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27"/>
              </a:rPr>
              <a:t>Панум</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28"/>
              </a:rPr>
              <a:t>Санпраз</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29"/>
              </a:rPr>
              <a:t>пантопразол</a:t>
            </a:r>
            <a:r>
              <a:rPr lang="uz-Latn-UZ" sz="1200" kern="0" dirty="0">
                <a:latin typeface="Arial" pitchFamily="34" charset="0"/>
                <a:cs typeface="Arial" pitchFamily="34" charset="0"/>
              </a:rPr>
              <a:t>)</a:t>
            </a:r>
          </a:p>
          <a:p>
            <a:pPr marL="0" lvl="0" indent="400050" algn="r">
              <a:spcBef>
                <a:spcPts val="150"/>
              </a:spcBef>
              <a:buNone/>
            </a:pPr>
            <a:r>
              <a:rPr lang="uz-Latn-UZ" sz="1200" u="sng" kern="0" dirty="0">
                <a:latin typeface="Arial" pitchFamily="34" charset="0"/>
                <a:cs typeface="Arial" pitchFamily="34" charset="0"/>
                <a:hlinkClick r:id="rId30"/>
              </a:rPr>
              <a:t>Геликол</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1"/>
              </a:rPr>
              <a:t>Ланзап</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2"/>
              </a:rPr>
              <a:t>Ланзоптол</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3"/>
              </a:rPr>
              <a:t>Ланцид</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4"/>
              </a:rPr>
              <a:t>Эпикур</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5"/>
              </a:rPr>
              <a:t>лансопразол</a:t>
            </a:r>
            <a:r>
              <a:rPr lang="uz-Latn-UZ" sz="1200" kern="0" dirty="0">
                <a:latin typeface="Arial" pitchFamily="34" charset="0"/>
                <a:cs typeface="Arial" pitchFamily="34" charset="0"/>
              </a:rPr>
              <a:t>)</a:t>
            </a:r>
          </a:p>
          <a:p>
            <a:pPr marL="0" lvl="0" indent="400050" algn="r">
              <a:spcBef>
                <a:spcPts val="150"/>
              </a:spcBef>
              <a:buNone/>
            </a:pPr>
            <a:r>
              <a:rPr lang="uz-Latn-UZ" sz="1200" u="sng" kern="0" dirty="0">
                <a:latin typeface="Arial" pitchFamily="34" charset="0"/>
                <a:cs typeface="Arial" pitchFamily="34" charset="0"/>
                <a:hlinkClick r:id="rId36"/>
              </a:rPr>
              <a:t>Берета</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7"/>
              </a:rPr>
              <a:t>Зульбекс</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8"/>
              </a:rPr>
              <a:t>Париет</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39"/>
              </a:rPr>
              <a:t>Рабелок</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40"/>
              </a:rPr>
              <a:t>Хайрабезол</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41"/>
              </a:rPr>
              <a:t>рабепразол</a:t>
            </a:r>
            <a:r>
              <a:rPr lang="uz-Latn-UZ" sz="1200" kern="0" dirty="0">
                <a:latin typeface="Arial" pitchFamily="34" charset="0"/>
                <a:cs typeface="Arial" pitchFamily="34" charset="0"/>
              </a:rPr>
              <a:t>)</a:t>
            </a:r>
          </a:p>
          <a:p>
            <a:pPr marL="0" lvl="0" indent="400050" algn="r">
              <a:spcBef>
                <a:spcPts val="150"/>
              </a:spcBef>
              <a:buNone/>
            </a:pPr>
            <a:r>
              <a:rPr lang="uz-Latn-UZ" sz="1200" u="sng" kern="0" dirty="0">
                <a:latin typeface="Arial" pitchFamily="34" charset="0"/>
                <a:cs typeface="Arial" pitchFamily="34" charset="0"/>
                <a:hlinkClick r:id="rId42"/>
              </a:rPr>
              <a:t>Нексиум</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43"/>
              </a:rPr>
              <a:t>Нео-Зекст</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44"/>
              </a:rPr>
              <a:t>Эманера</a:t>
            </a:r>
            <a:r>
              <a:rPr lang="uz-Latn-UZ" sz="1200" kern="0" dirty="0">
                <a:latin typeface="Arial" pitchFamily="34" charset="0"/>
                <a:cs typeface="Arial" pitchFamily="34" charset="0"/>
              </a:rPr>
              <a:t> (</a:t>
            </a:r>
            <a:r>
              <a:rPr lang="uz-Latn-UZ" sz="1200" u="sng" kern="0" dirty="0">
                <a:latin typeface="Arial" pitchFamily="34" charset="0"/>
                <a:cs typeface="Arial" pitchFamily="34" charset="0"/>
                <a:hlinkClick r:id="rId45"/>
              </a:rPr>
              <a:t>эзомепразол</a:t>
            </a:r>
            <a:r>
              <a:rPr lang="uz-Latn-UZ" sz="1200" kern="0" dirty="0">
                <a:latin typeface="Arial" pitchFamily="34" charset="0"/>
                <a:cs typeface="Arial" pitchFamily="34" charset="0"/>
              </a:rPr>
              <a:t>)</a:t>
            </a:r>
          </a:p>
          <a:p>
            <a:endParaRPr lang="uz-Latn-UZ" sz="1200" dirty="0"/>
          </a:p>
        </p:txBody>
      </p:sp>
      <p:pic>
        <p:nvPicPr>
          <p:cNvPr id="4" name="Picture 3" descr="Н2-блокатор Квамател (фамотидин)"/>
          <p:cNvPicPr/>
          <p:nvPr/>
        </p:nvPicPr>
        <p:blipFill>
          <a:blip r:embed="rId46" cstate="print"/>
          <a:srcRect/>
          <a:stretch>
            <a:fillRect/>
          </a:stretch>
        </p:blipFill>
        <p:spPr bwMode="auto">
          <a:xfrm>
            <a:off x="6477000" y="2590800"/>
            <a:ext cx="2362200" cy="1371600"/>
          </a:xfrm>
          <a:prstGeom prst="rect">
            <a:avLst/>
          </a:prstGeom>
          <a:noFill/>
          <a:ln w="9525">
            <a:noFill/>
            <a:miter lim="800000"/>
            <a:headEnd/>
            <a:tailEnd/>
          </a:ln>
        </p:spPr>
      </p:pic>
      <p:pic>
        <p:nvPicPr>
          <p:cNvPr id="5" name="Picture 4" descr="омез (омепразол)"/>
          <p:cNvPicPr/>
          <p:nvPr/>
        </p:nvPicPr>
        <p:blipFill>
          <a:blip r:embed="rId47" cstate="print"/>
          <a:srcRect/>
          <a:stretch>
            <a:fillRect/>
          </a:stretch>
        </p:blipFill>
        <p:spPr bwMode="auto">
          <a:xfrm>
            <a:off x="990600" y="5410200"/>
            <a:ext cx="2133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389120"/>
          </a:xfrm>
        </p:spPr>
        <p:txBody>
          <a:bodyPr>
            <a:noAutofit/>
          </a:bodyPr>
          <a:lstStyle/>
          <a:p>
            <a:pPr marL="61913" indent="627063">
              <a:buNone/>
            </a:pPr>
            <a:r>
              <a:rPr lang="uz-Latn-UZ" sz="1400" dirty="0" smtClean="0">
                <a:latin typeface="Arial" pitchFamily="34" charset="0"/>
                <a:cs typeface="Arial" pitchFamily="34" charset="0"/>
              </a:rPr>
              <a:t> </a:t>
            </a:r>
            <a:r>
              <a:rPr lang="uz-Latn-UZ" sz="1400" dirty="0">
                <a:latin typeface="Arial" pitchFamily="34" charset="0"/>
                <a:cs typeface="Arial" pitchFamily="34" charset="0"/>
              </a:rPr>
              <a:t>Прокинетики — препараты, усиливающие моторную активность органов пищеварительного тракта и препятствующие антиперистальтическим сокращениям гладкой мускулатуры. Прокинетическое действие обусловлено влиянием на различные рецепторы: </a:t>
            </a:r>
            <a:r>
              <a:rPr lang="ru-RU" sz="1400" dirty="0" smtClean="0">
                <a:latin typeface="Arial" pitchFamily="34" charset="0"/>
                <a:cs typeface="Arial" pitchFamily="34" charset="0"/>
              </a:rPr>
              <a:t> </a:t>
            </a:r>
          </a:p>
          <a:p>
            <a:pPr marL="61913" indent="627063">
              <a:buNone/>
            </a:pPr>
            <a:r>
              <a:rPr lang="uz-Latn-UZ" sz="1400" dirty="0" smtClean="0">
                <a:latin typeface="Arial" pitchFamily="34" charset="0"/>
                <a:cs typeface="Arial" pitchFamily="34" charset="0"/>
              </a:rPr>
              <a:t>метоклопрамид </a:t>
            </a:r>
            <a:r>
              <a:rPr lang="uz-Latn-UZ" sz="1400" dirty="0">
                <a:latin typeface="Arial" pitchFamily="34" charset="0"/>
                <a:cs typeface="Arial" pitchFamily="34" charset="0"/>
              </a:rPr>
              <a:t>и домперидон блокируют дофаминовые </a:t>
            </a:r>
            <a:r>
              <a:rPr lang="uz-Latn-UZ" sz="1400" dirty="0" smtClean="0">
                <a:latin typeface="Arial" pitchFamily="34" charset="0"/>
                <a:cs typeface="Arial" pitchFamily="34" charset="0"/>
              </a:rPr>
              <a:t>рецепторы</a:t>
            </a:r>
            <a:r>
              <a:rPr lang="uz-Latn-UZ" sz="1400" dirty="0" smtClean="0">
                <a:latin typeface="Arial" pitchFamily="34" charset="0"/>
                <a:cs typeface="Arial" pitchFamily="34" charset="0"/>
              </a:rPr>
              <a:t>,</a:t>
            </a:r>
            <a:endParaRPr lang="ru-RU" sz="1400" dirty="0" smtClean="0">
              <a:latin typeface="Arial" pitchFamily="34" charset="0"/>
              <a:cs typeface="Arial" pitchFamily="34" charset="0"/>
            </a:endParaRPr>
          </a:p>
          <a:p>
            <a:pPr marL="61913" indent="627063">
              <a:buNone/>
            </a:pPr>
            <a:r>
              <a:rPr lang="uz-Latn-UZ" sz="1400" dirty="0" smtClean="0">
                <a:latin typeface="Arial" pitchFamily="34" charset="0"/>
                <a:cs typeface="Arial" pitchFamily="34" charset="0"/>
              </a:rPr>
              <a:t> </a:t>
            </a:r>
            <a:r>
              <a:rPr lang="uz-Latn-UZ" sz="1400" dirty="0">
                <a:latin typeface="Arial" pitchFamily="34" charset="0"/>
                <a:cs typeface="Arial" pitchFamily="34" charset="0"/>
              </a:rPr>
              <a:t>итоприд оказывает комбинированное подавляющее действие на дофаминовые рецепторы и ацетилхолинэстеразу</a:t>
            </a:r>
            <a:r>
              <a:rPr lang="uz-Latn-UZ" sz="1400" dirty="0" smtClean="0">
                <a:latin typeface="Arial" pitchFamily="34" charset="0"/>
                <a:cs typeface="Arial" pitchFamily="34" charset="0"/>
              </a:rPr>
              <a:t>.</a:t>
            </a:r>
            <a:endParaRPr lang="ru-RU" sz="1400" dirty="0" smtClean="0">
              <a:latin typeface="Arial" pitchFamily="34" charset="0"/>
              <a:cs typeface="Arial" pitchFamily="34" charset="0"/>
            </a:endParaRPr>
          </a:p>
          <a:p>
            <a:pPr marL="61913" indent="627063">
              <a:buNone/>
            </a:pPr>
            <a:endParaRPr lang="uz-Latn-UZ" sz="1400" dirty="0">
              <a:latin typeface="Arial" pitchFamily="34" charset="0"/>
              <a:cs typeface="Arial" pitchFamily="34" charset="0"/>
            </a:endParaRPr>
          </a:p>
          <a:p>
            <a:pPr marL="61913" indent="627063">
              <a:buNone/>
            </a:pPr>
            <a:r>
              <a:rPr lang="uz-Latn-UZ" sz="1400" dirty="0">
                <a:latin typeface="Arial" pitchFamily="34" charset="0"/>
                <a:cs typeface="Arial" pitchFamily="34" charset="0"/>
              </a:rPr>
              <a:t> </a:t>
            </a:r>
            <a:r>
              <a:rPr lang="ru-RU" sz="1400" dirty="0">
                <a:latin typeface="Arial" pitchFamily="34" charset="0"/>
                <a:cs typeface="Arial" pitchFamily="34" charset="0"/>
              </a:rPr>
              <a:t> Наиболее часто в настоящее время используются препараты домперидон и итоприд.</a:t>
            </a:r>
          </a:p>
          <a:p>
            <a:pPr marL="61913" indent="627063">
              <a:buNone/>
            </a:pPr>
            <a:r>
              <a:rPr lang="ru-RU" sz="1400" dirty="0">
                <a:latin typeface="Arial" pitchFamily="34" charset="0"/>
                <a:cs typeface="Arial" pitchFamily="34" charset="0"/>
              </a:rPr>
              <a:t>Домперидон является высокоселективным блокатором периферических D</a:t>
            </a:r>
            <a:r>
              <a:rPr lang="ru-RU" sz="1400" baseline="-25000" dirty="0">
                <a:latin typeface="Arial" pitchFamily="34" charset="0"/>
                <a:cs typeface="Arial" pitchFamily="34" charset="0"/>
              </a:rPr>
              <a:t>2</a:t>
            </a:r>
            <a:r>
              <a:rPr lang="ru-RU" sz="1400" dirty="0">
                <a:latin typeface="Arial" pitchFamily="34" charset="0"/>
                <a:cs typeface="Arial" pitchFamily="34" charset="0"/>
              </a:rPr>
              <a:t>-рецепторов, не проникает через гематоэнцефалический барьер, в связи с чем у него не наблюдаются побочные эффекты, присущие метоклопрамиду. </a:t>
            </a:r>
            <a:r>
              <a:rPr lang="ru-RU" sz="1400" dirty="0" smtClean="0">
                <a:latin typeface="Arial" pitchFamily="34" charset="0"/>
                <a:cs typeface="Arial" pitchFamily="34" charset="0"/>
              </a:rPr>
              <a:t>Домперидон </a:t>
            </a:r>
            <a:r>
              <a:rPr lang="ru-RU" sz="1400" dirty="0">
                <a:latin typeface="Arial" pitchFamily="34" charset="0"/>
                <a:cs typeface="Arial" pitchFamily="34" charset="0"/>
              </a:rPr>
              <a:t>увеличивает тонус нижнего пищеводного сфинктера, моторную активность желудка и двенадцатиперстной кишки, улучшает антродуоденальную координацию</a:t>
            </a:r>
            <a:r>
              <a:rPr lang="ru-RU" sz="1400" dirty="0" smtClean="0">
                <a:latin typeface="Arial" pitchFamily="34" charset="0"/>
                <a:cs typeface="Arial" pitchFamily="34" charset="0"/>
              </a:rPr>
              <a:t>.</a:t>
            </a:r>
          </a:p>
          <a:p>
            <a:pPr marL="61913" indent="627063">
              <a:buNone/>
            </a:pPr>
            <a:endParaRPr lang="ru-RU" sz="1400" dirty="0">
              <a:latin typeface="Arial" pitchFamily="34" charset="0"/>
              <a:cs typeface="Arial" pitchFamily="34" charset="0"/>
            </a:endParaRPr>
          </a:p>
          <a:p>
            <a:pPr marL="61913" indent="627063">
              <a:buNone/>
            </a:pPr>
            <a:r>
              <a:rPr lang="ru-RU" sz="1400" dirty="0">
                <a:latin typeface="Arial" pitchFamily="34" charset="0"/>
                <a:cs typeface="Arial" pitchFamily="34" charset="0"/>
              </a:rPr>
              <a:t>Наиболее значимыми побочными действиями домперидона считаются гиперпролактинемия и связанные с ней гинекомастия, галакторея и аменорея</a:t>
            </a:r>
            <a:r>
              <a:rPr lang="ru-RU" sz="1400" dirty="0" smtClean="0">
                <a:latin typeface="Arial" pitchFamily="34" charset="0"/>
                <a:cs typeface="Arial" pitchFamily="34" charset="0"/>
              </a:rPr>
              <a:t>.</a:t>
            </a:r>
            <a:r>
              <a:rPr lang="ru-RU" sz="1400" dirty="0" smtClean="0">
                <a:latin typeface="Arial" pitchFamily="34" charset="0"/>
                <a:cs typeface="Arial" pitchFamily="34" charset="0"/>
              </a:rPr>
              <a:t> </a:t>
            </a:r>
            <a:r>
              <a:rPr lang="ru-RU" sz="1400" dirty="0" smtClean="0">
                <a:latin typeface="Arial" pitchFamily="34" charset="0"/>
                <a:cs typeface="Arial" pitchFamily="34" charset="0"/>
              </a:rPr>
              <a:t> </a:t>
            </a:r>
            <a:r>
              <a:rPr lang="ru-RU" sz="1400" dirty="0">
                <a:latin typeface="Arial" pitchFamily="34" charset="0"/>
                <a:cs typeface="Arial" pitchFamily="34" charset="0"/>
              </a:rPr>
              <a:t>Возможно развитие экстрапирамидных </a:t>
            </a:r>
            <a:r>
              <a:rPr lang="ru-RU" sz="1400" dirty="0" smtClean="0">
                <a:latin typeface="Arial" pitchFamily="34" charset="0"/>
                <a:cs typeface="Arial" pitchFamily="34" charset="0"/>
              </a:rPr>
              <a:t>расстройств</a:t>
            </a:r>
            <a:r>
              <a:rPr lang="ru-RU" sz="1400" dirty="0" smtClean="0">
                <a:latin typeface="Arial" pitchFamily="34" charset="0"/>
                <a:cs typeface="Arial" pitchFamily="34" charset="0"/>
              </a:rPr>
              <a:t>.</a:t>
            </a:r>
          </a:p>
          <a:p>
            <a:pPr marL="61913" indent="627063">
              <a:buNone/>
            </a:pPr>
            <a:endParaRPr lang="ru-RU" sz="1400" dirty="0">
              <a:latin typeface="Arial" pitchFamily="34" charset="0"/>
              <a:cs typeface="Arial" pitchFamily="34" charset="0"/>
            </a:endParaRPr>
          </a:p>
          <a:p>
            <a:pPr marL="61913" indent="627063">
              <a:buNone/>
            </a:pPr>
            <a:r>
              <a:rPr lang="ru-RU" sz="1400" dirty="0">
                <a:latin typeface="Arial" pitchFamily="34" charset="0"/>
                <a:cs typeface="Arial" pitchFamily="34" charset="0"/>
              </a:rPr>
              <a:t>Итоприд является антагонистом D</a:t>
            </a:r>
            <a:r>
              <a:rPr lang="ru-RU" sz="1400" baseline="-25000" dirty="0">
                <a:latin typeface="Arial" pitchFamily="34" charset="0"/>
                <a:cs typeface="Arial" pitchFamily="34" charset="0"/>
              </a:rPr>
              <a:t>2</a:t>
            </a:r>
            <a:r>
              <a:rPr lang="ru-RU" sz="1400" dirty="0">
                <a:latin typeface="Arial" pitchFamily="34" charset="0"/>
                <a:cs typeface="Arial" pitchFamily="34" charset="0"/>
              </a:rPr>
              <a:t>-рецепторов и блокатором ацетилхолинэстеразы. Препарат в минимальной степени проникает через гематоэнцефалический </a:t>
            </a:r>
            <a:r>
              <a:rPr lang="ru-RU" sz="1400" dirty="0" smtClean="0">
                <a:latin typeface="Arial" pitchFamily="34" charset="0"/>
                <a:cs typeface="Arial" pitchFamily="34" charset="0"/>
              </a:rPr>
              <a:t>барьер. Побочными </a:t>
            </a:r>
            <a:r>
              <a:rPr lang="ru-RU" sz="1400" dirty="0">
                <a:latin typeface="Arial" pitchFamily="34" charset="0"/>
                <a:cs typeface="Arial" pitchFamily="34" charset="0"/>
              </a:rPr>
              <a:t>эффектами итоприда являются лейкопения, тромбоцитопения, аллергические реакции, гиперпролактинемия, тошнота, желтуха, тремор и </a:t>
            </a:r>
            <a:r>
              <a:rPr lang="ru-RU" sz="1400" dirty="0" smtClean="0">
                <a:latin typeface="Arial" pitchFamily="34" charset="0"/>
                <a:cs typeface="Arial" pitchFamily="34" charset="0"/>
              </a:rPr>
              <a:t>др возникают редко.</a:t>
            </a:r>
            <a:endParaRPr lang="ru-RU" sz="1400" dirty="0">
              <a:latin typeface="Arial" pitchFamily="34" charset="0"/>
              <a:cs typeface="Arial" pitchFamily="34" charset="0"/>
            </a:endParaRPr>
          </a:p>
          <a:p>
            <a:pPr>
              <a:buNone/>
            </a:pPr>
            <a:r>
              <a:rPr lang="uz-Latn-UZ" sz="1400" dirty="0"/>
              <a:t/>
            </a:r>
            <a:br>
              <a:rPr lang="uz-Latn-UZ" sz="1400" dirty="0"/>
            </a:br>
            <a:endParaRPr lang="uz-Latn-UZ"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Безымянный.png"/>
          <p:cNvPicPr>
            <a:picLocks noGrp="1" noChangeAspect="1"/>
          </p:cNvPicPr>
          <p:nvPr>
            <p:ph idx="1"/>
          </p:nvPr>
        </p:nvPicPr>
        <p:blipFill>
          <a:blip r:embed="rId2" cstate="print"/>
          <a:stretch>
            <a:fillRect/>
          </a:stretch>
        </p:blipFill>
        <p:spPr>
          <a:xfrm>
            <a:off x="1066800" y="838200"/>
            <a:ext cx="6974050" cy="4495800"/>
          </a:xfrm>
        </p:spPr>
      </p:pic>
      <p:sp>
        <p:nvSpPr>
          <p:cNvPr id="7" name="Rectangle 6"/>
          <p:cNvSpPr/>
          <p:nvPr/>
        </p:nvSpPr>
        <p:spPr>
          <a:xfrm>
            <a:off x="609600" y="5503783"/>
            <a:ext cx="7924800" cy="1354217"/>
          </a:xfrm>
          <a:prstGeom prst="rect">
            <a:avLst/>
          </a:prstGeom>
        </p:spPr>
        <p:txBody>
          <a:bodyPr wrap="square">
            <a:spAutoFit/>
          </a:bodyPr>
          <a:lstStyle/>
          <a:p>
            <a:r>
              <a:rPr lang="uz-Latn-UZ" dirty="0"/>
              <a:t>  </a:t>
            </a:r>
            <a:r>
              <a:rPr lang="uz-Latn-UZ" sz="1400" dirty="0">
                <a:latin typeface="Arial" pitchFamily="34" charset="0"/>
                <a:cs typeface="Arial" pitchFamily="34" charset="0"/>
              </a:rPr>
              <a:t>Примечания. *) Тегасерод и прукалоприд, являющиеся энтерокинетиками (прокинетиками, селективно воздействующими на кишечник)</a:t>
            </a:r>
            <a:br>
              <a:rPr lang="uz-Latn-UZ" sz="1400" dirty="0">
                <a:latin typeface="Arial" pitchFamily="34" charset="0"/>
                <a:cs typeface="Arial" pitchFamily="34" charset="0"/>
              </a:rPr>
            </a:br>
            <a:r>
              <a:rPr lang="uz-Latn-UZ" sz="1400" dirty="0">
                <a:latin typeface="Arial" pitchFamily="34" charset="0"/>
                <a:cs typeface="Arial" pitchFamily="34" charset="0"/>
              </a:rPr>
              <a:t>**) Сульпирид и левосульпирид являются нейролептиками, замещёнными бензамидами, обладающие выраженными прокинетическими свойствами. </a:t>
            </a:r>
            <a:r>
              <a:rPr lang="uz-Latn-UZ" dirty="0"/>
              <a:t>  </a:t>
            </a:r>
            <a:br>
              <a:rPr lang="uz-Latn-UZ" dirty="0"/>
            </a:br>
            <a:endParaRPr lang="uz-Latn-U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1"/>
            <a:ext cx="9144000" cy="3733799"/>
          </a:xfrm>
        </p:spPr>
        <p:txBody>
          <a:bodyPr>
            <a:normAutofit fontScale="55000" lnSpcReduction="20000"/>
          </a:bodyPr>
          <a:lstStyle/>
          <a:p>
            <a:pPr algn="ctr">
              <a:buNone/>
            </a:pPr>
            <a:r>
              <a:rPr lang="uz-Latn-UZ" sz="3400" b="1" i="1" dirty="0">
                <a:latin typeface="Arial" pitchFamily="34" charset="0"/>
                <a:cs typeface="Arial" pitchFamily="34" charset="0"/>
              </a:rPr>
              <a:t>Спазмолитики</a:t>
            </a:r>
            <a:endParaRPr lang="uz-Latn-UZ" sz="3400" b="1" dirty="0">
              <a:latin typeface="Arial" pitchFamily="34" charset="0"/>
              <a:cs typeface="Arial" pitchFamily="34" charset="0"/>
            </a:endParaRPr>
          </a:p>
          <a:p>
            <a:pPr marL="576263" indent="-19050">
              <a:buNone/>
            </a:pPr>
            <a:r>
              <a:rPr lang="en-US" sz="2500" smtClean="0">
                <a:latin typeface="Arial" pitchFamily="34" charset="0"/>
                <a:cs typeface="Arial" pitchFamily="34" charset="0"/>
              </a:rPr>
              <a:t>		</a:t>
            </a:r>
            <a:r>
              <a:rPr lang="uz-Latn-UZ" sz="2500" smtClean="0">
                <a:latin typeface="Arial" pitchFamily="34" charset="0"/>
                <a:cs typeface="Arial" pitchFamily="34" charset="0"/>
              </a:rPr>
              <a:t>Спазмолитики </a:t>
            </a:r>
            <a:r>
              <a:rPr lang="uz-Latn-UZ" sz="2500" dirty="0">
                <a:latin typeface="Arial" pitchFamily="34" charset="0"/>
                <a:cs typeface="Arial" pitchFamily="34" charset="0"/>
              </a:rPr>
              <a:t>— лекарственные препараты, уменьшающие спазм гладкой мускулатуры. Спазмолитики являются препаратами первого выбора при лечении </a:t>
            </a:r>
            <a:r>
              <a:rPr lang="uz-Latn-UZ" sz="2500" u="sng" dirty="0">
                <a:latin typeface="Arial" pitchFamily="34" charset="0"/>
                <a:cs typeface="Arial" pitchFamily="34" charset="0"/>
                <a:hlinkClick r:id="rId2"/>
              </a:rPr>
              <a:t>болей в животе</a:t>
            </a:r>
            <a:r>
              <a:rPr lang="uz-Latn-UZ" sz="2500" dirty="0">
                <a:latin typeface="Arial" pitchFamily="34" charset="0"/>
                <a:cs typeface="Arial" pitchFamily="34" charset="0"/>
              </a:rPr>
              <a:t> слабой и средней интенсивности. В гастроэнтерологии спазмолитики применяются при фармакологической терапии больных </a:t>
            </a:r>
            <a:r>
              <a:rPr lang="uz-Latn-UZ" sz="2500" u="sng" dirty="0">
                <a:latin typeface="Arial" pitchFamily="34" charset="0"/>
                <a:cs typeface="Arial" pitchFamily="34" charset="0"/>
                <a:hlinkClick r:id="rId3"/>
              </a:rPr>
              <a:t>функциональной диспепсией</a:t>
            </a:r>
            <a:r>
              <a:rPr lang="uz-Latn-UZ" sz="2500" dirty="0">
                <a:latin typeface="Arial" pitchFamily="34" charset="0"/>
                <a:cs typeface="Arial" pitchFamily="34" charset="0"/>
              </a:rPr>
              <a:t>, пациентов с синдромом раздраженной кишки легкого течения, дискинезиями желчевыводящих путей, а также лечении обострения </a:t>
            </a:r>
            <a:r>
              <a:rPr lang="uz-Latn-UZ" sz="2500" u="sng" dirty="0">
                <a:latin typeface="Arial" pitchFamily="34" charset="0"/>
                <a:cs typeface="Arial" pitchFamily="34" charset="0"/>
                <a:hlinkClick r:id="rId4"/>
              </a:rPr>
              <a:t>язвенной болезни</a:t>
            </a:r>
            <a:r>
              <a:rPr lang="uz-Latn-UZ" sz="2500" dirty="0">
                <a:latin typeface="Arial" pitchFamily="34" charset="0"/>
                <a:cs typeface="Arial" pitchFamily="34" charset="0"/>
              </a:rPr>
              <a:t> до назначения эрадикационной терапии </a:t>
            </a:r>
            <a:r>
              <a:rPr lang="uz-Latn-UZ" sz="2500" i="1" u="sng" dirty="0">
                <a:latin typeface="Arial" pitchFamily="34" charset="0"/>
                <a:cs typeface="Arial" pitchFamily="34" charset="0"/>
                <a:hlinkClick r:id="rId5"/>
              </a:rPr>
              <a:t>Helicobacter pylori</a:t>
            </a:r>
            <a:r>
              <a:rPr lang="uz-Latn-UZ" sz="2500" dirty="0">
                <a:latin typeface="Arial" pitchFamily="34" charset="0"/>
                <a:cs typeface="Arial" pitchFamily="34" charset="0"/>
              </a:rPr>
              <a:t>, обострения желчнокаменной болезни до выполнения холецистэктомии и т. д. Примерами лекарств с спазмолитическим действием, применяемых в гастроэнтерологии, являются: </a:t>
            </a:r>
            <a:r>
              <a:rPr lang="uz-Latn-UZ" sz="2500" u="sng" dirty="0">
                <a:latin typeface="Arial" pitchFamily="34" charset="0"/>
                <a:cs typeface="Arial" pitchFamily="34" charset="0"/>
                <a:hlinkClick r:id="rId6"/>
              </a:rPr>
              <a:t>папаверин</a:t>
            </a:r>
            <a:r>
              <a:rPr lang="uz-Latn-UZ" sz="2500" dirty="0">
                <a:latin typeface="Arial" pitchFamily="34" charset="0"/>
                <a:cs typeface="Arial" pitchFamily="34" charset="0"/>
              </a:rPr>
              <a:t>, </a:t>
            </a:r>
            <a:r>
              <a:rPr lang="uz-Latn-UZ" sz="2500" u="sng" dirty="0" smtClean="0">
                <a:latin typeface="Arial" pitchFamily="34" charset="0"/>
                <a:cs typeface="Arial" pitchFamily="34" charset="0"/>
                <a:hlinkClick r:id="rId7"/>
              </a:rPr>
              <a:t>Но</a:t>
            </a:r>
            <a:r>
              <a:rPr lang="ru-RU" sz="2500" u="sng" dirty="0" smtClean="0">
                <a:latin typeface="Arial" pitchFamily="34" charset="0"/>
                <a:cs typeface="Arial" pitchFamily="34" charset="0"/>
                <a:hlinkClick r:id="rId7"/>
              </a:rPr>
              <a:t>-Ш</a:t>
            </a:r>
            <a:r>
              <a:rPr lang="uz-Latn-UZ" sz="2500" u="sng" dirty="0" smtClean="0">
                <a:latin typeface="Arial" pitchFamily="34" charset="0"/>
                <a:cs typeface="Arial" pitchFamily="34" charset="0"/>
                <a:hlinkClick r:id="rId7"/>
              </a:rPr>
              <a:t>па</a:t>
            </a:r>
            <a:r>
              <a:rPr lang="ru-RU" sz="2500" u="sng" dirty="0" smtClean="0">
                <a:latin typeface="Arial" pitchFamily="34" charset="0"/>
                <a:cs typeface="Arial" pitchFamily="34" charset="0"/>
              </a:rPr>
              <a:t> </a:t>
            </a:r>
            <a:r>
              <a:rPr lang="uz-Latn-UZ" sz="2500" dirty="0" smtClean="0">
                <a:latin typeface="Arial" pitchFamily="34" charset="0"/>
                <a:cs typeface="Arial" pitchFamily="34" charset="0"/>
              </a:rPr>
              <a:t>(</a:t>
            </a:r>
            <a:r>
              <a:rPr lang="uz-Latn-UZ" sz="2500" u="sng" dirty="0" smtClean="0">
                <a:latin typeface="Arial" pitchFamily="34" charset="0"/>
                <a:cs typeface="Arial" pitchFamily="34" charset="0"/>
                <a:hlinkClick r:id="rId8"/>
              </a:rPr>
              <a:t>дротаверин</a:t>
            </a:r>
            <a:r>
              <a:rPr lang="uz-Latn-UZ" sz="2500" dirty="0" smtClean="0">
                <a:latin typeface="Arial" pitchFamily="34" charset="0"/>
                <a:cs typeface="Arial" pitchFamily="34" charset="0"/>
              </a:rPr>
              <a:t>),</a:t>
            </a:r>
            <a:endParaRPr lang="ru-RU" sz="2500" dirty="0" smtClean="0">
              <a:latin typeface="Arial" pitchFamily="34" charset="0"/>
              <a:cs typeface="Arial" pitchFamily="34" charset="0"/>
            </a:endParaRPr>
          </a:p>
          <a:p>
            <a:pPr marL="576263" indent="-19050">
              <a:buNone/>
            </a:pPr>
            <a:r>
              <a:rPr lang="uz-Latn-UZ" sz="2500" dirty="0">
                <a:latin typeface="Arial" pitchFamily="34" charset="0"/>
                <a:cs typeface="Arial" pitchFamily="34" charset="0"/>
              </a:rPr>
              <a:t> </a:t>
            </a:r>
            <a:r>
              <a:rPr lang="uz-Latn-UZ" sz="2500" u="sng" dirty="0" smtClean="0">
                <a:latin typeface="Arial" pitchFamily="34" charset="0"/>
                <a:cs typeface="Arial" pitchFamily="34" charset="0"/>
                <a:hlinkClick r:id="rId9"/>
              </a:rPr>
              <a:t>Дюспаталин</a:t>
            </a:r>
            <a:r>
              <a:rPr lang="ru-RU" sz="2500" u="sng" dirty="0" smtClean="0">
                <a:latin typeface="Arial" pitchFamily="34" charset="0"/>
                <a:cs typeface="Arial" pitchFamily="34" charset="0"/>
              </a:rPr>
              <a:t>,</a:t>
            </a:r>
            <a:r>
              <a:rPr lang="uz-Latn-UZ" sz="2500" dirty="0" smtClean="0">
                <a:latin typeface="Arial" pitchFamily="34" charset="0"/>
                <a:cs typeface="Arial" pitchFamily="34" charset="0"/>
              </a:rPr>
              <a:t> </a:t>
            </a:r>
            <a:r>
              <a:rPr lang="uz-Latn-UZ" sz="2500" u="sng" dirty="0" smtClean="0">
                <a:latin typeface="Arial" pitchFamily="34" charset="0"/>
                <a:cs typeface="Arial" pitchFamily="34" charset="0"/>
                <a:hlinkClick r:id="rId10"/>
              </a:rPr>
              <a:t>Ниаспам</a:t>
            </a:r>
            <a:r>
              <a:rPr lang="ru-RU" sz="2500" u="sng" dirty="0" smtClean="0">
                <a:latin typeface="Arial" pitchFamily="34" charset="0"/>
                <a:cs typeface="Arial" pitchFamily="34" charset="0"/>
              </a:rPr>
              <a:t> </a:t>
            </a:r>
            <a:r>
              <a:rPr lang="uz-Latn-UZ" sz="2500" dirty="0">
                <a:latin typeface="Arial" pitchFamily="34" charset="0"/>
                <a:cs typeface="Arial" pitchFamily="34" charset="0"/>
              </a:rPr>
              <a:t> (</a:t>
            </a:r>
            <a:r>
              <a:rPr lang="uz-Latn-UZ" sz="2500" u="sng" dirty="0">
                <a:latin typeface="Arial" pitchFamily="34" charset="0"/>
                <a:cs typeface="Arial" pitchFamily="34" charset="0"/>
                <a:hlinkClick r:id="rId11"/>
              </a:rPr>
              <a:t>мебеверин</a:t>
            </a:r>
            <a:r>
              <a:rPr lang="uz-Latn-UZ" sz="2500" dirty="0">
                <a:latin typeface="Arial" pitchFamily="34" charset="0"/>
                <a:cs typeface="Arial" pitchFamily="34" charset="0"/>
              </a:rPr>
              <a:t>), </a:t>
            </a:r>
            <a:r>
              <a:rPr lang="uz-Latn-UZ" sz="2500" dirty="0" smtClean="0">
                <a:latin typeface="Arial" pitchFamily="34" charset="0"/>
                <a:cs typeface="Arial" pitchFamily="34" charset="0"/>
              </a:rPr>
              <a:t> </a:t>
            </a:r>
            <a:r>
              <a:rPr lang="uz-Latn-UZ" sz="2500" dirty="0">
                <a:latin typeface="Arial" pitchFamily="34" charset="0"/>
                <a:cs typeface="Arial" pitchFamily="34" charset="0"/>
              </a:rPr>
              <a:t>Тримедат (</a:t>
            </a:r>
            <a:r>
              <a:rPr lang="uz-Latn-UZ" sz="2500" u="sng" dirty="0">
                <a:latin typeface="Arial" pitchFamily="34" charset="0"/>
                <a:cs typeface="Arial" pitchFamily="34" charset="0"/>
                <a:hlinkClick r:id="rId12"/>
              </a:rPr>
              <a:t>тримебутин</a:t>
            </a:r>
            <a:r>
              <a:rPr lang="uz-Latn-UZ" sz="2500" dirty="0">
                <a:latin typeface="Arial" pitchFamily="34" charset="0"/>
                <a:cs typeface="Arial" pitchFamily="34" charset="0"/>
              </a:rPr>
              <a:t>),  </a:t>
            </a:r>
            <a:r>
              <a:rPr lang="uz-Latn-UZ" sz="2500" u="sng" dirty="0">
                <a:latin typeface="Arial" pitchFamily="34" charset="0"/>
                <a:cs typeface="Arial" pitchFamily="34" charset="0"/>
                <a:hlinkClick r:id="rId13"/>
              </a:rPr>
              <a:t>Спазмомен</a:t>
            </a:r>
            <a:r>
              <a:rPr lang="uz-Latn-UZ" sz="2500" dirty="0">
                <a:latin typeface="Arial" pitchFamily="34" charset="0"/>
                <a:cs typeface="Arial" pitchFamily="34" charset="0"/>
              </a:rPr>
              <a:t> (</a:t>
            </a:r>
            <a:r>
              <a:rPr lang="uz-Latn-UZ" sz="2500" u="sng" dirty="0">
                <a:latin typeface="Arial" pitchFamily="34" charset="0"/>
                <a:cs typeface="Arial" pitchFamily="34" charset="0"/>
                <a:hlinkClick r:id="rId14"/>
              </a:rPr>
              <a:t>отилония бромид</a:t>
            </a:r>
            <a:r>
              <a:rPr lang="uz-Latn-UZ" sz="2500" dirty="0">
                <a:latin typeface="Arial" pitchFamily="34" charset="0"/>
                <a:cs typeface="Arial" pitchFamily="34" charset="0"/>
              </a:rPr>
              <a:t>), </a:t>
            </a:r>
            <a:r>
              <a:rPr lang="uz-Latn-UZ" sz="2500" u="sng" dirty="0">
                <a:latin typeface="Arial" pitchFamily="34" charset="0"/>
                <a:cs typeface="Arial" pitchFamily="34" charset="0"/>
                <a:hlinkClick r:id="rId15"/>
              </a:rPr>
              <a:t>нифедипин</a:t>
            </a:r>
            <a:r>
              <a:rPr lang="uz-Latn-UZ" sz="2500" dirty="0">
                <a:latin typeface="Arial" pitchFamily="34" charset="0"/>
                <a:cs typeface="Arial" pitchFamily="34" charset="0"/>
              </a:rPr>
              <a:t>. Селективный спазмолитик, оказывающий действие исключительно на </a:t>
            </a:r>
            <a:r>
              <a:rPr lang="uz-Latn-UZ" sz="2500" u="sng" dirty="0">
                <a:latin typeface="Arial" pitchFamily="34" charset="0"/>
                <a:cs typeface="Arial" pitchFamily="34" charset="0"/>
                <a:hlinkClick r:id="rId16"/>
              </a:rPr>
              <a:t>сфинктер Одди</a:t>
            </a:r>
            <a:r>
              <a:rPr lang="uz-Latn-UZ" sz="2500" dirty="0">
                <a:latin typeface="Arial" pitchFamily="34" charset="0"/>
                <a:cs typeface="Arial" pitchFamily="34" charset="0"/>
              </a:rPr>
              <a:t> и </a:t>
            </a:r>
            <a:r>
              <a:rPr lang="uz-Latn-UZ" sz="2500" u="sng" dirty="0">
                <a:latin typeface="Arial" pitchFamily="34" charset="0"/>
                <a:cs typeface="Arial" pitchFamily="34" charset="0"/>
                <a:hlinkClick r:id="rId17"/>
              </a:rPr>
              <a:t>желчевыводящие пути</a:t>
            </a:r>
            <a:r>
              <a:rPr lang="uz-Latn-UZ" sz="2500" dirty="0">
                <a:latin typeface="Arial" pitchFamily="34" charset="0"/>
                <a:cs typeface="Arial" pitchFamily="34" charset="0"/>
              </a:rPr>
              <a:t> — </a:t>
            </a:r>
            <a:r>
              <a:rPr lang="uz-Latn-UZ" sz="2500" u="sng" dirty="0">
                <a:latin typeface="Arial" pitchFamily="34" charset="0"/>
                <a:cs typeface="Arial" pitchFamily="34" charset="0"/>
                <a:hlinkClick r:id="rId18"/>
              </a:rPr>
              <a:t>Одестон</a:t>
            </a:r>
            <a:r>
              <a:rPr lang="uz-Latn-UZ" sz="2500" dirty="0">
                <a:latin typeface="Arial" pitchFamily="34" charset="0"/>
                <a:cs typeface="Arial" pitchFamily="34" charset="0"/>
              </a:rPr>
              <a:t> (</a:t>
            </a:r>
            <a:r>
              <a:rPr lang="uz-Latn-UZ" sz="2500" u="sng" dirty="0">
                <a:latin typeface="Arial" pitchFamily="34" charset="0"/>
                <a:cs typeface="Arial" pitchFamily="34" charset="0"/>
                <a:hlinkClick r:id="rId19"/>
              </a:rPr>
              <a:t>гимекромон)</a:t>
            </a:r>
            <a:r>
              <a:rPr lang="uz-Latn-UZ" sz="2500" dirty="0">
                <a:latin typeface="Arial" pitchFamily="34" charset="0"/>
                <a:cs typeface="Arial" pitchFamily="34" charset="0"/>
              </a:rPr>
              <a:t>. Спазмолитик для детей младенческого возраста и старше — </a:t>
            </a:r>
            <a:r>
              <a:rPr lang="uz-Latn-UZ" sz="2500" u="sng" dirty="0">
                <a:latin typeface="Arial" pitchFamily="34" charset="0"/>
                <a:cs typeface="Arial" pitchFamily="34" charset="0"/>
                <a:hlinkClick r:id="rId20"/>
              </a:rPr>
              <a:t>Плантекс</a:t>
            </a:r>
            <a:r>
              <a:rPr lang="uz-Latn-UZ" sz="2500" dirty="0">
                <a:latin typeface="Arial" pitchFamily="34" charset="0"/>
                <a:cs typeface="Arial" pitchFamily="34" charset="0"/>
              </a:rPr>
              <a:t>. </a:t>
            </a:r>
            <a:br>
              <a:rPr lang="uz-Latn-UZ" sz="2500" dirty="0">
                <a:latin typeface="Arial" pitchFamily="34" charset="0"/>
                <a:cs typeface="Arial" pitchFamily="34" charset="0"/>
              </a:rPr>
            </a:br>
            <a:r>
              <a:rPr lang="uz-Latn-UZ" sz="2500" dirty="0">
                <a:latin typeface="Arial" pitchFamily="34" charset="0"/>
                <a:cs typeface="Arial" pitchFamily="34" charset="0"/>
              </a:rPr>
              <a:t/>
            </a:r>
            <a:br>
              <a:rPr lang="uz-Latn-UZ" sz="2500" dirty="0">
                <a:latin typeface="Arial" pitchFamily="34" charset="0"/>
                <a:cs typeface="Arial" pitchFamily="34" charset="0"/>
              </a:rPr>
            </a:br>
            <a:r>
              <a:rPr lang="uz-Latn-UZ" sz="2500" dirty="0">
                <a:latin typeface="Arial" pitchFamily="34" charset="0"/>
                <a:cs typeface="Arial" pitchFamily="34" charset="0"/>
              </a:rPr>
              <a:t>Зоны распространения и выраженности спазмолитического эффекта указаны в таблице ниже (</a:t>
            </a:r>
            <a:r>
              <a:rPr lang="uz-Latn-UZ" sz="2500" u="sng" dirty="0">
                <a:latin typeface="Arial" pitchFamily="34" charset="0"/>
                <a:cs typeface="Arial" pitchFamily="34" charset="0"/>
                <a:hlinkClick r:id="rId21"/>
              </a:rPr>
              <a:t>Минушкин О.Н. и др</a:t>
            </a:r>
            <a:r>
              <a:rPr lang="uz-Latn-UZ" sz="2500" u="sng" dirty="0" smtClean="0">
                <a:latin typeface="Arial" pitchFamily="34" charset="0"/>
                <a:cs typeface="Arial" pitchFamily="34" charset="0"/>
                <a:hlinkClick r:id="rId21"/>
              </a:rPr>
              <a:t>.</a:t>
            </a:r>
            <a:r>
              <a:rPr lang="uz-Latn-UZ" sz="2500" dirty="0" smtClean="0">
                <a:latin typeface="Arial" pitchFamily="34" charset="0"/>
                <a:cs typeface="Arial" pitchFamily="34" charset="0"/>
              </a:rPr>
              <a:t>)</a:t>
            </a:r>
            <a:endParaRPr lang="uz-Latn-UZ" sz="2500" dirty="0">
              <a:latin typeface="Arial" pitchFamily="34" charset="0"/>
              <a:cs typeface="Arial" pitchFamily="34" charset="0"/>
            </a:endParaRPr>
          </a:p>
        </p:txBody>
      </p:sp>
      <p:pic>
        <p:nvPicPr>
          <p:cNvPr id="7" name="Picture 6" descr="Дюспаталин - миотропный спазмолитик"/>
          <p:cNvPicPr/>
          <p:nvPr/>
        </p:nvPicPr>
        <p:blipFill>
          <a:blip r:embed="rId22" cstate="print"/>
          <a:srcRect/>
          <a:stretch>
            <a:fillRect/>
          </a:stretch>
        </p:blipFill>
        <p:spPr bwMode="auto">
          <a:xfrm>
            <a:off x="1295400" y="4876800"/>
            <a:ext cx="3124200" cy="1981200"/>
          </a:xfrm>
          <a:prstGeom prst="rect">
            <a:avLst/>
          </a:prstGeom>
          <a:noFill/>
          <a:ln w="9525">
            <a:noFill/>
            <a:miter lim="800000"/>
            <a:headEnd/>
            <a:tailEnd/>
          </a:ln>
        </p:spPr>
      </p:pic>
      <p:pic>
        <p:nvPicPr>
          <p:cNvPr id="5122" name="Picture 2" descr="C:\Users\Admin for GD Compute\Documents\trimedat-120x120.JPG"/>
          <p:cNvPicPr>
            <a:picLocks noChangeAspect="1" noChangeArrowheads="1"/>
          </p:cNvPicPr>
          <p:nvPr/>
        </p:nvPicPr>
        <p:blipFill>
          <a:blip r:embed="rId23" cstate="print"/>
          <a:srcRect/>
          <a:stretch>
            <a:fillRect/>
          </a:stretch>
        </p:blipFill>
        <p:spPr bwMode="auto">
          <a:xfrm>
            <a:off x="5562600" y="4572000"/>
            <a:ext cx="3276600" cy="2286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dgdgsdgsdg.png"/>
          <p:cNvPicPr>
            <a:picLocks noGrp="1" noChangeAspect="1"/>
          </p:cNvPicPr>
          <p:nvPr>
            <p:ph idx="1"/>
          </p:nvPr>
        </p:nvPicPr>
        <p:blipFill>
          <a:blip r:embed="rId2" cstate="print"/>
          <a:stretch>
            <a:fillRect/>
          </a:stretch>
        </p:blipFill>
        <p:spPr>
          <a:xfrm>
            <a:off x="762000" y="914400"/>
            <a:ext cx="7658898" cy="5425491"/>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73763"/>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1442</TotalTime>
  <Words>329</Words>
  <Application>Microsoft Office PowerPoint</Application>
  <PresentationFormat>Экран (4:3)</PresentationFormat>
  <Paragraphs>138</Paragraphs>
  <Slides>24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Arial</vt:lpstr>
      <vt:lpstr>Calibri</vt:lpstr>
      <vt:lpstr>Constantia</vt:lpstr>
      <vt:lpstr>Wingdings 2</vt:lpstr>
      <vt:lpstr>Flow</vt:lpstr>
      <vt:lpstr>Лекарственные средства, применяемые при заболеваниях  желудочно-кишечного тракта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Лекарственные средства, применяемые при заболеваниях  желудочно-кишечного тракта</dc:title>
  <dc:creator>Admin for GD Compute</dc:creator>
  <cp:lastModifiedBy>Blizzard</cp:lastModifiedBy>
  <cp:revision>61</cp:revision>
  <dcterms:created xsi:type="dcterms:W3CDTF">2014-10-26T04:38:52Z</dcterms:created>
  <dcterms:modified xsi:type="dcterms:W3CDTF">2015-03-03T06:09:48Z</dcterms:modified>
</cp:coreProperties>
</file>