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407" r:id="rId2"/>
    <p:sldId id="408" r:id="rId3"/>
    <p:sldId id="409" r:id="rId4"/>
    <p:sldId id="265" r:id="rId5"/>
    <p:sldId id="452" r:id="rId6"/>
    <p:sldId id="454" r:id="rId7"/>
    <p:sldId id="347" r:id="rId8"/>
    <p:sldId id="456" r:id="rId9"/>
    <p:sldId id="457" r:id="rId10"/>
    <p:sldId id="458" r:id="rId11"/>
    <p:sldId id="348" r:id="rId12"/>
    <p:sldId id="459" r:id="rId13"/>
    <p:sldId id="492" r:id="rId14"/>
    <p:sldId id="460" r:id="rId15"/>
    <p:sldId id="462" r:id="rId16"/>
    <p:sldId id="288" r:id="rId17"/>
    <p:sldId id="463" r:id="rId18"/>
    <p:sldId id="464" r:id="rId19"/>
    <p:sldId id="493" r:id="rId20"/>
    <p:sldId id="465" r:id="rId21"/>
    <p:sldId id="466" r:id="rId22"/>
    <p:sldId id="467" r:id="rId23"/>
    <p:sldId id="468" r:id="rId24"/>
    <p:sldId id="494" r:id="rId25"/>
    <p:sldId id="495" r:id="rId26"/>
    <p:sldId id="496" r:id="rId27"/>
    <p:sldId id="469" r:id="rId28"/>
    <p:sldId id="472" r:id="rId29"/>
    <p:sldId id="473" r:id="rId30"/>
    <p:sldId id="474" r:id="rId31"/>
    <p:sldId id="357" r:id="rId32"/>
    <p:sldId id="321" r:id="rId33"/>
    <p:sldId id="324" r:id="rId34"/>
    <p:sldId id="368" r:id="rId35"/>
    <p:sldId id="475" r:id="rId36"/>
    <p:sldId id="497" r:id="rId37"/>
    <p:sldId id="370" r:id="rId38"/>
    <p:sldId id="326" r:id="rId39"/>
    <p:sldId id="358" r:id="rId40"/>
    <p:sldId id="373" r:id="rId41"/>
    <p:sldId id="376" r:id="rId42"/>
    <p:sldId id="375" r:id="rId43"/>
    <p:sldId id="411" r:id="rId44"/>
    <p:sldId id="412" r:id="rId45"/>
    <p:sldId id="476" r:id="rId46"/>
    <p:sldId id="479" r:id="rId47"/>
    <p:sldId id="480" r:id="rId48"/>
    <p:sldId id="487" r:id="rId49"/>
    <p:sldId id="498" r:id="rId50"/>
    <p:sldId id="482" r:id="rId51"/>
    <p:sldId id="483" r:id="rId52"/>
    <p:sldId id="484" r:id="rId53"/>
    <p:sldId id="485" r:id="rId54"/>
    <p:sldId id="486" r:id="rId55"/>
    <p:sldId id="381" r:id="rId56"/>
    <p:sldId id="333" r:id="rId57"/>
    <p:sldId id="489" r:id="rId58"/>
    <p:sldId id="490" r:id="rId59"/>
    <p:sldId id="400" r:id="rId60"/>
    <p:sldId id="401" r:id="rId61"/>
    <p:sldId id="402" r:id="rId62"/>
    <p:sldId id="499" r:id="rId63"/>
    <p:sldId id="416" r:id="rId64"/>
    <p:sldId id="417" r:id="rId65"/>
    <p:sldId id="418" r:id="rId66"/>
    <p:sldId id="420" r:id="rId67"/>
    <p:sldId id="421" r:id="rId68"/>
    <p:sldId id="422" r:id="rId69"/>
    <p:sldId id="423" r:id="rId70"/>
    <p:sldId id="424" r:id="rId71"/>
    <p:sldId id="425" r:id="rId72"/>
    <p:sldId id="426" r:id="rId73"/>
    <p:sldId id="500" r:id="rId74"/>
    <p:sldId id="501" r:id="rId75"/>
    <p:sldId id="441" r:id="rId76"/>
    <p:sldId id="442" r:id="rId77"/>
    <p:sldId id="428" r:id="rId78"/>
    <p:sldId id="430" r:id="rId79"/>
    <p:sldId id="432" r:id="rId80"/>
    <p:sldId id="433" r:id="rId81"/>
    <p:sldId id="434" r:id="rId82"/>
    <p:sldId id="435" r:id="rId83"/>
    <p:sldId id="444" r:id="rId84"/>
    <p:sldId id="438" r:id="rId85"/>
    <p:sldId id="439" r:id="rId86"/>
    <p:sldId id="440" r:id="rId87"/>
    <p:sldId id="406" r:id="rId88"/>
  </p:sldIdLst>
  <p:sldSz cx="9144000" cy="6858000" type="screen4x3"/>
  <p:notesSz cx="7104063" cy="10234613"/>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9900"/>
    <a:srgbClr val="FFFF99"/>
    <a:srgbClr val="000000"/>
    <a:srgbClr val="800000"/>
    <a:srgbClr val="0000FF"/>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120" autoAdjust="0"/>
    <p:restoredTop sz="94660"/>
  </p:normalViewPr>
  <p:slideViewPr>
    <p:cSldViewPr>
      <p:cViewPr varScale="1">
        <p:scale>
          <a:sx n="50" d="100"/>
          <a:sy n="50" d="100"/>
        </p:scale>
        <p:origin x="-390" y="-90"/>
      </p:cViewPr>
      <p:guideLst>
        <p:guide orient="horz" pos="2256"/>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89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a:lvl1pPr>
          </a:lstStyle>
          <a:p>
            <a:pPr>
              <a:defRPr/>
            </a:pPr>
            <a:endParaRPr lang="ru-RU"/>
          </a:p>
        </p:txBody>
      </p:sp>
      <p:sp>
        <p:nvSpPr>
          <p:cNvPr id="24579" name="Rectangle 3"/>
          <p:cNvSpPr>
            <a:spLocks noGrp="1" noChangeArrowheads="1"/>
          </p:cNvSpPr>
          <p:nvPr>
            <p:ph type="dt" sz="quarter" idx="1"/>
          </p:nvPr>
        </p:nvSpPr>
        <p:spPr bwMode="auto">
          <a:xfrm>
            <a:off x="402590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lvl1pPr>
          </a:lstStyle>
          <a:p>
            <a:pPr>
              <a:defRPr/>
            </a:pPr>
            <a:endParaRPr lang="ru-RU"/>
          </a:p>
        </p:txBody>
      </p:sp>
      <p:sp>
        <p:nvSpPr>
          <p:cNvPr id="24580" name="Rectangle 4"/>
          <p:cNvSpPr>
            <a:spLocks noGrp="1" noChangeArrowheads="1"/>
          </p:cNvSpPr>
          <p:nvPr>
            <p:ph type="ftr" sz="quarter" idx="2"/>
          </p:nvPr>
        </p:nvSpPr>
        <p:spPr bwMode="auto">
          <a:xfrm>
            <a:off x="0" y="9723438"/>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a:lvl1pPr>
          </a:lstStyle>
          <a:p>
            <a:pPr>
              <a:defRPr/>
            </a:pPr>
            <a:endParaRPr lang="ru-RU"/>
          </a:p>
        </p:txBody>
      </p:sp>
      <p:sp>
        <p:nvSpPr>
          <p:cNvPr id="24581" name="Rectangle 5"/>
          <p:cNvSpPr>
            <a:spLocks noGrp="1" noChangeArrowheads="1"/>
          </p:cNvSpPr>
          <p:nvPr>
            <p:ph type="sldNum" sz="quarter" idx="3"/>
          </p:nvPr>
        </p:nvSpPr>
        <p:spPr bwMode="auto">
          <a:xfrm>
            <a:off x="4025900" y="9723438"/>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lvl1pPr>
          </a:lstStyle>
          <a:p>
            <a:pPr>
              <a:defRPr/>
            </a:pPr>
            <a:fld id="{27D37D71-80A8-4320-BA03-15F831F8BD7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a:lvl1pPr>
          </a:lstStyle>
          <a:p>
            <a:pPr>
              <a:defRPr/>
            </a:pPr>
            <a:endParaRPr lang="ru-RU"/>
          </a:p>
        </p:txBody>
      </p:sp>
      <p:sp>
        <p:nvSpPr>
          <p:cNvPr id="44035" name="Rectangle 3"/>
          <p:cNvSpPr>
            <a:spLocks noGrp="1" noChangeArrowheads="1"/>
          </p:cNvSpPr>
          <p:nvPr>
            <p:ph type="dt" idx="1"/>
          </p:nvPr>
        </p:nvSpPr>
        <p:spPr bwMode="auto">
          <a:xfrm>
            <a:off x="402590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lvl1pPr>
          </a:lstStyle>
          <a:p>
            <a:pPr>
              <a:defRPr/>
            </a:pPr>
            <a:endParaRPr lang="ru-RU"/>
          </a:p>
        </p:txBody>
      </p:sp>
      <p:sp>
        <p:nvSpPr>
          <p:cNvPr id="93188" name="Rectangle 4"/>
          <p:cNvSpPr>
            <a:spLocks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47738" y="4860925"/>
            <a:ext cx="5208587" cy="4605338"/>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4038"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a:lvl1pPr>
          </a:lstStyle>
          <a:p>
            <a:pPr>
              <a:defRPr/>
            </a:pPr>
            <a:endParaRPr lang="ru-RU"/>
          </a:p>
        </p:txBody>
      </p:sp>
      <p:sp>
        <p:nvSpPr>
          <p:cNvPr id="44039" name="Rectangle 7"/>
          <p:cNvSpPr>
            <a:spLocks noGrp="1" noChangeArrowheads="1"/>
          </p:cNvSpPr>
          <p:nvPr>
            <p:ph type="sldNum" sz="quarter" idx="5"/>
          </p:nvPr>
        </p:nvSpPr>
        <p:spPr bwMode="auto">
          <a:xfrm>
            <a:off x="4025900" y="9723438"/>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lvl1pPr>
          </a:lstStyle>
          <a:p>
            <a:pPr>
              <a:defRPr/>
            </a:pPr>
            <a:fld id="{A66414E2-B5F0-435F-AC07-F515EEA5F4F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2E99BD5F-DB41-4FC3-B881-C77638B94BD0}" type="slidenum">
              <a:rPr lang="ru-RU" smtClean="0"/>
              <a:pPr/>
              <a:t>5</a:t>
            </a:fld>
            <a:endParaRPr lang="ru-RU"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D135F916-29E2-4B23-9DD7-192C18BAA535}" type="slidenum">
              <a:rPr lang="ru-RU" smtClean="0"/>
              <a:pPr/>
              <a:t>17</a:t>
            </a:fld>
            <a:endParaRPr lang="ru-RU"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C9EF9C1F-81B4-4860-A564-F2D67B00BDB1}" type="slidenum">
              <a:rPr lang="ru-RU" smtClean="0"/>
              <a:pPr/>
              <a:t>18</a:t>
            </a:fld>
            <a:endParaRPr lang="ru-RU"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EC9CAD97-90F3-4ED2-A73B-D46778DA62E3}" type="slidenum">
              <a:rPr lang="ru-RU" smtClean="0"/>
              <a:pPr/>
              <a:t>20</a:t>
            </a:fld>
            <a:endParaRPr lang="ru-RU"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72B81E8F-D315-4EB7-9BBE-F857B27E565A}" type="slidenum">
              <a:rPr lang="ru-RU" smtClean="0"/>
              <a:pPr/>
              <a:t>21</a:t>
            </a:fld>
            <a:endParaRPr lang="ru-RU"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p:spPr>
        <p:txBody>
          <a:bodyPr/>
          <a:lstStyle/>
          <a:p>
            <a:fld id="{F831018E-D1E4-4DEA-8F21-CE7E91E81660}" type="slidenum">
              <a:rPr lang="ru-RU" smtClean="0"/>
              <a:pPr/>
              <a:t>22</a:t>
            </a:fld>
            <a:endParaRPr lang="ru-RU"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CCCA638D-C1D3-443E-8DA0-7BB067CB1707}" type="slidenum">
              <a:rPr lang="ru-RU" smtClean="0"/>
              <a:pPr/>
              <a:t>23</a:t>
            </a:fld>
            <a:endParaRPr lang="ru-RU"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p:spPr>
        <p:txBody>
          <a:bodyPr/>
          <a:lstStyle/>
          <a:p>
            <a:fld id="{8821605E-539B-4B3B-A300-B5BBB6076ACE}" type="slidenum">
              <a:rPr lang="ru-RU" smtClean="0"/>
              <a:pPr/>
              <a:t>24</a:t>
            </a:fld>
            <a:endParaRPr lang="ru-RU"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BC0DDF98-44F8-4E48-BE4C-353756F5ABF2}" type="slidenum">
              <a:rPr lang="ru-RU" smtClean="0"/>
              <a:pPr/>
              <a:t>26</a:t>
            </a:fld>
            <a:endParaRPr lang="ru-RU"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6CAB1748-1B87-4EC2-9B42-BA7A082C3B62}" type="slidenum">
              <a:rPr lang="ru-RU" smtClean="0"/>
              <a:pPr/>
              <a:t>27</a:t>
            </a:fld>
            <a:endParaRPr lang="ru-RU"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1CE0276F-75ED-4511-8789-FEF39C593DF2}" type="slidenum">
              <a:rPr lang="ru-RU" smtClean="0"/>
              <a:pPr/>
              <a:t>35</a:t>
            </a:fld>
            <a:endParaRPr lang="ru-RU"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5732E6A5-A42A-485E-B6C7-F14DB020D264}" type="slidenum">
              <a:rPr lang="ru-RU" smtClean="0"/>
              <a:pPr/>
              <a:t>6</a:t>
            </a:fld>
            <a:endParaRPr lang="ru-RU"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EC7F9DD2-F958-444C-8E97-34F32AD1493F}" type="slidenum">
              <a:rPr lang="ru-RU" smtClean="0"/>
              <a:pPr/>
              <a:t>45</a:t>
            </a:fld>
            <a:endParaRPr lang="ru-RU"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839B22C8-3067-4CBA-9755-EC41B7F967D5}" type="slidenum">
              <a:rPr lang="ru-RU" smtClean="0"/>
              <a:pPr/>
              <a:t>46</a:t>
            </a:fld>
            <a:endParaRPr lang="ru-RU"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04A683CC-7089-4EF3-B019-D42B13688B41}" type="slidenum">
              <a:rPr lang="ru-RU" smtClean="0"/>
              <a:pPr/>
              <a:t>47</a:t>
            </a:fld>
            <a:endParaRPr lang="ru-RU"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02D9790F-CA7F-433F-AEF8-273A5B2DAD44}" type="slidenum">
              <a:rPr lang="ru-RU" smtClean="0"/>
              <a:pPr/>
              <a:t>57</a:t>
            </a:fld>
            <a:endParaRPr lang="ru-RU"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73F31F35-F5B5-477C-814C-22E9D5EAB8B7}" type="slidenum">
              <a:rPr lang="ru-RU" smtClean="0"/>
              <a:pPr/>
              <a:t>58</a:t>
            </a:fld>
            <a:endParaRPr lang="ru-RU"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a:ln/>
        </p:spPr>
      </p:sp>
      <p:sp>
        <p:nvSpPr>
          <p:cNvPr id="118787" name="Заметки 2"/>
          <p:cNvSpPr>
            <a:spLocks noGrp="1"/>
          </p:cNvSpPr>
          <p:nvPr>
            <p:ph type="body" idx="1"/>
          </p:nvPr>
        </p:nvSpPr>
        <p:spPr>
          <a:noFill/>
          <a:ln/>
        </p:spPr>
        <p:txBody>
          <a:bodyPr/>
          <a:lstStyle/>
          <a:p>
            <a:endParaRPr lang="ru-RU" smtClean="0"/>
          </a:p>
        </p:txBody>
      </p:sp>
      <p:sp>
        <p:nvSpPr>
          <p:cNvPr id="118788" name="Номер слайда 3"/>
          <p:cNvSpPr>
            <a:spLocks noGrp="1"/>
          </p:cNvSpPr>
          <p:nvPr>
            <p:ph type="sldNum" sz="quarter" idx="5"/>
          </p:nvPr>
        </p:nvSpPr>
        <p:spPr>
          <a:noFill/>
        </p:spPr>
        <p:txBody>
          <a:bodyPr/>
          <a:lstStyle/>
          <a:p>
            <a:fld id="{C8FBE5EF-3233-4934-ADFA-B93BCB6EC626}" type="slidenum">
              <a:rPr lang="ru-RU" smtClean="0"/>
              <a:pPr/>
              <a:t>72</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8B2BA5BD-7800-4429-87AC-A6AA9450ECE1}" type="slidenum">
              <a:rPr lang="en-US" smtClean="0"/>
              <a:pPr/>
              <a:t>75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4A97E1D-1A93-4219-83FD-08DB57CE3374}" type="slidenum">
              <a:rPr lang="en-US" smtClean="0">
                <a:latin typeface="Arial" pitchFamily="34" charset="0"/>
                <a:ea typeface="MS PGothic" pitchFamily="34" charset="-128"/>
              </a:rPr>
              <a:pPr/>
              <a:t>76</a:t>
            </a:fld>
            <a:endParaRPr lang="en-US" smtClean="0">
              <a:latin typeface="Arial" pitchFamily="34" charset="0"/>
              <a:ea typeface="MS PGothic" pitchFamily="34" charset="-128"/>
            </a:endParaRPr>
          </a:p>
        </p:txBody>
      </p:sp>
      <p:sp>
        <p:nvSpPr>
          <p:cNvPr id="120835" name="Rectangle 2"/>
          <p:cNvSpPr>
            <a:spLocks noGrp="1" noRot="1" noChangeAspect="1" noChangeArrowheads="1" noTextEdit="1"/>
          </p:cNvSpPr>
          <p:nvPr>
            <p:ph type="sldImg"/>
          </p:nvPr>
        </p:nvSpPr>
        <p:spPr>
          <a:xfrm>
            <a:off x="996950" y="768350"/>
            <a:ext cx="5113338" cy="3836988"/>
          </a:xfrm>
          <a:ln/>
        </p:spPr>
      </p:sp>
      <p:sp>
        <p:nvSpPr>
          <p:cNvPr id="12083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0718778C-2412-40E8-B970-75218470594E}" type="slidenum">
              <a:rPr lang="en-US" smtClean="0"/>
              <a:pPr/>
              <a:t>77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22884" name="Slide Number Placeholder 3"/>
          <p:cNvSpPr>
            <a:spLocks noGrp="1"/>
          </p:cNvSpPr>
          <p:nvPr>
            <p:ph type="sldNum" sz="quarter" idx="5"/>
          </p:nvPr>
        </p:nvSpPr>
        <p:spPr>
          <a:noFill/>
        </p:spPr>
        <p:txBody>
          <a:bodyPr/>
          <a:lstStyle/>
          <a:p>
            <a:fld id="{6BBCDE33-97D7-4C16-88C5-6F294F5D3D87}" type="slidenum">
              <a:rPr lang="en-US" smtClean="0"/>
              <a:pPr/>
              <a:t>78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83995AD0-0FBE-434F-A700-404600D6BD2B}" type="slidenum">
              <a:rPr lang="ru-RU" smtClean="0"/>
              <a:pPr/>
              <a:t>8</a:t>
            </a:fld>
            <a:endParaRPr lang="ru-RU"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1B912AC-70E9-45F9-A1D8-FDBE4D741A25}" type="slidenum">
              <a:rPr lang="en-US" smtClean="0">
                <a:latin typeface="Arial" pitchFamily="34" charset="0"/>
                <a:ea typeface="MS PGothic" pitchFamily="34" charset="-128"/>
              </a:rPr>
              <a:pPr/>
              <a:t>79</a:t>
            </a:fld>
            <a:endParaRPr lang="en-US" smtClean="0">
              <a:latin typeface="Arial" pitchFamily="34" charset="0"/>
              <a:ea typeface="MS PGothic" pitchFamily="34" charset="-128"/>
            </a:endParaRPr>
          </a:p>
        </p:txBody>
      </p:sp>
      <p:sp>
        <p:nvSpPr>
          <p:cNvPr id="123907" name="Rectangle 2"/>
          <p:cNvSpPr>
            <a:spLocks noGrp="1" noRot="1" noChangeAspect="1" noChangeArrowheads="1" noTextEdit="1"/>
          </p:cNvSpPr>
          <p:nvPr>
            <p:ph type="sldImg"/>
          </p:nvPr>
        </p:nvSpPr>
        <p:spPr>
          <a:xfrm>
            <a:off x="996950" y="768350"/>
            <a:ext cx="5113338" cy="3836988"/>
          </a:xfrm>
          <a:ln/>
        </p:spPr>
      </p:sp>
      <p:sp>
        <p:nvSpPr>
          <p:cNvPr id="12390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30F4051-FA9B-4B58-AA50-BE8A0C67D219}" type="slidenum">
              <a:rPr lang="en-US" smtClean="0">
                <a:latin typeface="Arial" pitchFamily="34" charset="0"/>
                <a:ea typeface="MS PGothic" pitchFamily="34" charset="-128"/>
              </a:rPr>
              <a:pPr/>
              <a:t>80</a:t>
            </a:fld>
            <a:endParaRPr lang="en-US" smtClean="0">
              <a:latin typeface="Arial" pitchFamily="34" charset="0"/>
              <a:ea typeface="MS PGothic" pitchFamily="34" charset="-128"/>
            </a:endParaRPr>
          </a:p>
        </p:txBody>
      </p:sp>
      <p:sp>
        <p:nvSpPr>
          <p:cNvPr id="124931" name="Rectangle 2"/>
          <p:cNvSpPr>
            <a:spLocks noGrp="1" noRot="1" noChangeAspect="1" noChangeArrowheads="1" noTextEdit="1"/>
          </p:cNvSpPr>
          <p:nvPr>
            <p:ph type="sldImg"/>
          </p:nvPr>
        </p:nvSpPr>
        <p:spPr>
          <a:xfrm>
            <a:off x="996950" y="768350"/>
            <a:ext cx="5113338" cy="3836988"/>
          </a:xfrm>
          <a:ln/>
        </p:spPr>
      </p:sp>
      <p:sp>
        <p:nvSpPr>
          <p:cNvPr id="12493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C08C02FD-49C6-411B-AF8E-9802A45080F9}" type="slidenum">
              <a:rPr lang="en-US" smtClean="0"/>
              <a:pPr/>
              <a:t>81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7CE02CB-55F0-4334-8430-A86D9BC610CB}" type="slidenum">
              <a:rPr lang="en-US" smtClean="0">
                <a:latin typeface="Arial" pitchFamily="34" charset="0"/>
                <a:ea typeface="MS PGothic" pitchFamily="34" charset="-128"/>
              </a:rPr>
              <a:pPr/>
              <a:t>82</a:t>
            </a:fld>
            <a:endParaRPr lang="en-US" smtClean="0">
              <a:latin typeface="Arial" pitchFamily="34" charset="0"/>
              <a:ea typeface="MS PGothic" pitchFamily="34" charset="-128"/>
            </a:endParaRPr>
          </a:p>
        </p:txBody>
      </p:sp>
      <p:sp>
        <p:nvSpPr>
          <p:cNvPr id="126979" name="Rectangle 2"/>
          <p:cNvSpPr>
            <a:spLocks noGrp="1" noRot="1" noChangeAspect="1" noChangeArrowheads="1" noTextEdit="1"/>
          </p:cNvSpPr>
          <p:nvPr>
            <p:ph type="sldImg"/>
          </p:nvPr>
        </p:nvSpPr>
        <p:spPr>
          <a:xfrm>
            <a:off x="996950" y="768350"/>
            <a:ext cx="5113338" cy="3836988"/>
          </a:xfrm>
          <a:ln/>
        </p:spPr>
      </p:sp>
      <p:sp>
        <p:nvSpPr>
          <p:cNvPr id="12698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1AA96ECB-413E-4C3F-8E24-BC0BB65062FE}" type="slidenum">
              <a:rPr lang="en-US" smtClean="0"/>
              <a:pPr/>
              <a:t>83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E760B61-C4EC-4C88-AC2C-25A32E99BA71}" type="slidenum">
              <a:rPr lang="en-US" smtClean="0">
                <a:latin typeface="Arial" pitchFamily="34" charset="0"/>
                <a:ea typeface="MS PGothic" pitchFamily="34" charset="-128"/>
              </a:rPr>
              <a:pPr/>
              <a:t>84</a:t>
            </a:fld>
            <a:endParaRPr lang="en-US" smtClean="0">
              <a:latin typeface="Arial" pitchFamily="34" charset="0"/>
              <a:ea typeface="MS PGothic" pitchFamily="34" charset="-128"/>
            </a:endParaRPr>
          </a:p>
        </p:txBody>
      </p:sp>
      <p:sp>
        <p:nvSpPr>
          <p:cNvPr id="129027" name="Rectangle 2"/>
          <p:cNvSpPr>
            <a:spLocks noGrp="1" noRot="1" noChangeAspect="1" noChangeArrowheads="1" noTextEdit="1"/>
          </p:cNvSpPr>
          <p:nvPr>
            <p:ph type="sldImg"/>
          </p:nvPr>
        </p:nvSpPr>
        <p:spPr>
          <a:xfrm>
            <a:off x="996950" y="768350"/>
            <a:ext cx="5113338" cy="3836988"/>
          </a:xfrm>
          <a:ln/>
        </p:spPr>
      </p:sp>
      <p:sp>
        <p:nvSpPr>
          <p:cNvPr id="12902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FABB4E2-E43B-42E3-9C5B-C153AFD9AD13}" type="slidenum">
              <a:rPr lang="en-US" smtClean="0">
                <a:latin typeface="Arial" pitchFamily="34" charset="0"/>
                <a:ea typeface="MS PGothic" pitchFamily="34" charset="-128"/>
              </a:rPr>
              <a:pPr/>
              <a:t>86</a:t>
            </a:fld>
            <a:endParaRPr lang="en-US" smtClean="0">
              <a:latin typeface="Arial" pitchFamily="34" charset="0"/>
              <a:ea typeface="MS PGothic" pitchFamily="34" charset="-128"/>
            </a:endParaRPr>
          </a:p>
        </p:txBody>
      </p:sp>
      <p:sp>
        <p:nvSpPr>
          <p:cNvPr id="130051" name="Rectangle 2"/>
          <p:cNvSpPr>
            <a:spLocks noGrp="1" noRot="1" noChangeAspect="1" noChangeArrowheads="1" noTextEdit="1"/>
          </p:cNvSpPr>
          <p:nvPr>
            <p:ph type="sldImg"/>
          </p:nvPr>
        </p:nvSpPr>
        <p:spPr>
          <a:xfrm>
            <a:off x="996950" y="768350"/>
            <a:ext cx="5113338" cy="3836988"/>
          </a:xfrm>
          <a:ln/>
        </p:spPr>
      </p:sp>
      <p:sp>
        <p:nvSpPr>
          <p:cNvPr id="13005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p:spPr>
        <p:txBody>
          <a:bodyPr/>
          <a:lstStyle/>
          <a:p>
            <a:fld id="{6AFC169C-F175-4D3B-9C81-6BAEE540BFD9}" type="slidenum">
              <a:rPr lang="ru-RU" smtClean="0"/>
              <a:pPr/>
              <a:t>9</a:t>
            </a:fld>
            <a:endParaRPr lang="ru-RU"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p:spPr>
        <p:txBody>
          <a:bodyPr/>
          <a:lstStyle/>
          <a:p>
            <a:fld id="{AC3C03D9-C5B2-450F-B25C-94205A721BB8}" type="slidenum">
              <a:rPr lang="ru-RU" smtClean="0"/>
              <a:pPr/>
              <a:t>10</a:t>
            </a:fld>
            <a:endParaRPr lang="ru-RU"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1F901B8C-7394-41D7-B16B-B345B3589795}" type="slidenum">
              <a:rPr lang="ru-RU" smtClean="0"/>
              <a:pPr/>
              <a:t>12</a:t>
            </a:fld>
            <a:endParaRPr lang="ru-RU"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350D0950-7431-4C17-A931-769DCBFA3E60}" type="slidenum">
              <a:rPr lang="ru-RU" smtClean="0"/>
              <a:pPr/>
              <a:t>13</a:t>
            </a:fld>
            <a:endParaRPr lang="ru-RU"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9C7C86E-E2B9-46DB-B950-42D17A6F3737}" type="slidenum">
              <a:rPr lang="ru-RU" smtClean="0"/>
              <a:pPr/>
              <a:t>14</a:t>
            </a:fld>
            <a:endParaRPr lang="ru-RU"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fld id="{B4E09BA0-AE8D-430B-BF28-DDC2B3C4153A}" type="slidenum">
              <a:rPr lang="ru-RU" smtClean="0"/>
              <a:pPr/>
              <a:t>15</a:t>
            </a:fld>
            <a:endParaRPr lang="ru-RU"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 name="Picture 22" descr="1814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13" name="Rectangle 17"/>
          <p:cNvSpPr>
            <a:spLocks noGrp="1" noChangeArrowheads="1"/>
          </p:cNvSpPr>
          <p:nvPr>
            <p:ph type="ctrTitle"/>
          </p:nvPr>
        </p:nvSpPr>
        <p:spPr>
          <a:xfrm>
            <a:off x="381000" y="2438400"/>
            <a:ext cx="8305800" cy="1828800"/>
          </a:xfrm>
        </p:spPr>
        <p:txBody>
          <a:bodyPr/>
          <a:lstStyle>
            <a:lvl1pPr>
              <a:defRPr sz="4400">
                <a:latin typeface="Arial" charset="0"/>
              </a:defRPr>
            </a:lvl1pPr>
          </a:lstStyle>
          <a:p>
            <a:r>
              <a:rPr lang="ru-RU"/>
              <a:t>Образец заголовка</a:t>
            </a:r>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6113" y="133350"/>
            <a:ext cx="1962150" cy="61150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09663" y="133350"/>
            <a:ext cx="5734050" cy="61150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a:xfrm>
            <a:off x="3581400" y="6305550"/>
            <a:ext cx="2133600" cy="476250"/>
          </a:xfrm>
          <a:prstGeom prst="rect">
            <a:avLst/>
          </a:prstGeom>
        </p:spPr>
        <p:txBody>
          <a:bodyPr/>
          <a:lstStyle>
            <a:lvl1pPr>
              <a:defRPr>
                <a:solidFill>
                  <a:srgbClr val="000000"/>
                </a:solidFill>
              </a:defRPr>
            </a:lvl1pPr>
            <a:extLst/>
          </a:lstStyle>
          <a:p>
            <a:pPr>
              <a:defRPr/>
            </a:pPr>
            <a:endParaRPr lang="ru-RU"/>
          </a:p>
        </p:txBody>
      </p:sp>
      <p:sp>
        <p:nvSpPr>
          <p:cNvPr id="7" name="Нижний колонтитул 19"/>
          <p:cNvSpPr>
            <a:spLocks noGrp="1"/>
          </p:cNvSpPr>
          <p:nvPr>
            <p:ph type="ftr" sz="quarter" idx="11"/>
          </p:nvPr>
        </p:nvSpPr>
        <p:spPr/>
        <p:txBody>
          <a:bodyPr/>
          <a:lstStyle>
            <a:lvl1pPr>
              <a:defRPr>
                <a:solidFill>
                  <a:srgbClr val="000000"/>
                </a:solidFill>
              </a:defRPr>
            </a:lvl1pPr>
            <a:extLst/>
          </a:lstStyle>
          <a:p>
            <a:pPr>
              <a:defRPr/>
            </a:pPr>
            <a:endParaRPr lang="ru-RU"/>
          </a:p>
        </p:txBody>
      </p:sp>
      <p:sp>
        <p:nvSpPr>
          <p:cNvPr id="8" name="Номер слайда 9"/>
          <p:cNvSpPr>
            <a:spLocks noGrp="1"/>
          </p:cNvSpPr>
          <p:nvPr>
            <p:ph type="sldNum" sz="quarter" idx="12"/>
          </p:nvPr>
        </p:nvSpPr>
        <p:spPr>
          <a:xfrm>
            <a:off x="8613775" y="6305550"/>
            <a:ext cx="457200" cy="476250"/>
          </a:xfrm>
          <a:prstGeom prst="rect">
            <a:avLst/>
          </a:prstGeom>
        </p:spPr>
        <p:txBody>
          <a:bodyPr/>
          <a:lstStyle>
            <a:lvl1pPr>
              <a:defRPr>
                <a:solidFill>
                  <a:srgbClr val="000000"/>
                </a:solidFill>
              </a:defRPr>
            </a:lvl1pPr>
            <a:extLst/>
          </a:lstStyle>
          <a:p>
            <a:pPr>
              <a:defRPr/>
            </a:pPr>
            <a:fld id="{2D68B1AB-AD66-45CB-B11A-7CF44F183BC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430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54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6"/>
          <p:cNvSpPr>
            <a:spLocks noGrp="1" noChangeArrowheads="1"/>
          </p:cNvSpPr>
          <p:nvPr>
            <p:ph type="ftr" sz="quarter" idx="10"/>
          </p:nvPr>
        </p:nvSpPr>
        <p:spPr>
          <a:ln/>
        </p:spPr>
        <p:txBody>
          <a:bodyPr/>
          <a:lstStyle>
            <a:lvl1pPr>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88" name="Rectangle 16"/>
          <p:cNvSpPr>
            <a:spLocks noGrp="1" noChangeArrowheads="1"/>
          </p:cNvSpPr>
          <p:nvPr>
            <p:ph type="title"/>
          </p:nvPr>
        </p:nvSpPr>
        <p:spPr bwMode="auto">
          <a:xfrm>
            <a:off x="1109663" y="133350"/>
            <a:ext cx="78486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3089" name="Rectangle 17"/>
          <p:cNvSpPr>
            <a:spLocks noGrp="1" noChangeArrowheads="1"/>
          </p:cNvSpPr>
          <p:nvPr>
            <p:ph type="body" idx="1"/>
          </p:nvPr>
        </p:nvSpPr>
        <p:spPr bwMode="auto">
          <a:xfrm>
            <a:off x="1143000" y="1295400"/>
            <a:ext cx="7772400" cy="4953000"/>
          </a:xfrm>
          <a:prstGeom prst="rect">
            <a:avLst/>
          </a:prstGeom>
          <a:noFill/>
          <a:ln w="9525">
            <a:noFill/>
            <a:miter lim="800000"/>
            <a:headEnd/>
            <a:tailEnd/>
          </a:ln>
          <a:effectLst>
            <a:outerShdw dist="28398" dir="1593903" algn="ctr" rotWithShape="0">
              <a:schemeClr val="bg2"/>
            </a:outerShdw>
          </a:effectLst>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108" name="Rectangle 36"/>
          <p:cNvSpPr>
            <a:spLocks noGrp="1" noChangeArrowheads="1"/>
          </p:cNvSpPr>
          <p:nvPr>
            <p:ph type="ftr" sz="quarter" idx="3"/>
          </p:nvPr>
        </p:nvSpPr>
        <p:spPr bwMode="auto">
          <a:xfrm>
            <a:off x="1209675" y="6453188"/>
            <a:ext cx="7848600" cy="476250"/>
          </a:xfrm>
          <a:prstGeom prst="rect">
            <a:avLst/>
          </a:prstGeom>
          <a:noFill/>
          <a:ln w="9525">
            <a:noFill/>
            <a:miter lim="800000"/>
            <a:headEnd/>
            <a:tailEnd/>
          </a:ln>
          <a:effectLst>
            <a:outerShdw dist="12700" dir="5400000" algn="ctr" rotWithShape="0">
              <a:schemeClr val="tx1"/>
            </a:outerShdw>
          </a:effectLst>
        </p:spPr>
        <p:txBody>
          <a:bodyPr vert="horz" wrap="square" lIns="91440" tIns="45720" rIns="91440" bIns="45720" numCol="1" anchor="t" anchorCtr="0" compatLnSpc="1">
            <a:prstTxWarp prst="textNoShape">
              <a:avLst/>
            </a:prstTxWarp>
          </a:bodyPr>
          <a:lstStyle>
            <a:lvl1pPr algn="ctr">
              <a:lnSpc>
                <a:spcPct val="85000"/>
              </a:lnSpc>
              <a:defRPr sz="1400" b="1">
                <a:solidFill>
                  <a:schemeClr val="bg2"/>
                </a:solidFill>
                <a:latin typeface="+mn-lt"/>
              </a:defRPr>
            </a:lvl1p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3109" name="Rectangle 37"/>
          <p:cNvSpPr>
            <a:spLocks noChangeArrowheads="1"/>
          </p:cNvSpPr>
          <p:nvPr userDrawn="1"/>
        </p:nvSpPr>
        <p:spPr bwMode="auto">
          <a:xfrm rot="16200000" flipH="1">
            <a:off x="-2756693" y="3405981"/>
            <a:ext cx="6872288" cy="79375"/>
          </a:xfrm>
          <a:prstGeom prst="rect">
            <a:avLst/>
          </a:prstGeom>
          <a:solidFill>
            <a:schemeClr val="folHlink"/>
          </a:solidFill>
          <a:ln w="9525">
            <a:noFill/>
            <a:miter lim="800000"/>
            <a:headEnd/>
            <a:tailEnd/>
          </a:ln>
          <a:effectLst/>
        </p:spPr>
        <p:txBody>
          <a:bodyPr vert="eaVert" wrap="none" anchor="ctr"/>
          <a:lstStyle/>
          <a:p>
            <a:pPr algn="ctr">
              <a:defRPr/>
            </a:pPr>
            <a:endParaRPr kumimoji="1" lang="ru-RU"/>
          </a:p>
        </p:txBody>
      </p:sp>
      <p:sp>
        <p:nvSpPr>
          <p:cNvPr id="3110" name="Rectangle 38"/>
          <p:cNvSpPr>
            <a:spLocks noChangeArrowheads="1"/>
          </p:cNvSpPr>
          <p:nvPr userDrawn="1"/>
        </p:nvSpPr>
        <p:spPr bwMode="auto">
          <a:xfrm flipV="1">
            <a:off x="684213" y="6400800"/>
            <a:ext cx="8459787" cy="69850"/>
          </a:xfrm>
          <a:prstGeom prst="rect">
            <a:avLst/>
          </a:prstGeom>
          <a:solidFill>
            <a:schemeClr val="folHlink"/>
          </a:solidFill>
          <a:ln w="9525">
            <a:noFill/>
            <a:miter lim="800000"/>
            <a:headEnd/>
            <a:tailEnd/>
          </a:ln>
          <a:effectLst/>
        </p:spPr>
        <p:txBody>
          <a:bodyPr rot="10800000" wrap="none" anchor="ctr"/>
          <a:lstStyle/>
          <a:p>
            <a:pPr algn="ctr">
              <a:defRPr/>
            </a:pPr>
            <a:endParaRPr kumimoji="1" lang="ru-RU"/>
          </a:p>
        </p:txBody>
      </p:sp>
      <p:sp>
        <p:nvSpPr>
          <p:cNvPr id="3112" name="Rectangle 40"/>
          <p:cNvSpPr>
            <a:spLocks noChangeArrowheads="1"/>
          </p:cNvSpPr>
          <p:nvPr userDrawn="1"/>
        </p:nvSpPr>
        <p:spPr bwMode="auto">
          <a:xfrm rot="-5399512">
            <a:off x="-2747962" y="3165475"/>
            <a:ext cx="6191250" cy="381000"/>
          </a:xfrm>
          <a:prstGeom prst="rect">
            <a:avLst/>
          </a:prstGeom>
          <a:noFill/>
          <a:ln w="9525">
            <a:noFill/>
            <a:miter lim="800000"/>
            <a:headEnd/>
            <a:tailEnd/>
          </a:ln>
          <a:effectLst/>
        </p:spPr>
        <p:txBody>
          <a:bodyPr lIns="92075" tIns="46038" rIns="92075" bIns="46038" anchor="ctr"/>
          <a:lstStyle/>
          <a:p>
            <a:pPr algn="ctr">
              <a:defRPr/>
            </a:pPr>
            <a:r>
              <a:rPr lang="ru-RU" sz="1400" b="1">
                <a:solidFill>
                  <a:srgbClr val="CC3300"/>
                </a:solidFill>
                <a:effectLst>
                  <a:outerShdw blurRad="38100" dist="38100" dir="2700000" algn="tl">
                    <a:srgbClr val="000000"/>
                  </a:outerShdw>
                </a:effectLst>
                <a:latin typeface="Arial" charset="0"/>
              </a:rPr>
              <a:t>Национальный фармацевтический университет</a:t>
            </a:r>
          </a:p>
          <a:p>
            <a:pPr algn="ctr">
              <a:defRPr/>
            </a:pPr>
            <a:r>
              <a:rPr lang="ru-RU" sz="1400" b="1">
                <a:solidFill>
                  <a:srgbClr val="CC3300"/>
                </a:solidFill>
                <a:effectLst>
                  <a:outerShdw blurRad="38100" dist="38100" dir="2700000" algn="tl">
                    <a:srgbClr val="000000"/>
                  </a:outerShdw>
                </a:effectLst>
                <a:latin typeface="Arial" charset="0"/>
              </a:rPr>
              <a:t>Кафедра клинической фармакологии с фармацевтической опекой</a:t>
            </a:r>
          </a:p>
        </p:txBody>
      </p:sp>
      <p:sp>
        <p:nvSpPr>
          <p:cNvPr id="3116" name="Rectangle 44"/>
          <p:cNvSpPr>
            <a:spLocks noChangeArrowheads="1"/>
          </p:cNvSpPr>
          <p:nvPr/>
        </p:nvSpPr>
        <p:spPr bwMode="auto">
          <a:xfrm>
            <a:off x="179388" y="6477000"/>
            <a:ext cx="533400" cy="381000"/>
          </a:xfrm>
          <a:prstGeom prst="rect">
            <a:avLst/>
          </a:prstGeom>
          <a:noFill/>
          <a:ln w="9525">
            <a:noFill/>
            <a:miter lim="800000"/>
            <a:headEnd/>
            <a:tailEnd/>
          </a:ln>
          <a:effectLst/>
        </p:spPr>
        <p:txBody>
          <a:bodyPr wrap="none" anchor="ctr"/>
          <a:lstStyle/>
          <a:p>
            <a:pPr algn="ctr">
              <a:buFont typeface="Wingdings" pitchFamily="2" charset="2"/>
              <a:buNone/>
              <a:defRPr/>
            </a:pPr>
            <a:fld id="{A2851899-2567-4AC0-A9C8-BC344CE6CF27}" type="slidenum">
              <a:rPr lang="ru-RU" sz="1800" b="1">
                <a:solidFill>
                  <a:srgbClr val="010000"/>
                </a:solidFill>
                <a:effectLst>
                  <a:outerShdw blurRad="38100" dist="38100" dir="2700000" algn="tl">
                    <a:srgbClr val="FFFFFF"/>
                  </a:outerShdw>
                </a:effectLst>
              </a:rPr>
              <a:pPr algn="ctr">
                <a:buFont typeface="Wingdings" pitchFamily="2" charset="2"/>
                <a:buNone/>
                <a:defRPr/>
              </a:pPr>
              <a:t>‹#›</a:t>
            </a:fld>
            <a:endParaRPr lang="ru-RU" sz="2000" b="1">
              <a:solidFill>
                <a:schemeClr val="tx2"/>
              </a:solidFill>
              <a:effectLst>
                <a:outerShdw blurRad="38100" dist="38100" dir="2700000" algn="tl">
                  <a:srgbClr val="000000"/>
                </a:outerShdw>
              </a:effectLst>
            </a:endParaRPr>
          </a:p>
        </p:txBody>
      </p:sp>
    </p:spTree>
  </p:cSld>
  <p:clrMap bg1="dk1" tx1="lt1" bg2="dk2" tx2="lt2" accent1="accent1" accent2="accent2" accent3="accent3" accent4="accent4" accent5="accent5" accent6="accent6" hlink="hlink" folHlink="folHlink"/>
  <p:sldLayoutIdLst>
    <p:sldLayoutId id="2147483848"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9" r:id="rId12"/>
  </p:sldLayoutIdLst>
  <p:transition>
    <p:cover dir="d"/>
  </p:transition>
  <p:hf sldNum="0" hdr="0" dt="0"/>
  <p:txStyles>
    <p:titleStyle>
      <a:lvl1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2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2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2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2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rgbClr val="800000"/>
        </a:buClr>
        <a:buSzPct val="95000"/>
        <a:buFont typeface="Wingdings" pitchFamily="2" charset="2"/>
        <a:buChar char="¬"/>
        <a:defRPr sz="26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2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FFFF00"/>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1285875" y="714375"/>
            <a:ext cx="7700963" cy="2928938"/>
          </a:xfrm>
        </p:spPr>
        <p:txBody>
          <a:bodyPr/>
          <a:lstStyle/>
          <a:p>
            <a:pPr>
              <a:defRPr/>
            </a:pPr>
            <a:r>
              <a:rPr lang="ru-RU" sz="4400" dirty="0" smtClean="0">
                <a:solidFill>
                  <a:srgbClr val="FFFF00"/>
                </a:solidFill>
                <a:effectLst>
                  <a:outerShdw blurRad="38100" dist="38100" dir="2700000" algn="tl">
                    <a:srgbClr val="000000">
                      <a:alpha val="43137"/>
                    </a:srgbClr>
                  </a:outerShdw>
                </a:effectLst>
                <a:latin typeface="Arial Narrow" pitchFamily="34" charset="0"/>
                <a:cs typeface="Arial" pitchFamily="34" charset="0"/>
              </a:rPr>
              <a:t>РАЦИОНАЛЬНОЕ ПРИМЕНЕНИЕ ЛЕКАРСТВЕННЫХ СРЕДСТВ ПРИ  БРОНХООБСТРУКТИВНОМ СИНДРОМЕ</a:t>
            </a:r>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
        <p:nvSpPr>
          <p:cNvPr id="5" name="Прямоугольник 4"/>
          <p:cNvSpPr/>
          <p:nvPr/>
        </p:nvSpPr>
        <p:spPr>
          <a:xfrm>
            <a:off x="4357688" y="5715000"/>
            <a:ext cx="4572000" cy="425450"/>
          </a:xfrm>
          <a:prstGeom prst="rect">
            <a:avLst/>
          </a:prstGeom>
        </p:spPr>
        <p:txBody>
          <a:bodyPr>
            <a:spAutoFit/>
          </a:bodyPr>
          <a:lstStyle/>
          <a:p>
            <a:pPr>
              <a:lnSpc>
                <a:spcPct val="90000"/>
              </a:lnSpc>
              <a:defRPr/>
            </a:pPr>
            <a:r>
              <a:rPr lang="ru-RU" b="1" dirty="0">
                <a:effectLst>
                  <a:outerShdw blurRad="38100" dist="38100" dir="2700000" algn="tl">
                    <a:srgbClr val="000000">
                      <a:alpha val="43137"/>
                    </a:srgbClr>
                  </a:outerShdw>
                </a:effectLst>
              </a:rPr>
              <a:t> </a:t>
            </a:r>
            <a:r>
              <a:rPr lang="ru-RU" b="1" dirty="0">
                <a:solidFill>
                  <a:schemeClr val="accent1">
                    <a:lumMod val="90000"/>
                  </a:schemeClr>
                </a:solidFill>
                <a:effectLst>
                  <a:outerShdw blurRad="38100" dist="38100" dir="2700000" algn="tl">
                    <a:srgbClr val="000000">
                      <a:alpha val="43137"/>
                    </a:srgbClr>
                  </a:outerShdw>
                </a:effectLst>
              </a:rPr>
              <a:t>Ассистент </a:t>
            </a:r>
            <a:r>
              <a:rPr lang="ru-RU" b="1" dirty="0" err="1">
                <a:solidFill>
                  <a:schemeClr val="accent1">
                    <a:lumMod val="90000"/>
                  </a:schemeClr>
                </a:solidFill>
                <a:effectLst>
                  <a:outerShdw blurRad="38100" dist="38100" dir="2700000" algn="tl">
                    <a:srgbClr val="000000">
                      <a:alpha val="43137"/>
                    </a:srgbClr>
                  </a:outerShdw>
                </a:effectLst>
              </a:rPr>
              <a:t>Абдусаматова</a:t>
            </a:r>
            <a:r>
              <a:rPr lang="ru-RU" b="1" dirty="0">
                <a:solidFill>
                  <a:schemeClr val="accent1">
                    <a:lumMod val="90000"/>
                  </a:schemeClr>
                </a:solidFill>
                <a:effectLst>
                  <a:outerShdw blurRad="38100" dist="38100" dir="2700000" algn="tl">
                    <a:srgbClr val="000000">
                      <a:alpha val="43137"/>
                    </a:srgbClr>
                  </a:outerShdw>
                </a:effectLst>
              </a:rPr>
              <a:t> Д.З.</a:t>
            </a:r>
            <a:endParaRPr lang="ru-RU" dirty="0">
              <a:solidFill>
                <a:schemeClr val="accent1">
                  <a:lumMod val="90000"/>
                </a:schemeClr>
              </a:solidFill>
              <a:effectLst>
                <a:outerShdw blurRad="38100" dist="38100" dir="2700000" algn="tl">
                  <a:srgbClr val="000000">
                    <a:alpha val="43137"/>
                  </a:srgbClr>
                </a:outerShdw>
              </a:effectLst>
            </a:endParaRP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219200"/>
          </a:xfrm>
        </p:spPr>
        <p:txBody>
          <a:bodyPr/>
          <a:lstStyle/>
          <a:p>
            <a:pPr>
              <a:defRPr/>
            </a:pPr>
            <a:r>
              <a:rPr lang="ru-RU" sz="2400"/>
              <a:t>ВРЕМЕННЫЕ ПОКАЗАТЕЛИ ДЕЙСТВИЯ ИНГАЛЯЦИОННЫХ  </a:t>
            </a:r>
            <a:r>
              <a:rPr lang="ru-RU" sz="2400">
                <a:sym typeface="Symbol" pitchFamily="18" charset="2"/>
              </a:rPr>
              <a:t></a:t>
            </a:r>
            <a:r>
              <a:rPr lang="ru-RU" sz="1200">
                <a:sym typeface="Symbol" pitchFamily="18" charset="2"/>
              </a:rPr>
              <a:t>2</a:t>
            </a:r>
            <a:r>
              <a:rPr lang="ru-RU" sz="2400"/>
              <a:t>-АДРЕНОМИМЕТИКОВ</a:t>
            </a:r>
          </a:p>
        </p:txBody>
      </p:sp>
      <p:graphicFrame>
        <p:nvGraphicFramePr>
          <p:cNvPr id="11431" name="Group 167"/>
          <p:cNvGraphicFramePr>
            <a:graphicFrameLocks noGrp="1"/>
          </p:cNvGraphicFramePr>
          <p:nvPr/>
        </p:nvGraphicFramePr>
        <p:xfrm>
          <a:off x="1000125" y="1357313"/>
          <a:ext cx="7772400" cy="4197350"/>
        </p:xfrm>
        <a:graphic>
          <a:graphicData uri="http://schemas.openxmlformats.org/drawingml/2006/table">
            <a:tbl>
              <a:tblPr/>
              <a:tblGrid>
                <a:gridCol w="1524000"/>
                <a:gridCol w="119074"/>
                <a:gridCol w="871526"/>
                <a:gridCol w="1752600"/>
                <a:gridCol w="1752600"/>
                <a:gridCol w="1752600"/>
              </a:tblGrid>
              <a:tr h="322263">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1" i="0" u="none" strike="noStrike" cap="none" normalizeH="0" baseline="0" dirty="0" smtClean="0">
                          <a:ln>
                            <a:noFill/>
                          </a:ln>
                          <a:solidFill>
                            <a:schemeClr val="tx1"/>
                          </a:solidFill>
                          <a:effectLst/>
                          <a:latin typeface="Tahoma" charset="0"/>
                        </a:rPr>
                        <a:t>ЛС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1" i="0" u="none" strike="noStrike" cap="none" normalizeH="0" baseline="0" dirty="0" smtClean="0">
                          <a:ln>
                            <a:noFill/>
                          </a:ln>
                          <a:solidFill>
                            <a:schemeClr val="tx1"/>
                          </a:solidFill>
                          <a:effectLst/>
                          <a:latin typeface="Tahoma" charset="0"/>
                        </a:rPr>
                        <a:t>Доза, мг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1" i="0" u="none" strike="noStrike" cap="none" normalizeH="0" baseline="0" smtClean="0">
                          <a:ln>
                            <a:noFill/>
                          </a:ln>
                          <a:solidFill>
                            <a:schemeClr val="tx1"/>
                          </a:solidFill>
                          <a:effectLst/>
                          <a:latin typeface="Tahoma" charset="0"/>
                        </a:rPr>
                        <a:t>Бронхолитический эффект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04800">
                <a:tc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1" i="0" u="none" strike="noStrike" cap="none" normalizeH="0" baseline="0" smtClean="0">
                          <a:ln>
                            <a:noFill/>
                          </a:ln>
                          <a:solidFill>
                            <a:schemeClr val="tx1"/>
                          </a:solidFill>
                          <a:effectLst/>
                          <a:latin typeface="Tahoma" charset="0"/>
                        </a:rPr>
                        <a:t>начало,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1" i="0" u="none" strike="noStrike" cap="none" normalizeH="0" baseline="0" smtClean="0">
                          <a:ln>
                            <a:noFill/>
                          </a:ln>
                          <a:solidFill>
                            <a:schemeClr val="tx1"/>
                          </a:solidFill>
                          <a:effectLst/>
                          <a:latin typeface="Tahoma" charset="0"/>
                        </a:rPr>
                        <a:t>максимум,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1" i="0" u="none" strike="noStrike" cap="none" normalizeH="0" baseline="0" smtClean="0">
                          <a:ln>
                            <a:noFill/>
                          </a:ln>
                          <a:solidFill>
                            <a:schemeClr val="tx1"/>
                          </a:solidFill>
                          <a:effectLst/>
                          <a:latin typeface="Tahoma" charset="0"/>
                        </a:rPr>
                        <a:t>длительность, 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gridSpan="6">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2000" b="1" i="0" u="none" strike="noStrike" cap="none" normalizeH="0" baseline="0" smtClean="0">
                          <a:ln>
                            <a:noFill/>
                          </a:ln>
                          <a:solidFill>
                            <a:schemeClr val="tx1"/>
                          </a:solidFill>
                          <a:effectLst/>
                          <a:latin typeface="Tahoma" charset="0"/>
                        </a:rPr>
                        <a:t>Короткого действия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6748">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dirty="0" err="1" smtClean="0">
                          <a:ln>
                            <a:noFill/>
                          </a:ln>
                          <a:solidFill>
                            <a:schemeClr val="tx1"/>
                          </a:solidFill>
                          <a:effectLst/>
                          <a:latin typeface="Tahoma" charset="0"/>
                        </a:rPr>
                        <a:t>Орципреналин</a:t>
                      </a:r>
                      <a:endParaRPr kumimoji="0" lang="ru-RU" sz="1600" b="0" i="0" u="none" strike="noStrike" cap="none" normalizeH="0" baseline="0" dirty="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6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&lt;</a:t>
                      </a:r>
                      <a:r>
                        <a:rPr kumimoji="0" lang="ru-RU" sz="1600" b="0" i="0" u="none" strike="noStrike" cap="none" normalizeH="0" baseline="0" smtClean="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dirty="0" smtClean="0">
                          <a:ln>
                            <a:noFill/>
                          </a:ln>
                          <a:solidFill>
                            <a:schemeClr val="tx1"/>
                          </a:solidFill>
                          <a:effectLst/>
                          <a:latin typeface="Tahoma"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Сальбутамол*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6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&lt;</a:t>
                      </a:r>
                      <a:r>
                        <a:rPr kumimoji="0" lang="ru-RU" sz="1600" b="0" i="0" u="none" strike="noStrike" cap="none" normalizeH="0" baseline="0" smtClean="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dirty="0" smtClean="0">
                          <a:ln>
                            <a:noFill/>
                          </a:ln>
                          <a:solidFill>
                            <a:schemeClr val="tx1"/>
                          </a:solidFill>
                          <a:effectLst/>
                          <a:latin typeface="Tahoma"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Беротек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6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&lt;</a:t>
                      </a:r>
                      <a:r>
                        <a:rPr kumimoji="0" lang="ru-RU" sz="1600" b="0" i="0" u="none" strike="noStrike" cap="none" normalizeH="0" baseline="0" smtClean="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Тербуталин**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6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&lt;</a:t>
                      </a:r>
                      <a:r>
                        <a:rPr kumimoji="0" lang="ru-RU" sz="1600" b="0" i="0" u="none" strike="noStrike" cap="none" normalizeH="0" baseline="0" smtClean="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gridSpan="6">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2000" b="1" i="0" u="none" strike="noStrike" cap="none" normalizeH="0" baseline="0" smtClean="0">
                          <a:ln>
                            <a:noFill/>
                          </a:ln>
                          <a:solidFill>
                            <a:schemeClr val="tx1"/>
                          </a:solidFill>
                          <a:effectLst/>
                          <a:latin typeface="Tahoma" charset="0"/>
                        </a:rPr>
                        <a:t>Длительного действия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Формотерол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0,012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&gt;</a:t>
                      </a:r>
                      <a:r>
                        <a:rPr kumimoji="0" lang="ru-RU" sz="1600" b="0" i="0" u="none" strike="noStrike" cap="none" normalizeH="0" baseline="0" smtClean="0">
                          <a:ln>
                            <a:noFill/>
                          </a:ln>
                          <a:solidFill>
                            <a:schemeClr val="tx1"/>
                          </a:solidFill>
                          <a:effectLst/>
                          <a:latin typeface="Tahoma"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Салметерол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charset="0"/>
                        </a:rPr>
                        <a:t>&gt;</a:t>
                      </a:r>
                      <a:r>
                        <a:rPr kumimoji="0" lang="ru-RU" sz="1600" b="0" i="0" u="none" strike="noStrike" cap="none" normalizeH="0" baseline="0" smtClean="0">
                          <a:ln>
                            <a:noFill/>
                          </a:ln>
                          <a:solidFill>
                            <a:schemeClr val="tx1"/>
                          </a:solidFill>
                          <a:effectLst/>
                          <a:latin typeface="Tahoma"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smtClean="0">
                          <a:ln>
                            <a:noFill/>
                          </a:ln>
                          <a:solidFill>
                            <a:schemeClr val="tx1"/>
                          </a:solidFill>
                          <a:effectLst/>
                          <a:latin typeface="Tahoma"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600" b="0" i="0" u="none" strike="noStrike" cap="none" normalizeH="0" baseline="0" dirty="0" smtClean="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79" name="Rectangle 169"/>
          <p:cNvSpPr>
            <a:spLocks noChangeArrowheads="1"/>
          </p:cNvSpPr>
          <p:nvPr/>
        </p:nvSpPr>
        <p:spPr bwMode="auto">
          <a:xfrm>
            <a:off x="1000125" y="5715000"/>
            <a:ext cx="7772400" cy="642938"/>
          </a:xfrm>
          <a:prstGeom prst="rect">
            <a:avLst/>
          </a:prstGeom>
          <a:solidFill>
            <a:schemeClr val="bg1"/>
          </a:solidFill>
          <a:ln w="9525">
            <a:solidFill>
              <a:schemeClr val="tx1"/>
            </a:solidFill>
            <a:miter lim="800000"/>
            <a:headEnd/>
            <a:tailEnd/>
          </a:ln>
        </p:spPr>
        <p:txBody>
          <a:bodyPr wrap="none" anchor="ctr"/>
          <a:lstStyle/>
          <a:p>
            <a:r>
              <a:rPr lang="ru-RU" sz="1200"/>
              <a:t>*</a:t>
            </a:r>
            <a:r>
              <a:rPr lang="en-US" sz="1200"/>
              <a:t>- </a:t>
            </a:r>
            <a:r>
              <a:rPr lang="ru-RU" sz="1200"/>
              <a:t>вентодиски (сальбутамол в виде сухого порошка, ингалируемого при помощи дискхалера, в дозе 0,2 мг и 0,4 мг;</a:t>
            </a:r>
          </a:p>
          <a:p>
            <a:r>
              <a:rPr lang="ru-RU" sz="1200"/>
              <a:t>** - бриканил турбухалер в виде сухого порошка с содержанием в 1 дозе 5 мкг активного вещества</a:t>
            </a:r>
            <a:endParaRPr lang="en-US" sz="1200"/>
          </a:p>
          <a:p>
            <a:pPr>
              <a:buFontTx/>
              <a:buChar char="•"/>
            </a:pPr>
            <a:endParaRPr lang="ru-RU" sz="1200"/>
          </a:p>
        </p:txBody>
      </p:sp>
      <p:sp>
        <p:nvSpPr>
          <p:cNvPr id="6" name="Прямоугольник 5"/>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ижний колонтитул 2"/>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42338" name="Rectangle 1026"/>
          <p:cNvSpPr>
            <a:spLocks noGrp="1" noChangeArrowheads="1"/>
          </p:cNvSpPr>
          <p:nvPr>
            <p:ph type="title"/>
          </p:nvPr>
        </p:nvSpPr>
        <p:spPr/>
        <p:txBody>
          <a:bodyPr/>
          <a:lstStyle/>
          <a:p>
            <a:pPr eaLnBrk="1" hangingPunct="1">
              <a:defRPr/>
            </a:pPr>
            <a:r>
              <a:rPr lang="ru-RU" smtClean="0"/>
              <a:t>Бета-адреномиметики</a:t>
            </a:r>
          </a:p>
        </p:txBody>
      </p:sp>
      <p:pic>
        <p:nvPicPr>
          <p:cNvPr id="14340" name="Picture 1030" descr="PICT33"/>
          <p:cNvPicPr>
            <a:picLocks noChangeAspect="1" noChangeArrowheads="1"/>
          </p:cNvPicPr>
          <p:nvPr/>
        </p:nvPicPr>
        <p:blipFill>
          <a:blip r:embed="rId2"/>
          <a:srcRect/>
          <a:stretch>
            <a:fillRect/>
          </a:stretch>
        </p:blipFill>
        <p:spPr bwMode="auto">
          <a:xfrm>
            <a:off x="7162800" y="914400"/>
            <a:ext cx="1600200" cy="1312863"/>
          </a:xfrm>
          <a:prstGeom prst="rect">
            <a:avLst/>
          </a:prstGeom>
          <a:noFill/>
          <a:ln w="9525">
            <a:noFill/>
            <a:miter lim="800000"/>
            <a:headEnd/>
            <a:tailEnd/>
          </a:ln>
        </p:spPr>
      </p:pic>
      <p:pic>
        <p:nvPicPr>
          <p:cNvPr id="14341" name="Picture 1031" descr="PICT315"/>
          <p:cNvPicPr>
            <a:picLocks noChangeAspect="1" noChangeArrowheads="1"/>
          </p:cNvPicPr>
          <p:nvPr/>
        </p:nvPicPr>
        <p:blipFill>
          <a:blip r:embed="rId3"/>
          <a:srcRect/>
          <a:stretch>
            <a:fillRect/>
          </a:stretch>
        </p:blipFill>
        <p:spPr bwMode="auto">
          <a:xfrm>
            <a:off x="4724400" y="2159000"/>
            <a:ext cx="1638300" cy="1346200"/>
          </a:xfrm>
          <a:prstGeom prst="rect">
            <a:avLst/>
          </a:prstGeom>
          <a:noFill/>
          <a:ln w="9525">
            <a:noFill/>
            <a:miter lim="800000"/>
            <a:headEnd/>
            <a:tailEnd/>
          </a:ln>
        </p:spPr>
      </p:pic>
      <p:pic>
        <p:nvPicPr>
          <p:cNvPr id="14342" name="Picture 1032" descr="PICT710"/>
          <p:cNvPicPr>
            <a:picLocks noChangeAspect="1" noChangeArrowheads="1"/>
          </p:cNvPicPr>
          <p:nvPr/>
        </p:nvPicPr>
        <p:blipFill>
          <a:blip r:embed="rId4"/>
          <a:srcRect/>
          <a:stretch>
            <a:fillRect/>
          </a:stretch>
        </p:blipFill>
        <p:spPr bwMode="auto">
          <a:xfrm>
            <a:off x="1066800" y="2895600"/>
            <a:ext cx="1981200" cy="1474788"/>
          </a:xfrm>
          <a:prstGeom prst="rect">
            <a:avLst/>
          </a:prstGeom>
          <a:noFill/>
          <a:ln w="9525">
            <a:noFill/>
            <a:miter lim="800000"/>
            <a:headEnd/>
            <a:tailEnd/>
          </a:ln>
        </p:spPr>
      </p:pic>
      <p:sp>
        <p:nvSpPr>
          <p:cNvPr id="14343" name="Rectangle 1034"/>
          <p:cNvSpPr>
            <a:spLocks noChangeArrowheads="1"/>
          </p:cNvSpPr>
          <p:nvPr/>
        </p:nvSpPr>
        <p:spPr bwMode="auto">
          <a:xfrm>
            <a:off x="6477000" y="4572000"/>
            <a:ext cx="2514600" cy="152400"/>
          </a:xfrm>
          <a:prstGeom prst="rect">
            <a:avLst/>
          </a:prstGeom>
          <a:solidFill>
            <a:schemeClr val="accent1"/>
          </a:solidFill>
          <a:ln w="12700">
            <a:noFill/>
            <a:miter lim="800000"/>
            <a:headEnd type="none" w="sm" len="sm"/>
            <a:tailEnd type="none" w="sm" len="sm"/>
          </a:ln>
        </p:spPr>
        <p:txBody>
          <a:bodyPr wrap="none" anchor="ctr"/>
          <a:lstStyle/>
          <a:p>
            <a:endParaRPr lang="ru-RU"/>
          </a:p>
        </p:txBody>
      </p:sp>
      <p:pic>
        <p:nvPicPr>
          <p:cNvPr id="14344" name="Picture 1036" descr="сальмет"/>
          <p:cNvPicPr>
            <a:picLocks noChangeAspect="1" noChangeArrowheads="1"/>
          </p:cNvPicPr>
          <p:nvPr/>
        </p:nvPicPr>
        <p:blipFill>
          <a:blip r:embed="rId5"/>
          <a:srcRect/>
          <a:stretch>
            <a:fillRect/>
          </a:stretch>
        </p:blipFill>
        <p:spPr bwMode="auto">
          <a:xfrm>
            <a:off x="7448550" y="3276600"/>
            <a:ext cx="1543050" cy="1543050"/>
          </a:xfrm>
          <a:prstGeom prst="rect">
            <a:avLst/>
          </a:prstGeom>
          <a:noFill/>
          <a:ln w="9525">
            <a:noFill/>
            <a:miter lim="800000"/>
            <a:headEnd/>
            <a:tailEnd/>
          </a:ln>
        </p:spPr>
      </p:pic>
      <p:sp>
        <p:nvSpPr>
          <p:cNvPr id="142349" name="Rectangle 1037"/>
          <p:cNvSpPr>
            <a:spLocks noChangeArrowheads="1"/>
          </p:cNvSpPr>
          <p:nvPr/>
        </p:nvSpPr>
        <p:spPr bwMode="auto">
          <a:xfrm>
            <a:off x="1112838" y="838200"/>
            <a:ext cx="2667000" cy="381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75000"/>
              </a:lnSpc>
              <a:buClr>
                <a:srgbClr val="800000"/>
              </a:buClr>
              <a:buSzPct val="95000"/>
              <a:buFont typeface="Wingdings" pitchFamily="2" charset="2"/>
              <a:buNone/>
              <a:defRPr/>
            </a:pPr>
            <a:r>
              <a:rPr lang="ru-RU" sz="2800" b="1">
                <a:solidFill>
                  <a:srgbClr val="FF3300"/>
                </a:solidFill>
                <a:effectLst>
                  <a:outerShdw blurRad="38100" dist="38100" dir="2700000" algn="tl">
                    <a:srgbClr val="000000"/>
                  </a:outerShdw>
                </a:effectLst>
                <a:latin typeface="Arial" charset="0"/>
              </a:rPr>
              <a:t>Препараты:</a:t>
            </a:r>
          </a:p>
        </p:txBody>
      </p:sp>
      <p:sp>
        <p:nvSpPr>
          <p:cNvPr id="142350" name="Rectangle 1038"/>
          <p:cNvSpPr>
            <a:spLocks noChangeArrowheads="1"/>
          </p:cNvSpPr>
          <p:nvPr/>
        </p:nvSpPr>
        <p:spPr bwMode="auto">
          <a:xfrm>
            <a:off x="1066800" y="1295400"/>
            <a:ext cx="4038600" cy="304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6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Изопротеренол (изадрин)</a:t>
            </a:r>
          </a:p>
        </p:txBody>
      </p:sp>
      <p:sp>
        <p:nvSpPr>
          <p:cNvPr id="142351" name="Rectangle 1039"/>
          <p:cNvSpPr>
            <a:spLocks noChangeArrowheads="1"/>
          </p:cNvSpPr>
          <p:nvPr/>
        </p:nvSpPr>
        <p:spPr bwMode="auto">
          <a:xfrm>
            <a:off x="3124200" y="1752600"/>
            <a:ext cx="4419600" cy="304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5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Орципреналин (астмопент)</a:t>
            </a:r>
          </a:p>
        </p:txBody>
      </p:sp>
      <p:sp>
        <p:nvSpPr>
          <p:cNvPr id="142352" name="Rectangle 1040"/>
          <p:cNvSpPr>
            <a:spLocks noChangeArrowheads="1"/>
          </p:cNvSpPr>
          <p:nvPr/>
        </p:nvSpPr>
        <p:spPr bwMode="auto">
          <a:xfrm>
            <a:off x="1066800" y="2286000"/>
            <a:ext cx="3733800" cy="2286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5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Сальбутамол (вентолин)</a:t>
            </a:r>
          </a:p>
        </p:txBody>
      </p:sp>
      <p:sp>
        <p:nvSpPr>
          <p:cNvPr id="142353" name="Rectangle 1041"/>
          <p:cNvSpPr>
            <a:spLocks noChangeArrowheads="1"/>
          </p:cNvSpPr>
          <p:nvPr/>
        </p:nvSpPr>
        <p:spPr bwMode="auto">
          <a:xfrm>
            <a:off x="3070225" y="3657600"/>
            <a:ext cx="3733800" cy="2286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5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Фенотерол (беротек)</a:t>
            </a:r>
          </a:p>
        </p:txBody>
      </p:sp>
      <p:sp>
        <p:nvSpPr>
          <p:cNvPr id="142354" name="Rectangle 1042"/>
          <p:cNvSpPr>
            <a:spLocks noChangeArrowheads="1"/>
          </p:cNvSpPr>
          <p:nvPr/>
        </p:nvSpPr>
        <p:spPr bwMode="auto">
          <a:xfrm>
            <a:off x="1066800" y="5105400"/>
            <a:ext cx="3733800" cy="304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5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Тербуталин (айронил)</a:t>
            </a:r>
          </a:p>
        </p:txBody>
      </p:sp>
      <p:sp>
        <p:nvSpPr>
          <p:cNvPr id="142355" name="Rectangle 1043"/>
          <p:cNvSpPr>
            <a:spLocks noChangeArrowheads="1"/>
          </p:cNvSpPr>
          <p:nvPr/>
        </p:nvSpPr>
        <p:spPr bwMode="auto">
          <a:xfrm>
            <a:off x="1066800" y="5486400"/>
            <a:ext cx="5334000" cy="381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6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Формотерол (оксис турбухайлер)</a:t>
            </a:r>
          </a:p>
        </p:txBody>
      </p:sp>
      <p:sp>
        <p:nvSpPr>
          <p:cNvPr id="142356" name="Rectangle 1044"/>
          <p:cNvSpPr>
            <a:spLocks noChangeArrowheads="1"/>
          </p:cNvSpPr>
          <p:nvPr/>
        </p:nvSpPr>
        <p:spPr bwMode="auto">
          <a:xfrm>
            <a:off x="4114800" y="4114800"/>
            <a:ext cx="3581400" cy="685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7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Сальметерол </a:t>
            </a:r>
            <a:br>
              <a:rPr lang="ru-RU">
                <a:solidFill>
                  <a:schemeClr val="tx2"/>
                </a:solidFill>
                <a:effectLst>
                  <a:outerShdw blurRad="38100" dist="38100" dir="2700000" algn="tl">
                    <a:srgbClr val="000000"/>
                  </a:outerShdw>
                </a:effectLst>
                <a:latin typeface="Arial" charset="0"/>
              </a:rPr>
            </a:br>
            <a:r>
              <a:rPr lang="ru-RU">
                <a:solidFill>
                  <a:schemeClr val="tx2"/>
                </a:solidFill>
                <a:effectLst>
                  <a:outerShdw blurRad="38100" dist="38100" dir="2700000" algn="tl">
                    <a:srgbClr val="000000"/>
                  </a:outerShdw>
                </a:effectLst>
                <a:latin typeface="Arial" charset="0"/>
              </a:rPr>
              <a:t>(серевент, сальметер)</a:t>
            </a:r>
          </a:p>
        </p:txBody>
      </p:sp>
      <p:sp>
        <p:nvSpPr>
          <p:cNvPr id="142357" name="Rectangle 1045"/>
          <p:cNvSpPr>
            <a:spLocks noChangeArrowheads="1"/>
          </p:cNvSpPr>
          <p:nvPr/>
        </p:nvSpPr>
        <p:spPr bwMode="auto">
          <a:xfrm>
            <a:off x="1143000" y="4724400"/>
            <a:ext cx="2590800" cy="381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defTabSz="723900">
              <a:lnSpc>
                <a:spcPct val="55000"/>
              </a:lnSpc>
              <a:spcBef>
                <a:spcPct val="25000"/>
              </a:spcBef>
              <a:buClr>
                <a:srgbClr val="800000"/>
              </a:buClr>
              <a:buSzPct val="95000"/>
              <a:buFont typeface="Wingdings" pitchFamily="2" charset="2"/>
              <a:buNone/>
              <a:defRPr/>
            </a:pPr>
            <a:r>
              <a:rPr lang="ru-RU">
                <a:solidFill>
                  <a:schemeClr val="tx2"/>
                </a:solidFill>
                <a:effectLst>
                  <a:outerShdw blurRad="38100" dist="38100" dir="2700000" algn="tl">
                    <a:srgbClr val="000000"/>
                  </a:outerShdw>
                </a:effectLst>
                <a:latin typeface="Arial" charset="0"/>
              </a:rPr>
              <a:t>Кленбутерол</a:t>
            </a:r>
          </a:p>
        </p:txBody>
      </p:sp>
      <p:sp>
        <p:nvSpPr>
          <p:cNvPr id="19" name="Прямоугольник 18"/>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ru-RU" sz="2800" dirty="0"/>
              <a:t>ПОКАЗАНИЯ К НАЗНАЧЕНИЮ АДРЕНОМИМЕТИКОВ</a:t>
            </a:r>
          </a:p>
        </p:txBody>
      </p:sp>
      <p:sp>
        <p:nvSpPr>
          <p:cNvPr id="12291" name="Rectangle 3"/>
          <p:cNvSpPr>
            <a:spLocks noGrp="1" noChangeArrowheads="1"/>
          </p:cNvSpPr>
          <p:nvPr>
            <p:ph type="body" idx="1"/>
          </p:nvPr>
        </p:nvSpPr>
        <p:spPr>
          <a:xfrm>
            <a:off x="1000125" y="1428750"/>
            <a:ext cx="7772400" cy="4572000"/>
          </a:xfrm>
        </p:spPr>
        <p:txBody>
          <a:bodyPr/>
          <a:lstStyle/>
          <a:p>
            <a:pPr>
              <a:defRPr/>
            </a:pPr>
            <a:r>
              <a:rPr lang="ru-RU" sz="2000" b="1" dirty="0"/>
              <a:t>Купирование приступов бронхиальной астмы </a:t>
            </a:r>
          </a:p>
          <a:p>
            <a:pPr>
              <a:buFont typeface="Wingdings" pitchFamily="2" charset="2"/>
              <a:buNone/>
              <a:defRPr/>
            </a:pPr>
            <a:r>
              <a:rPr lang="ru-RU" sz="2000" b="1" dirty="0"/>
              <a:t>     (</a:t>
            </a:r>
            <a:r>
              <a:rPr lang="ru-RU" sz="2000" dirty="0">
                <a:sym typeface="Symbol" pitchFamily="18" charset="2"/>
              </a:rPr>
              <a:t></a:t>
            </a:r>
            <a:r>
              <a:rPr lang="ru-RU" sz="2000" dirty="0"/>
              <a:t>-</a:t>
            </a:r>
            <a:r>
              <a:rPr lang="ru-RU" sz="2000" dirty="0" err="1"/>
              <a:t>адреномиметики</a:t>
            </a:r>
            <a:r>
              <a:rPr lang="ru-RU" sz="2000" dirty="0"/>
              <a:t> короткого действия</a:t>
            </a:r>
            <a:r>
              <a:rPr lang="ru-RU" sz="2000" b="1" dirty="0"/>
              <a:t>)</a:t>
            </a:r>
          </a:p>
          <a:p>
            <a:pPr>
              <a:defRPr/>
            </a:pPr>
            <a:r>
              <a:rPr lang="ru-RU" sz="2000" b="1" dirty="0"/>
              <a:t>Профилактика приступов бронхиальной астмы, особенно ночных (</a:t>
            </a:r>
            <a:r>
              <a:rPr lang="ru-RU" sz="2000" dirty="0">
                <a:sym typeface="Symbol" pitchFamily="18" charset="2"/>
              </a:rPr>
              <a:t></a:t>
            </a:r>
            <a:r>
              <a:rPr lang="ru-RU" sz="2000" dirty="0"/>
              <a:t>-</a:t>
            </a:r>
            <a:r>
              <a:rPr lang="ru-RU" sz="2000" dirty="0" err="1"/>
              <a:t>адреномиметики</a:t>
            </a:r>
            <a:r>
              <a:rPr lang="ru-RU" sz="2000" dirty="0"/>
              <a:t> длительного действия)</a:t>
            </a:r>
          </a:p>
          <a:p>
            <a:pPr>
              <a:defRPr/>
            </a:pPr>
            <a:r>
              <a:rPr lang="ru-RU" sz="2000" b="1" dirty="0"/>
              <a:t>Хронический </a:t>
            </a:r>
            <a:r>
              <a:rPr lang="ru-RU" sz="2000" b="1" dirty="0" err="1"/>
              <a:t>обструктивный</a:t>
            </a:r>
            <a:r>
              <a:rPr lang="ru-RU" sz="2000" b="1" dirty="0"/>
              <a:t> бронхит</a:t>
            </a:r>
          </a:p>
          <a:p>
            <a:pPr>
              <a:defRPr/>
            </a:pPr>
            <a:r>
              <a:rPr lang="ru-RU" sz="2000" b="1" dirty="0"/>
              <a:t>Нарушение предсердно-желудочковой проводимости </a:t>
            </a:r>
            <a:r>
              <a:rPr lang="ru-RU" sz="2000" dirty="0"/>
              <a:t>(</a:t>
            </a:r>
            <a:r>
              <a:rPr lang="ru-RU" sz="2000" dirty="0" err="1"/>
              <a:t>изопреналин</a:t>
            </a:r>
            <a:r>
              <a:rPr lang="ru-RU" sz="2000" dirty="0"/>
              <a:t>, </a:t>
            </a:r>
            <a:r>
              <a:rPr lang="ru-RU" sz="2000" dirty="0" err="1"/>
              <a:t>орципреналин</a:t>
            </a:r>
            <a:r>
              <a:rPr lang="ru-RU" sz="2000" dirty="0"/>
              <a:t> </a:t>
            </a:r>
            <a:r>
              <a:rPr lang="ru-RU" sz="2000" dirty="0" err="1"/>
              <a:t>сублингвально</a:t>
            </a:r>
            <a:r>
              <a:rPr lang="ru-RU" sz="2000" dirty="0"/>
              <a:t> или в/</a:t>
            </a:r>
            <a:r>
              <a:rPr lang="ru-RU" sz="2000" dirty="0" err="1"/>
              <a:t>в</a:t>
            </a:r>
            <a:r>
              <a:rPr lang="ru-RU" sz="2000" dirty="0"/>
              <a:t>)</a:t>
            </a:r>
            <a:endParaRPr lang="ru-RU" sz="2000" b="1" dirty="0"/>
          </a:p>
          <a:p>
            <a:pPr>
              <a:defRPr/>
            </a:pPr>
            <a:r>
              <a:rPr lang="ru-RU" sz="2000" b="1" dirty="0"/>
              <a:t>Как </a:t>
            </a:r>
            <a:r>
              <a:rPr lang="ru-RU" sz="2000" b="1" dirty="0" err="1"/>
              <a:t>кардиотоники</a:t>
            </a:r>
            <a:r>
              <a:rPr lang="ru-RU" sz="2000" b="1" dirty="0"/>
              <a:t>(</a:t>
            </a:r>
            <a:r>
              <a:rPr lang="ru-RU" sz="2000" dirty="0"/>
              <a:t>при противопоказании сердечных гликозидов</a:t>
            </a:r>
            <a:r>
              <a:rPr lang="ru-RU" sz="2000" dirty="0" smtClean="0"/>
              <a:t>)</a:t>
            </a:r>
          </a:p>
          <a:p>
            <a:pPr>
              <a:defRPr/>
            </a:pPr>
            <a:r>
              <a:rPr lang="ru-RU" sz="2000" b="1" dirty="0" smtClean="0"/>
              <a:t>Начавшийся самопроизвольный аборт</a:t>
            </a:r>
            <a:endParaRPr lang="ru-RU" sz="2000" b="1" dirty="0"/>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ru-RU"/>
              <a:t>ПОБОЧНЫЕ ДЕЙСТВИЯ АДРЕНОМИМЕТИКОВ</a:t>
            </a:r>
          </a:p>
        </p:txBody>
      </p:sp>
      <p:sp>
        <p:nvSpPr>
          <p:cNvPr id="14339" name="Rectangle 3"/>
          <p:cNvSpPr>
            <a:spLocks noGrp="1" noChangeArrowheads="1"/>
          </p:cNvSpPr>
          <p:nvPr>
            <p:ph type="body" idx="1"/>
          </p:nvPr>
        </p:nvSpPr>
        <p:spPr/>
        <p:txBody>
          <a:bodyPr/>
          <a:lstStyle/>
          <a:p>
            <a:pPr>
              <a:lnSpc>
                <a:spcPct val="90000"/>
              </a:lnSpc>
              <a:defRPr/>
            </a:pPr>
            <a:r>
              <a:rPr lang="ru-RU" sz="1600" b="1" dirty="0"/>
              <a:t>При ингаляции терапевтических доз </a:t>
            </a:r>
            <a:r>
              <a:rPr lang="ru-RU" sz="1600" b="1" dirty="0">
                <a:sym typeface="Symbol" pitchFamily="18" charset="2"/>
              </a:rPr>
              <a:t> 2</a:t>
            </a:r>
            <a:r>
              <a:rPr lang="ru-RU" sz="1600" b="1" dirty="0"/>
              <a:t>-адреномиметиков – практически отсутствуют</a:t>
            </a:r>
          </a:p>
          <a:p>
            <a:pPr>
              <a:lnSpc>
                <a:spcPct val="90000"/>
              </a:lnSpc>
              <a:defRPr/>
            </a:pPr>
            <a:r>
              <a:rPr lang="ru-RU" sz="1600" b="1" dirty="0"/>
              <a:t>При приеме неселективных препаратов:</a:t>
            </a:r>
          </a:p>
          <a:p>
            <a:pPr>
              <a:lnSpc>
                <a:spcPct val="90000"/>
              </a:lnSpc>
              <a:buFont typeface="Wingdings" pitchFamily="2" charset="2"/>
              <a:buNone/>
              <a:defRPr/>
            </a:pPr>
            <a:r>
              <a:rPr lang="ru-RU" sz="1600" b="1" dirty="0"/>
              <a:t>       - </a:t>
            </a:r>
            <a:r>
              <a:rPr lang="ru-RU" sz="1600" b="1" dirty="0" smtClean="0"/>
              <a:t>тахикардия, тремор</a:t>
            </a:r>
          </a:p>
          <a:p>
            <a:pPr>
              <a:lnSpc>
                <a:spcPct val="90000"/>
              </a:lnSpc>
              <a:buFont typeface="Wingdings" pitchFamily="2" charset="2"/>
              <a:buNone/>
              <a:defRPr/>
            </a:pPr>
            <a:r>
              <a:rPr lang="ru-RU" sz="2000" b="1" dirty="0" smtClean="0">
                <a:solidFill>
                  <a:srgbClr val="FF9900"/>
                </a:solidFill>
              </a:rPr>
              <a:t>Реже   </a:t>
            </a:r>
            <a:r>
              <a:rPr lang="ru-RU" sz="1600" b="1" dirty="0" smtClean="0"/>
              <a:t>       </a:t>
            </a:r>
            <a:r>
              <a:rPr lang="ru-RU" sz="1600" b="1" dirty="0"/>
              <a:t>- </a:t>
            </a:r>
            <a:r>
              <a:rPr lang="ru-RU" sz="1600" b="1" dirty="0" err="1" smtClean="0"/>
              <a:t>аритмиию</a:t>
            </a:r>
            <a:r>
              <a:rPr lang="ru-RU" sz="1600" b="1" dirty="0" smtClean="0"/>
              <a:t>, учащение </a:t>
            </a:r>
            <a:r>
              <a:rPr lang="ru-RU" sz="1600" b="1" dirty="0"/>
              <a:t>приступов </a:t>
            </a:r>
            <a:r>
              <a:rPr lang="ru-RU" sz="1600" b="1" dirty="0" smtClean="0"/>
              <a:t>стенокардии, </a:t>
            </a:r>
            <a:r>
              <a:rPr lang="ru-RU" sz="1600" b="1" dirty="0" err="1" smtClean="0"/>
              <a:t>гипокалиемия</a:t>
            </a:r>
            <a:r>
              <a:rPr lang="ru-RU" sz="1600" b="1" dirty="0" smtClean="0"/>
              <a:t>  </a:t>
            </a:r>
          </a:p>
          <a:p>
            <a:pPr>
              <a:lnSpc>
                <a:spcPct val="90000"/>
              </a:lnSpc>
              <a:buFont typeface="Wingdings" pitchFamily="2" charset="2"/>
              <a:buNone/>
              <a:defRPr/>
            </a:pPr>
            <a:r>
              <a:rPr lang="ru-RU" sz="2000" b="1" dirty="0" smtClean="0">
                <a:solidFill>
                  <a:srgbClr val="FFC000"/>
                </a:solidFill>
              </a:rPr>
              <a:t>Возможно  </a:t>
            </a:r>
            <a:r>
              <a:rPr lang="ru-RU" sz="1600" b="1" dirty="0" smtClean="0"/>
              <a:t>       </a:t>
            </a:r>
            <a:r>
              <a:rPr lang="ru-RU" sz="1600" b="1" dirty="0"/>
              <a:t>- </a:t>
            </a:r>
            <a:r>
              <a:rPr lang="ru-RU" sz="1600" b="1" dirty="0">
                <a:sym typeface="Symbol" pitchFamily="18" charset="2"/>
              </a:rPr>
              <a:t> </a:t>
            </a:r>
            <a:r>
              <a:rPr lang="ru-RU" sz="1600" b="1" dirty="0"/>
              <a:t>концентрации свободных жирных кислот</a:t>
            </a:r>
          </a:p>
          <a:p>
            <a:pPr>
              <a:lnSpc>
                <a:spcPct val="90000"/>
              </a:lnSpc>
              <a:buFont typeface="Wingdings" pitchFamily="2" charset="2"/>
              <a:buNone/>
              <a:defRPr/>
            </a:pPr>
            <a:r>
              <a:rPr lang="ru-RU" sz="1600" b="1" dirty="0"/>
              <a:t>       - </a:t>
            </a:r>
            <a:r>
              <a:rPr lang="ru-RU" sz="1600" b="1" dirty="0">
                <a:sym typeface="Symbol" pitchFamily="18" charset="2"/>
              </a:rPr>
              <a:t></a:t>
            </a:r>
            <a:r>
              <a:rPr lang="ru-RU" sz="1600" b="1" dirty="0"/>
              <a:t> секреции </a:t>
            </a:r>
            <a:r>
              <a:rPr lang="ru-RU" sz="1600" b="1" dirty="0" smtClean="0"/>
              <a:t>инсулина</a:t>
            </a:r>
          </a:p>
          <a:p>
            <a:pPr>
              <a:lnSpc>
                <a:spcPct val="90000"/>
              </a:lnSpc>
              <a:buFont typeface="Wingdings" pitchFamily="2" charset="2"/>
              <a:buNone/>
              <a:defRPr/>
            </a:pPr>
            <a:endParaRPr lang="ru-RU" sz="1600" b="1" dirty="0"/>
          </a:p>
          <a:p>
            <a:pPr>
              <a:lnSpc>
                <a:spcPct val="90000"/>
              </a:lnSpc>
              <a:defRPr/>
            </a:pPr>
            <a:r>
              <a:rPr lang="ru-RU" sz="1600" b="1" dirty="0" smtClean="0"/>
              <a:t>Развитие толерантности (</a:t>
            </a:r>
            <a:r>
              <a:rPr lang="ru-RU" sz="1600" b="1" dirty="0" err="1" smtClean="0"/>
              <a:t>тахифилаксия</a:t>
            </a:r>
            <a:r>
              <a:rPr lang="ru-RU" sz="1600" b="1" dirty="0" smtClean="0"/>
              <a:t>) </a:t>
            </a:r>
            <a:r>
              <a:rPr lang="ru-RU" sz="1600" b="1" dirty="0"/>
              <a:t>- при длительном приеме </a:t>
            </a:r>
            <a:r>
              <a:rPr lang="ru-RU" sz="1600" b="1" dirty="0">
                <a:sym typeface="Symbol" pitchFamily="18" charset="2"/>
              </a:rPr>
              <a:t>2</a:t>
            </a:r>
            <a:r>
              <a:rPr lang="ru-RU" sz="1600" b="1" dirty="0"/>
              <a:t>-адреномиметиков или их передозировке (временно отменить)</a:t>
            </a:r>
          </a:p>
          <a:p>
            <a:pPr>
              <a:lnSpc>
                <a:spcPct val="90000"/>
              </a:lnSpc>
              <a:defRPr/>
            </a:pPr>
            <a:r>
              <a:rPr lang="ru-RU" sz="1600" b="1" dirty="0"/>
              <a:t>Синдром рикошета (резкий </a:t>
            </a:r>
            <a:r>
              <a:rPr lang="ru-RU" sz="1600" b="1" dirty="0" err="1"/>
              <a:t>бронхоспазм</a:t>
            </a:r>
            <a:r>
              <a:rPr lang="ru-RU" sz="1600" b="1" dirty="0" smtClean="0"/>
              <a:t>)  -  </a:t>
            </a:r>
            <a:r>
              <a:rPr lang="ru-RU" sz="1600" b="1" dirty="0" err="1" smtClean="0"/>
              <a:t>резистентность</a:t>
            </a:r>
            <a:r>
              <a:rPr lang="ru-RU" sz="1600" b="1" dirty="0" smtClean="0"/>
              <a:t> , связанная  с </a:t>
            </a:r>
            <a:r>
              <a:rPr lang="ru-RU" sz="1600" b="1" dirty="0" err="1" smtClean="0"/>
              <a:t>бета-блокадой</a:t>
            </a:r>
            <a:r>
              <a:rPr lang="ru-RU" sz="1600" b="1" dirty="0" smtClean="0"/>
              <a:t>  продуктами метаболизма или  уменьшением числа </a:t>
            </a:r>
            <a:r>
              <a:rPr lang="ru-RU" sz="1600" b="1" dirty="0" err="1" smtClean="0"/>
              <a:t>бета-рецепторов</a:t>
            </a:r>
            <a:endParaRPr lang="ru-RU" sz="1600" b="1" dirty="0" smtClean="0"/>
          </a:p>
          <a:p>
            <a:pPr>
              <a:lnSpc>
                <a:spcPct val="90000"/>
              </a:lnSpc>
              <a:defRPr/>
            </a:pPr>
            <a:r>
              <a:rPr lang="ru-RU" sz="1600" b="1" dirty="0" smtClean="0"/>
              <a:t>Синдром «запирания легких» - стимуляция бета1-рецепторов  сосудов </a:t>
            </a:r>
            <a:r>
              <a:rPr lang="ru-RU" sz="1600" b="1" dirty="0" err="1" smtClean="0"/>
              <a:t>подслизистого</a:t>
            </a:r>
            <a:r>
              <a:rPr lang="ru-RU" sz="1600" b="1" dirty="0" smtClean="0"/>
              <a:t> слоя и отёк слизистой  при длительном стимулировании  </a:t>
            </a:r>
            <a:endParaRPr lang="ru-RU" sz="1600" b="1" dirty="0"/>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ru-RU" sz="2800"/>
              <a:t>ПРОТИВОПОКАЗАНИЯ К ПРИМЕНЕНИЮ АДРЕНОМИМЕТИКОВ</a:t>
            </a:r>
          </a:p>
        </p:txBody>
      </p:sp>
      <p:sp>
        <p:nvSpPr>
          <p:cNvPr id="13315" name="Rectangle 3"/>
          <p:cNvSpPr>
            <a:spLocks noGrp="1" noChangeArrowheads="1"/>
          </p:cNvSpPr>
          <p:nvPr>
            <p:ph type="body" idx="1"/>
          </p:nvPr>
        </p:nvSpPr>
        <p:spPr/>
        <p:txBody>
          <a:bodyPr/>
          <a:lstStyle/>
          <a:p>
            <a:pPr>
              <a:lnSpc>
                <a:spcPct val="90000"/>
              </a:lnSpc>
              <a:defRPr/>
            </a:pPr>
            <a:r>
              <a:rPr lang="ru-RU" b="1" dirty="0"/>
              <a:t>Абсолютные:</a:t>
            </a:r>
          </a:p>
          <a:p>
            <a:pPr>
              <a:lnSpc>
                <a:spcPct val="90000"/>
              </a:lnSpc>
              <a:buFont typeface="Wingdings" pitchFamily="2" charset="2"/>
              <a:buNone/>
              <a:defRPr/>
            </a:pPr>
            <a:r>
              <a:rPr lang="ru-RU" sz="2800" dirty="0"/>
              <a:t>   </a:t>
            </a:r>
            <a:r>
              <a:rPr lang="ru-RU" sz="2800" dirty="0" smtClean="0"/>
              <a:t>повышенная </a:t>
            </a:r>
            <a:r>
              <a:rPr lang="ru-RU" sz="2800" dirty="0"/>
              <a:t>чувствительность к препарату</a:t>
            </a:r>
          </a:p>
          <a:p>
            <a:pPr>
              <a:lnSpc>
                <a:spcPct val="90000"/>
              </a:lnSpc>
              <a:defRPr/>
            </a:pPr>
            <a:r>
              <a:rPr lang="ru-RU" b="1" dirty="0"/>
              <a:t>Относительные:</a:t>
            </a:r>
          </a:p>
          <a:p>
            <a:pPr>
              <a:lnSpc>
                <a:spcPct val="90000"/>
              </a:lnSpc>
              <a:buFont typeface="Wingdings" pitchFamily="2" charset="2"/>
              <a:buNone/>
              <a:defRPr/>
            </a:pPr>
            <a:r>
              <a:rPr lang="ru-RU" sz="2800" dirty="0"/>
              <a:t>        артериальная гипертензия</a:t>
            </a:r>
          </a:p>
          <a:p>
            <a:pPr>
              <a:lnSpc>
                <a:spcPct val="90000"/>
              </a:lnSpc>
              <a:buFont typeface="Wingdings" pitchFamily="2" charset="2"/>
              <a:buNone/>
              <a:defRPr/>
            </a:pPr>
            <a:r>
              <a:rPr lang="ru-RU" sz="2800" dirty="0"/>
              <a:t>        стенокардия</a:t>
            </a:r>
          </a:p>
          <a:p>
            <a:pPr>
              <a:lnSpc>
                <a:spcPct val="90000"/>
              </a:lnSpc>
              <a:buFont typeface="Wingdings" pitchFamily="2" charset="2"/>
              <a:buNone/>
              <a:defRPr/>
            </a:pPr>
            <a:r>
              <a:rPr lang="ru-RU" sz="2800" dirty="0"/>
              <a:t>        гипертиреоз</a:t>
            </a:r>
          </a:p>
          <a:p>
            <a:pPr>
              <a:lnSpc>
                <a:spcPct val="90000"/>
              </a:lnSpc>
              <a:buFont typeface="Wingdings" pitchFamily="2" charset="2"/>
              <a:buNone/>
              <a:defRPr/>
            </a:pPr>
            <a:r>
              <a:rPr lang="ru-RU" sz="2800" dirty="0"/>
              <a:t>        </a:t>
            </a:r>
            <a:r>
              <a:rPr lang="ru-RU" sz="2800" dirty="0" err="1"/>
              <a:t>тахиаритмии</a:t>
            </a:r>
            <a:r>
              <a:rPr lang="ru-RU" sz="2800" dirty="0"/>
              <a:t> </a:t>
            </a:r>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ru-RU" sz="2400"/>
              <a:t>ВЗАИМОДЕЙСТВИЕ АДРЕНОМИМЕТИКОВ С ДРУГИМИ ЛЕКАРСТВЕННЫМИ ПРЕПАРАТАМИ</a:t>
            </a:r>
          </a:p>
        </p:txBody>
      </p:sp>
      <p:sp>
        <p:nvSpPr>
          <p:cNvPr id="15363" name="Rectangle 3"/>
          <p:cNvSpPr>
            <a:spLocks noGrp="1" noChangeArrowheads="1"/>
          </p:cNvSpPr>
          <p:nvPr>
            <p:ph type="body" idx="1"/>
          </p:nvPr>
        </p:nvSpPr>
        <p:spPr/>
        <p:txBody>
          <a:bodyPr/>
          <a:lstStyle/>
          <a:p>
            <a:pPr>
              <a:defRPr/>
            </a:pPr>
            <a:r>
              <a:rPr lang="ru-RU" b="1"/>
              <a:t> </a:t>
            </a:r>
            <a:r>
              <a:rPr lang="ru-RU"/>
              <a:t>Усиливает действие</a:t>
            </a:r>
            <a:r>
              <a:rPr lang="ru-RU" b="1"/>
              <a:t> - </a:t>
            </a:r>
            <a:r>
              <a:rPr lang="ru-RU"/>
              <a:t>сочетание с М-холиноблокаторами и теофиллином</a:t>
            </a:r>
          </a:p>
          <a:p>
            <a:pPr>
              <a:buFont typeface="Wingdings" pitchFamily="2" charset="2"/>
              <a:buNone/>
              <a:defRPr/>
            </a:pPr>
            <a:r>
              <a:rPr lang="ru-RU"/>
              <a:t>    </a:t>
            </a:r>
          </a:p>
          <a:p>
            <a:pPr>
              <a:defRPr/>
            </a:pPr>
            <a:r>
              <a:rPr lang="ru-RU"/>
              <a:t>Глюкокортикоиды – повышают чувствительность рецепторов к </a:t>
            </a:r>
            <a:r>
              <a:rPr lang="ru-RU">
                <a:sym typeface="Symbol" pitchFamily="18" charset="2"/>
              </a:rPr>
              <a:t></a:t>
            </a:r>
            <a:r>
              <a:rPr lang="ru-RU"/>
              <a:t>-адреномиметикам</a:t>
            </a:r>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pic>
        <p:nvPicPr>
          <p:cNvPr id="19459" name="Picture 9" descr="атровент"/>
          <p:cNvPicPr>
            <a:picLocks noChangeAspect="1" noChangeArrowheads="1"/>
          </p:cNvPicPr>
          <p:nvPr/>
        </p:nvPicPr>
        <p:blipFill>
          <a:blip r:embed="rId2"/>
          <a:srcRect/>
          <a:stretch>
            <a:fillRect/>
          </a:stretch>
        </p:blipFill>
        <p:spPr bwMode="auto">
          <a:xfrm>
            <a:off x="1066800" y="0"/>
            <a:ext cx="8077200" cy="5791200"/>
          </a:xfrm>
          <a:prstGeom prst="rect">
            <a:avLst/>
          </a:prstGeom>
          <a:noFill/>
          <a:ln w="9525">
            <a:noFill/>
            <a:miter lim="800000"/>
            <a:headEnd/>
            <a:tailEnd/>
          </a:ln>
        </p:spPr>
      </p:pic>
      <p:sp>
        <p:nvSpPr>
          <p:cNvPr id="77826" name="Rectangle 2"/>
          <p:cNvSpPr>
            <a:spLocks noGrp="1" noChangeArrowheads="1"/>
          </p:cNvSpPr>
          <p:nvPr>
            <p:ph type="title"/>
          </p:nvPr>
        </p:nvSpPr>
        <p:spPr>
          <a:xfrm>
            <a:off x="1066800" y="152400"/>
            <a:ext cx="4953000" cy="457200"/>
          </a:xfrm>
        </p:spPr>
        <p:txBody>
          <a:bodyPr/>
          <a:lstStyle/>
          <a:p>
            <a:pPr algn="l" eaLnBrk="1" hangingPunct="1">
              <a:lnSpc>
                <a:spcPct val="70000"/>
              </a:lnSpc>
              <a:defRPr/>
            </a:pPr>
            <a:r>
              <a:rPr lang="ru-RU" smtClean="0"/>
              <a:t>М-холинолитики</a:t>
            </a:r>
          </a:p>
        </p:txBody>
      </p:sp>
      <p:sp>
        <p:nvSpPr>
          <p:cNvPr id="77827" name="Rectangle 3"/>
          <p:cNvSpPr>
            <a:spLocks noGrp="1" noChangeArrowheads="1"/>
          </p:cNvSpPr>
          <p:nvPr>
            <p:ph type="body" idx="1"/>
          </p:nvPr>
        </p:nvSpPr>
        <p:spPr>
          <a:xfrm>
            <a:off x="990600" y="533400"/>
            <a:ext cx="4572000" cy="1066800"/>
          </a:xfrm>
        </p:spPr>
        <p:txBody>
          <a:bodyPr/>
          <a:lstStyle/>
          <a:p>
            <a:pPr marL="0" indent="0" defTabSz="661988" eaLnBrk="1" hangingPunct="1">
              <a:buFont typeface="Wingdings" pitchFamily="2" charset="2"/>
              <a:buNone/>
              <a:defRPr/>
            </a:pPr>
            <a:r>
              <a:rPr lang="en-US" sz="2400" dirty="0" smtClean="0">
                <a:solidFill>
                  <a:srgbClr val="00FF00"/>
                </a:solidFill>
              </a:rPr>
              <a:t> </a:t>
            </a:r>
            <a:r>
              <a:rPr lang="ru-RU" sz="2000" dirty="0" smtClean="0">
                <a:solidFill>
                  <a:srgbClr val="00FF00"/>
                </a:solidFill>
              </a:rPr>
              <a:t>«Старые» </a:t>
            </a:r>
            <a:r>
              <a:rPr lang="ru-RU" sz="2000" dirty="0" err="1" smtClean="0">
                <a:solidFill>
                  <a:srgbClr val="00FF00"/>
                </a:solidFill>
              </a:rPr>
              <a:t>холинолитики</a:t>
            </a:r>
            <a:r>
              <a:rPr lang="en-US" dirty="0" smtClean="0">
                <a:solidFill>
                  <a:srgbClr val="00FF00"/>
                </a:solidFill>
              </a:rPr>
              <a:t> </a:t>
            </a:r>
            <a:br>
              <a:rPr lang="en-US" dirty="0" smtClean="0">
                <a:solidFill>
                  <a:srgbClr val="00FF00"/>
                </a:solidFill>
              </a:rPr>
            </a:br>
            <a:r>
              <a:rPr lang="en-US" sz="1800" dirty="0" smtClean="0"/>
              <a:t>(</a:t>
            </a:r>
            <a:r>
              <a:rPr lang="ru-RU" sz="1800" dirty="0" smtClean="0"/>
              <a:t>атропин, </a:t>
            </a:r>
            <a:r>
              <a:rPr lang="ru-RU" sz="1800" dirty="0" err="1" smtClean="0"/>
              <a:t>платифиллин</a:t>
            </a:r>
            <a:r>
              <a:rPr lang="en-US" sz="1800" dirty="0" smtClean="0"/>
              <a:t>) - </a:t>
            </a:r>
            <a:br>
              <a:rPr lang="en-US" sz="1800" dirty="0" smtClean="0"/>
            </a:br>
            <a:r>
              <a:rPr lang="ru-RU" sz="1800" dirty="0" smtClean="0"/>
              <a:t>большое количество побочных действий</a:t>
            </a:r>
            <a:endParaRPr lang="ru-RU" sz="2200" dirty="0" smtClean="0"/>
          </a:p>
        </p:txBody>
      </p:sp>
      <p:sp>
        <p:nvSpPr>
          <p:cNvPr id="77828" name="Rectangle 4"/>
          <p:cNvSpPr>
            <a:spLocks noChangeArrowheads="1"/>
          </p:cNvSpPr>
          <p:nvPr/>
        </p:nvSpPr>
        <p:spPr bwMode="auto">
          <a:xfrm>
            <a:off x="990600" y="1524000"/>
            <a:ext cx="4038600" cy="1447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buClr>
                <a:srgbClr val="800000"/>
              </a:buClr>
              <a:buSzPct val="95000"/>
              <a:buFont typeface="Wingdings" pitchFamily="2" charset="2"/>
              <a:buNone/>
              <a:defRPr/>
            </a:pPr>
            <a:r>
              <a:rPr lang="ru-RU" sz="2000" dirty="0">
                <a:solidFill>
                  <a:srgbClr val="33CC33"/>
                </a:solidFill>
                <a:effectLst>
                  <a:outerShdw blurRad="38100" dist="38100" dir="2700000" algn="tl">
                    <a:srgbClr val="000000"/>
                  </a:outerShdw>
                </a:effectLst>
                <a:latin typeface="Arial" charset="0"/>
              </a:rPr>
              <a:t>«Новые» </a:t>
            </a:r>
            <a:r>
              <a:rPr lang="ru-RU" sz="2000" dirty="0" err="1">
                <a:solidFill>
                  <a:srgbClr val="33CC33"/>
                </a:solidFill>
                <a:effectLst>
                  <a:outerShdw blurRad="38100" dist="38100" dir="2700000" algn="tl">
                    <a:srgbClr val="000000"/>
                  </a:outerShdw>
                </a:effectLst>
                <a:latin typeface="Arial" charset="0"/>
              </a:rPr>
              <a:t>холинолитики</a:t>
            </a:r>
            <a:endParaRPr lang="ru-RU" sz="2600" dirty="0">
              <a:solidFill>
                <a:srgbClr val="FFFF00"/>
              </a:solidFill>
              <a:effectLst>
                <a:outerShdw blurRad="38100" dist="38100" dir="2700000" algn="tl">
                  <a:srgbClr val="000000"/>
                </a:outerShdw>
              </a:effectLst>
              <a:latin typeface="Arial" charset="0"/>
            </a:endParaRPr>
          </a:p>
          <a:p>
            <a:pPr marL="342900" indent="-342900">
              <a:lnSpc>
                <a:spcPct val="80000"/>
              </a:lnSpc>
              <a:spcBef>
                <a:spcPct val="20000"/>
              </a:spcBef>
              <a:buClr>
                <a:srgbClr val="FFFF00"/>
              </a:buClr>
              <a:buSzPct val="95000"/>
              <a:buFont typeface="Wingdings" pitchFamily="2" charset="2"/>
              <a:buChar char="¬"/>
              <a:defRPr/>
            </a:pPr>
            <a:r>
              <a:rPr lang="ru-RU" sz="1800" dirty="0" err="1">
                <a:solidFill>
                  <a:srgbClr val="FFFF00"/>
                </a:solidFill>
                <a:effectLst>
                  <a:outerShdw blurRad="38100" dist="38100" dir="2700000" algn="tl">
                    <a:srgbClr val="000000"/>
                  </a:outerShdw>
                </a:effectLst>
                <a:latin typeface="Arial" charset="0"/>
              </a:rPr>
              <a:t>Ипратропиум</a:t>
            </a:r>
            <a:r>
              <a:rPr lang="ru-RU" sz="1800" dirty="0">
                <a:solidFill>
                  <a:srgbClr val="FFFF00"/>
                </a:solidFill>
                <a:effectLst>
                  <a:outerShdw blurRad="38100" dist="38100" dir="2700000" algn="tl">
                    <a:srgbClr val="000000"/>
                  </a:outerShdw>
                </a:effectLst>
                <a:latin typeface="Arial" charset="0"/>
              </a:rPr>
              <a:t> бромид (</a:t>
            </a:r>
            <a:r>
              <a:rPr lang="ru-RU" sz="1800" dirty="0" err="1">
                <a:solidFill>
                  <a:srgbClr val="FFFF00"/>
                </a:solidFill>
                <a:effectLst>
                  <a:outerShdw blurRad="38100" dist="38100" dir="2700000" algn="tl">
                    <a:srgbClr val="000000"/>
                  </a:outerShdw>
                </a:effectLst>
                <a:latin typeface="Arial" charset="0"/>
              </a:rPr>
              <a:t>атровент</a:t>
            </a:r>
            <a:r>
              <a:rPr lang="ru-RU" sz="1800" dirty="0">
                <a:solidFill>
                  <a:srgbClr val="FFFF00"/>
                </a:solidFill>
                <a:effectLst>
                  <a:outerShdw blurRad="38100" dist="38100" dir="2700000" algn="tl">
                    <a:srgbClr val="000000"/>
                  </a:outerShdw>
                </a:effectLst>
                <a:latin typeface="Arial" charset="0"/>
              </a:rPr>
              <a:t>)</a:t>
            </a:r>
          </a:p>
          <a:p>
            <a:pPr marL="342900" indent="-342900">
              <a:lnSpc>
                <a:spcPct val="80000"/>
              </a:lnSpc>
              <a:spcBef>
                <a:spcPct val="20000"/>
              </a:spcBef>
              <a:buClr>
                <a:srgbClr val="FFFF00"/>
              </a:buClr>
              <a:buSzPct val="95000"/>
              <a:buFont typeface="Wingdings" pitchFamily="2" charset="2"/>
              <a:buChar char="¬"/>
              <a:defRPr/>
            </a:pPr>
            <a:r>
              <a:rPr lang="ru-RU" sz="1800" dirty="0" err="1">
                <a:solidFill>
                  <a:srgbClr val="FFFF00"/>
                </a:solidFill>
                <a:effectLst>
                  <a:outerShdw blurRad="38100" dist="38100" dir="2700000" algn="tl">
                    <a:srgbClr val="000000"/>
                  </a:outerShdw>
                </a:effectLst>
                <a:latin typeface="Arial" charset="0"/>
              </a:rPr>
              <a:t>Окситропия</a:t>
            </a:r>
            <a:r>
              <a:rPr lang="ru-RU" sz="1800" dirty="0">
                <a:solidFill>
                  <a:srgbClr val="FFFF00"/>
                </a:solidFill>
                <a:effectLst>
                  <a:outerShdw blurRad="38100" dist="38100" dir="2700000" algn="tl">
                    <a:srgbClr val="000000"/>
                  </a:outerShdw>
                </a:effectLst>
                <a:latin typeface="Arial" charset="0"/>
              </a:rPr>
              <a:t> бромид</a:t>
            </a:r>
          </a:p>
          <a:p>
            <a:pPr marL="342900" indent="-342900">
              <a:lnSpc>
                <a:spcPct val="80000"/>
              </a:lnSpc>
              <a:spcBef>
                <a:spcPct val="20000"/>
              </a:spcBef>
              <a:buClr>
                <a:srgbClr val="FFFF00"/>
              </a:buClr>
              <a:buSzPct val="95000"/>
              <a:buFont typeface="Wingdings" pitchFamily="2" charset="2"/>
              <a:buChar char="¬"/>
              <a:defRPr/>
            </a:pPr>
            <a:r>
              <a:rPr lang="ru-RU" sz="1800" dirty="0" err="1">
                <a:solidFill>
                  <a:srgbClr val="FFFF00"/>
                </a:solidFill>
                <a:effectLst>
                  <a:outerShdw blurRad="38100" dist="38100" dir="2700000" algn="tl">
                    <a:srgbClr val="000000"/>
                  </a:outerShdw>
                </a:effectLst>
                <a:latin typeface="Arial" charset="0"/>
              </a:rPr>
              <a:t>Тровентол</a:t>
            </a:r>
            <a:endParaRPr lang="ru-RU" sz="1800" dirty="0">
              <a:solidFill>
                <a:srgbClr val="FFFF00"/>
              </a:solidFill>
              <a:effectLst>
                <a:outerShdw blurRad="38100" dist="38100" dir="2700000" algn="tl">
                  <a:srgbClr val="000000"/>
                </a:outerShdw>
              </a:effectLst>
              <a:latin typeface="Arial" charset="0"/>
            </a:endParaRPr>
          </a:p>
          <a:p>
            <a:pPr marL="342900" indent="-342900">
              <a:lnSpc>
                <a:spcPct val="80000"/>
              </a:lnSpc>
              <a:spcBef>
                <a:spcPct val="20000"/>
              </a:spcBef>
              <a:buClr>
                <a:srgbClr val="FFFF00"/>
              </a:buClr>
              <a:buSzPct val="95000"/>
              <a:buFont typeface="Wingdings" pitchFamily="2" charset="2"/>
              <a:buChar char="¬"/>
              <a:defRPr/>
            </a:pPr>
            <a:r>
              <a:rPr lang="ru-RU" sz="1800" dirty="0" err="1">
                <a:solidFill>
                  <a:srgbClr val="FFFF00"/>
                </a:solidFill>
                <a:effectLst>
                  <a:outerShdw blurRad="38100" dist="38100" dir="2700000" algn="tl">
                    <a:srgbClr val="000000"/>
                  </a:outerShdw>
                </a:effectLst>
                <a:latin typeface="Arial" charset="0"/>
              </a:rPr>
              <a:t>Совентол</a:t>
            </a:r>
            <a:endParaRPr lang="ru-RU" dirty="0">
              <a:solidFill>
                <a:srgbClr val="FFFF00"/>
              </a:solidFill>
              <a:effectLst>
                <a:outerShdw blurRad="38100" dist="38100" dir="2700000" algn="tl">
                  <a:srgbClr val="000000"/>
                </a:outerShdw>
              </a:effectLst>
              <a:latin typeface="Arial" charset="0"/>
            </a:endParaRPr>
          </a:p>
        </p:txBody>
      </p:sp>
      <p:sp>
        <p:nvSpPr>
          <p:cNvPr id="19463" name="Rectangle 7"/>
          <p:cNvSpPr>
            <a:spLocks noChangeArrowheads="1"/>
          </p:cNvSpPr>
          <p:nvPr/>
        </p:nvSpPr>
        <p:spPr bwMode="auto">
          <a:xfrm>
            <a:off x="1066800" y="5410200"/>
            <a:ext cx="6248400" cy="990600"/>
          </a:xfrm>
          <a:prstGeom prst="rect">
            <a:avLst/>
          </a:prstGeom>
          <a:solidFill>
            <a:srgbClr val="00FFFF"/>
          </a:solidFill>
          <a:ln w="12700">
            <a:noFill/>
            <a:miter lim="800000"/>
            <a:headEnd type="none" w="sm" len="sm"/>
            <a:tailEnd type="none" w="sm" len="sm"/>
          </a:ln>
        </p:spPr>
        <p:txBody>
          <a:bodyPr wrap="none" anchor="ctr"/>
          <a:lstStyle/>
          <a:p>
            <a:endParaRPr lang="ru-RU"/>
          </a:p>
        </p:txBody>
      </p:sp>
      <p:sp>
        <p:nvSpPr>
          <p:cNvPr id="19464" name="Rectangle 8"/>
          <p:cNvSpPr>
            <a:spLocks noChangeArrowheads="1"/>
          </p:cNvSpPr>
          <p:nvPr/>
        </p:nvSpPr>
        <p:spPr bwMode="auto">
          <a:xfrm>
            <a:off x="7315200" y="5791200"/>
            <a:ext cx="1828800" cy="609600"/>
          </a:xfrm>
          <a:prstGeom prst="rect">
            <a:avLst/>
          </a:prstGeom>
          <a:solidFill>
            <a:srgbClr val="00FFFF"/>
          </a:solidFill>
          <a:ln w="12700">
            <a:noFill/>
            <a:miter lim="800000"/>
            <a:headEnd type="none" w="sm" len="sm"/>
            <a:tailEnd type="none" w="sm" len="sm"/>
          </a:ln>
        </p:spPr>
        <p:txBody>
          <a:bodyPr wrap="none" anchor="ctr"/>
          <a:lstStyle/>
          <a:p>
            <a:endParaRPr lang="ru-RU"/>
          </a:p>
        </p:txBody>
      </p:sp>
      <p:sp>
        <p:nvSpPr>
          <p:cNvPr id="77829" name="Rectangle 5"/>
          <p:cNvSpPr>
            <a:spLocks noChangeArrowheads="1"/>
          </p:cNvSpPr>
          <p:nvPr/>
        </p:nvSpPr>
        <p:spPr bwMode="auto">
          <a:xfrm>
            <a:off x="990600" y="5410200"/>
            <a:ext cx="807720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lnSpc>
                <a:spcPct val="60000"/>
              </a:lnSpc>
              <a:spcBef>
                <a:spcPct val="20000"/>
              </a:spcBef>
              <a:buClr>
                <a:srgbClr val="800000"/>
              </a:buClr>
              <a:buSzPct val="95000"/>
              <a:buFont typeface="Wingdings" pitchFamily="2" charset="2"/>
              <a:buNone/>
              <a:defRPr/>
            </a:pPr>
            <a:r>
              <a:rPr lang="ru-RU" sz="1900" dirty="0">
                <a:solidFill>
                  <a:srgbClr val="FFFF00"/>
                </a:solidFill>
                <a:effectLst>
                  <a:outerShdw blurRad="38100" dist="38100" dir="2700000" algn="tl">
                    <a:srgbClr val="000000"/>
                  </a:outerShdw>
                </a:effectLst>
                <a:latin typeface="Arial" charset="0"/>
              </a:rPr>
              <a:t>- высокая </a:t>
            </a:r>
            <a:r>
              <a:rPr lang="ru-RU" sz="1900" dirty="0" err="1">
                <a:solidFill>
                  <a:srgbClr val="FFFF00"/>
                </a:solidFill>
                <a:effectLst>
                  <a:outerShdw blurRad="38100" dist="38100" dir="2700000" algn="tl">
                    <a:srgbClr val="000000"/>
                  </a:outerShdw>
                </a:effectLst>
                <a:latin typeface="Arial" charset="0"/>
              </a:rPr>
              <a:t>холинолитическая</a:t>
            </a:r>
            <a:r>
              <a:rPr lang="ru-RU" sz="1900" dirty="0">
                <a:solidFill>
                  <a:srgbClr val="FFFF00"/>
                </a:solidFill>
                <a:effectLst>
                  <a:outerShdw blurRad="38100" dist="38100" dir="2700000" algn="tl">
                    <a:srgbClr val="000000"/>
                  </a:outerShdw>
                </a:effectLst>
                <a:latin typeface="Arial" charset="0"/>
              </a:rPr>
              <a:t> активность </a:t>
            </a:r>
          </a:p>
          <a:p>
            <a:pPr marL="342900" indent="-342900">
              <a:lnSpc>
                <a:spcPct val="60000"/>
              </a:lnSpc>
              <a:spcBef>
                <a:spcPct val="20000"/>
              </a:spcBef>
              <a:buClr>
                <a:srgbClr val="800000"/>
              </a:buClr>
              <a:buSzPct val="95000"/>
              <a:buFont typeface="Wingdings" pitchFamily="2" charset="2"/>
              <a:buNone/>
              <a:defRPr/>
            </a:pPr>
            <a:r>
              <a:rPr lang="ru-RU" sz="1900" dirty="0">
                <a:solidFill>
                  <a:srgbClr val="FFFF00"/>
                </a:solidFill>
                <a:effectLst>
                  <a:outerShdw blurRad="38100" dist="38100" dir="2700000" algn="tl">
                    <a:srgbClr val="000000"/>
                  </a:outerShdw>
                </a:effectLst>
                <a:latin typeface="Arial" charset="0"/>
              </a:rPr>
              <a:t>- избирательное действие на </a:t>
            </a:r>
            <a:r>
              <a:rPr lang="ru-RU" sz="1900" dirty="0" err="1">
                <a:solidFill>
                  <a:srgbClr val="FFFF00"/>
                </a:solidFill>
                <a:effectLst>
                  <a:outerShdw blurRad="38100" dist="38100" dir="2700000" algn="tl">
                    <a:srgbClr val="000000"/>
                  </a:outerShdw>
                </a:effectLst>
                <a:latin typeface="Arial" charset="0"/>
              </a:rPr>
              <a:t>М-холинорецепторы</a:t>
            </a:r>
            <a:r>
              <a:rPr lang="ru-RU" sz="1900" dirty="0">
                <a:solidFill>
                  <a:srgbClr val="FFFF00"/>
                </a:solidFill>
                <a:effectLst>
                  <a:outerShdw blurRad="38100" dist="38100" dir="2700000" algn="tl">
                    <a:srgbClr val="000000"/>
                  </a:outerShdw>
                </a:effectLst>
                <a:latin typeface="Arial" charset="0"/>
              </a:rPr>
              <a:t> бронхов</a:t>
            </a:r>
          </a:p>
          <a:p>
            <a:pPr marL="342900" indent="-342900">
              <a:lnSpc>
                <a:spcPct val="60000"/>
              </a:lnSpc>
              <a:spcBef>
                <a:spcPct val="20000"/>
              </a:spcBef>
              <a:buClr>
                <a:srgbClr val="800000"/>
              </a:buClr>
              <a:buSzPct val="95000"/>
              <a:buFont typeface="Wingdings" pitchFamily="2" charset="2"/>
              <a:buNone/>
              <a:defRPr/>
            </a:pPr>
            <a:r>
              <a:rPr lang="ru-RU" sz="1900" dirty="0">
                <a:solidFill>
                  <a:srgbClr val="FFFF00"/>
                </a:solidFill>
                <a:effectLst>
                  <a:outerShdw blurRad="38100" dist="38100" dir="2700000" algn="tl">
                    <a:srgbClr val="000000"/>
                  </a:outerShdw>
                </a:effectLst>
                <a:latin typeface="Arial" charset="0"/>
              </a:rPr>
              <a:t>- быстрое развитие эффекта</a:t>
            </a:r>
          </a:p>
          <a:p>
            <a:pPr marL="342900" indent="-342900">
              <a:lnSpc>
                <a:spcPct val="60000"/>
              </a:lnSpc>
              <a:spcBef>
                <a:spcPct val="20000"/>
              </a:spcBef>
              <a:buClr>
                <a:srgbClr val="800000"/>
              </a:buClr>
              <a:buSzPct val="95000"/>
              <a:buFont typeface="Wingdings" pitchFamily="2" charset="2"/>
              <a:buNone/>
              <a:defRPr/>
            </a:pPr>
            <a:r>
              <a:rPr lang="ru-RU" sz="1900" dirty="0">
                <a:solidFill>
                  <a:srgbClr val="FFFF00"/>
                </a:solidFill>
                <a:effectLst>
                  <a:outerShdw blurRad="38100" dist="38100" dir="2700000" algn="tl">
                    <a:srgbClr val="000000"/>
                  </a:outerShdw>
                </a:effectLst>
                <a:latin typeface="Arial" charset="0"/>
              </a:rPr>
              <a:t>- минимальная степень всасывания</a:t>
            </a:r>
            <a:endParaRPr lang="ru-RU" sz="2200" dirty="0">
              <a:solidFill>
                <a:srgbClr val="FFFF00"/>
              </a:solidFill>
              <a:effectLst>
                <a:outerShdw blurRad="38100" dist="38100" dir="2700000" algn="tl">
                  <a:srgbClr val="000000"/>
                </a:outerShdw>
              </a:effectLst>
              <a:latin typeface="Arial" charset="0"/>
            </a:endParaRPr>
          </a:p>
        </p:txBody>
      </p:sp>
      <p:sp>
        <p:nvSpPr>
          <p:cNvPr id="10" name="Прямоугольник 9"/>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11" name="Прямоугольник 10"/>
          <p:cNvSpPr/>
          <p:nvPr/>
        </p:nvSpPr>
        <p:spPr>
          <a:xfrm>
            <a:off x="0" y="-24"/>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1563" y="500063"/>
            <a:ext cx="7848600" cy="762000"/>
          </a:xfrm>
        </p:spPr>
        <p:txBody>
          <a:bodyPr/>
          <a:lstStyle/>
          <a:p>
            <a:pPr>
              <a:defRPr/>
            </a:pPr>
            <a:r>
              <a:rPr lang="ru-RU" sz="2800" dirty="0"/>
              <a:t>МЕХАНИЗМ ДЕЙСТВИЯ  И ФАРМАКОДИНАМИЧЕСКИЕ ЭФФЕКТЫ</a:t>
            </a:r>
            <a:br>
              <a:rPr lang="ru-RU" sz="2800" dirty="0"/>
            </a:br>
            <a:r>
              <a:rPr lang="ru-RU" sz="2800" dirty="0" err="1"/>
              <a:t>м-ХОЛИНОБЛОКАТОРОВ</a:t>
            </a:r>
            <a:endParaRPr lang="ru-RU" sz="2800" dirty="0"/>
          </a:p>
        </p:txBody>
      </p:sp>
      <p:sp>
        <p:nvSpPr>
          <p:cNvPr id="16387" name="Rectangle 3"/>
          <p:cNvSpPr>
            <a:spLocks noGrp="1" noChangeArrowheads="1"/>
          </p:cNvSpPr>
          <p:nvPr>
            <p:ph type="body" idx="1"/>
          </p:nvPr>
        </p:nvSpPr>
        <p:spPr>
          <a:xfrm>
            <a:off x="1214438" y="1690688"/>
            <a:ext cx="7772400" cy="4953000"/>
          </a:xfrm>
        </p:spPr>
        <p:txBody>
          <a:bodyPr/>
          <a:lstStyle/>
          <a:p>
            <a:pPr>
              <a:defRPr/>
            </a:pPr>
            <a:r>
              <a:rPr lang="ru-RU" sz="2400" b="1" dirty="0"/>
              <a:t>Антагонисты </a:t>
            </a:r>
            <a:r>
              <a:rPr lang="ru-RU" sz="2400" b="1" dirty="0" err="1"/>
              <a:t>мускариновых</a:t>
            </a:r>
            <a:r>
              <a:rPr lang="ru-RU" sz="2400" b="1" dirty="0"/>
              <a:t> М</a:t>
            </a:r>
            <a:r>
              <a:rPr lang="ru-RU" sz="1200" b="1" dirty="0"/>
              <a:t>3 </a:t>
            </a:r>
            <a:r>
              <a:rPr lang="ru-RU" sz="2400" b="1" dirty="0"/>
              <a:t> рецепторов  </a:t>
            </a:r>
            <a:r>
              <a:rPr lang="ru-RU" sz="2400" b="1" dirty="0">
                <a:sym typeface="Symbol" pitchFamily="18" charset="2"/>
              </a:rPr>
              <a:t> </a:t>
            </a:r>
            <a:r>
              <a:rPr lang="ru-RU" sz="2400" dirty="0">
                <a:sym typeface="Symbol" pitchFamily="18" charset="2"/>
              </a:rPr>
              <a:t></a:t>
            </a:r>
            <a:r>
              <a:rPr lang="ru-RU" sz="2400" dirty="0"/>
              <a:t>активность </a:t>
            </a:r>
            <a:r>
              <a:rPr lang="ru-RU" sz="2400" dirty="0" err="1"/>
              <a:t>гуанилатциклазы</a:t>
            </a:r>
            <a:r>
              <a:rPr lang="ru-RU" sz="2400" dirty="0"/>
              <a:t> </a:t>
            </a:r>
            <a:r>
              <a:rPr lang="ru-RU" sz="2400" dirty="0">
                <a:sym typeface="Symbol" pitchFamily="18" charset="2"/>
              </a:rPr>
              <a:t></a:t>
            </a:r>
            <a:r>
              <a:rPr lang="ru-RU" sz="2400" dirty="0"/>
              <a:t> </a:t>
            </a:r>
            <a:r>
              <a:rPr lang="ru-RU" sz="2400" dirty="0">
                <a:sym typeface="Symbol" pitchFamily="18" charset="2"/>
              </a:rPr>
              <a:t></a:t>
            </a:r>
            <a:r>
              <a:rPr lang="ru-RU" sz="2400" dirty="0"/>
              <a:t> </a:t>
            </a:r>
            <a:r>
              <a:rPr lang="ru-RU" sz="2400" dirty="0" err="1"/>
              <a:t>цГМФ</a:t>
            </a:r>
            <a:r>
              <a:rPr lang="ru-RU" sz="2400" dirty="0"/>
              <a:t> </a:t>
            </a:r>
            <a:r>
              <a:rPr lang="ru-RU" sz="2400" dirty="0">
                <a:sym typeface="Symbol" pitchFamily="18" charset="2"/>
              </a:rPr>
              <a:t></a:t>
            </a:r>
            <a:r>
              <a:rPr lang="ru-RU" sz="2400" dirty="0"/>
              <a:t> </a:t>
            </a:r>
          </a:p>
          <a:p>
            <a:pPr>
              <a:buFont typeface="Wingdings" pitchFamily="2" charset="2"/>
              <a:buNone/>
              <a:defRPr/>
            </a:pPr>
            <a:r>
              <a:rPr lang="ru-RU" sz="2400" dirty="0">
                <a:sym typeface="Symbol" pitchFamily="18" charset="2"/>
              </a:rPr>
              <a:t>     </a:t>
            </a:r>
            <a:r>
              <a:rPr lang="ru-RU" sz="2400" dirty="0"/>
              <a:t> содержания </a:t>
            </a:r>
            <a:r>
              <a:rPr lang="ru-RU" sz="2400" dirty="0" err="1"/>
              <a:t>Са</a:t>
            </a:r>
            <a:r>
              <a:rPr lang="ru-RU" sz="2400" dirty="0"/>
              <a:t> в клетке</a:t>
            </a:r>
          </a:p>
          <a:p>
            <a:pPr>
              <a:buFontTx/>
              <a:buChar char="-"/>
              <a:defRPr/>
            </a:pPr>
            <a:r>
              <a:rPr lang="ru-RU" sz="2400" b="1" dirty="0" err="1"/>
              <a:t>Бронходилятация</a:t>
            </a:r>
            <a:endParaRPr lang="ru-RU" sz="2400" b="1" dirty="0"/>
          </a:p>
          <a:p>
            <a:pPr>
              <a:buFontTx/>
              <a:buNone/>
              <a:defRPr/>
            </a:pPr>
            <a:r>
              <a:rPr lang="ru-RU" sz="2400" b="1" dirty="0"/>
              <a:t>       </a:t>
            </a:r>
            <a:r>
              <a:rPr lang="ru-RU" sz="2400" dirty="0" err="1"/>
              <a:t>окситропия</a:t>
            </a:r>
            <a:r>
              <a:rPr lang="ru-RU" sz="2400" dirty="0"/>
              <a:t> бромид</a:t>
            </a:r>
            <a:r>
              <a:rPr lang="en-US" sz="2400" dirty="0"/>
              <a:t> &gt;</a:t>
            </a:r>
            <a:r>
              <a:rPr lang="ru-RU" sz="2400" dirty="0"/>
              <a:t> </a:t>
            </a:r>
            <a:r>
              <a:rPr lang="ru-RU" sz="2400" dirty="0" err="1"/>
              <a:t>атровент</a:t>
            </a:r>
            <a:r>
              <a:rPr lang="en-US" sz="2400" dirty="0"/>
              <a:t> &gt;</a:t>
            </a:r>
            <a:r>
              <a:rPr lang="ru-RU" sz="2400" dirty="0"/>
              <a:t> атропин </a:t>
            </a:r>
            <a:endParaRPr lang="ru-RU" sz="2400" b="1" dirty="0"/>
          </a:p>
          <a:p>
            <a:pPr>
              <a:buFontTx/>
              <a:buChar char="-"/>
              <a:defRPr/>
            </a:pPr>
            <a:r>
              <a:rPr lang="ru-RU" sz="2400" b="1" dirty="0"/>
              <a:t>Снижение бронхиальной секреции</a:t>
            </a:r>
          </a:p>
          <a:p>
            <a:pPr>
              <a:buFontTx/>
              <a:buChar char="-"/>
              <a:defRPr/>
            </a:pPr>
            <a:r>
              <a:rPr lang="ru-RU" sz="2400" b="1" dirty="0" err="1" smtClean="0"/>
              <a:t>меньшение</a:t>
            </a:r>
            <a:r>
              <a:rPr lang="ru-RU" sz="2400" b="1" dirty="0" smtClean="0"/>
              <a:t> высвобождения медиаторов тучными клетками</a:t>
            </a:r>
          </a:p>
          <a:p>
            <a:pPr>
              <a:buFontTx/>
              <a:buChar char="-"/>
              <a:defRPr/>
            </a:pPr>
            <a:endParaRPr lang="ru-RU" sz="2400" dirty="0"/>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ru-RU" sz="2800"/>
              <a:t>ФАРМАКОКИНЕТИКА</a:t>
            </a:r>
            <a:br>
              <a:rPr lang="ru-RU" sz="2800"/>
            </a:br>
            <a:r>
              <a:rPr lang="ru-RU" sz="2800"/>
              <a:t>м-ХОЛИНОБЛОКАТОРОВ</a:t>
            </a:r>
          </a:p>
        </p:txBody>
      </p:sp>
      <p:sp>
        <p:nvSpPr>
          <p:cNvPr id="17411" name="Rectangle 3"/>
          <p:cNvSpPr>
            <a:spLocks noGrp="1" noChangeArrowheads="1"/>
          </p:cNvSpPr>
          <p:nvPr>
            <p:ph type="body" idx="1"/>
          </p:nvPr>
        </p:nvSpPr>
        <p:spPr/>
        <p:txBody>
          <a:bodyPr/>
          <a:lstStyle/>
          <a:p>
            <a:pPr>
              <a:lnSpc>
                <a:spcPct val="90000"/>
              </a:lnSpc>
              <a:defRPr/>
            </a:pPr>
            <a:r>
              <a:rPr lang="ru-RU" sz="2400" b="1"/>
              <a:t>Введение:</a:t>
            </a:r>
            <a:r>
              <a:rPr lang="ru-RU" sz="2400"/>
              <a:t> </a:t>
            </a:r>
            <a:r>
              <a:rPr lang="ru-RU" sz="2400" u="sng"/>
              <a:t>ингаляционно</a:t>
            </a:r>
            <a:r>
              <a:rPr lang="ru-RU" sz="2400"/>
              <a:t>, в/в, в/м</a:t>
            </a:r>
          </a:p>
          <a:p>
            <a:pPr>
              <a:lnSpc>
                <a:spcPct val="90000"/>
              </a:lnSpc>
              <a:defRPr/>
            </a:pPr>
            <a:r>
              <a:rPr lang="ru-RU" sz="2400" b="1"/>
              <a:t>Начало эффекта: </a:t>
            </a:r>
            <a:r>
              <a:rPr lang="ru-RU" sz="2400"/>
              <a:t>20-40 мин</a:t>
            </a:r>
          </a:p>
          <a:p>
            <a:pPr>
              <a:lnSpc>
                <a:spcPct val="90000"/>
              </a:lnSpc>
              <a:defRPr/>
            </a:pPr>
            <a:r>
              <a:rPr lang="ru-RU" sz="2400" b="1"/>
              <a:t>Максимальный эффект: </a:t>
            </a:r>
            <a:r>
              <a:rPr lang="ru-RU" sz="2400"/>
              <a:t>60 мин</a:t>
            </a:r>
            <a:endParaRPr lang="ru-RU" sz="2400" b="1"/>
          </a:p>
          <a:p>
            <a:pPr>
              <a:lnSpc>
                <a:spcPct val="90000"/>
              </a:lnSpc>
              <a:defRPr/>
            </a:pPr>
            <a:r>
              <a:rPr lang="ru-RU" sz="2400" b="1"/>
              <a:t>Длительность эффекта: </a:t>
            </a:r>
            <a:r>
              <a:rPr lang="ru-RU" sz="2400"/>
              <a:t>5-6 ч (атровент), около 12ч (тиотропий)</a:t>
            </a:r>
            <a:endParaRPr lang="ru-RU" sz="2400" b="1"/>
          </a:p>
          <a:p>
            <a:pPr>
              <a:lnSpc>
                <a:spcPct val="90000"/>
              </a:lnSpc>
              <a:defRPr/>
            </a:pPr>
            <a:r>
              <a:rPr lang="ru-RU" sz="2400" b="1"/>
              <a:t>Не проходят ГЭБ</a:t>
            </a:r>
          </a:p>
          <a:p>
            <a:pPr>
              <a:lnSpc>
                <a:spcPct val="90000"/>
              </a:lnSpc>
              <a:defRPr/>
            </a:pPr>
            <a:r>
              <a:rPr lang="ru-RU" sz="2400" b="1"/>
              <a:t>Не секретируются с молоком</a:t>
            </a:r>
          </a:p>
          <a:p>
            <a:pPr>
              <a:lnSpc>
                <a:spcPct val="90000"/>
              </a:lnSpc>
              <a:defRPr/>
            </a:pPr>
            <a:r>
              <a:rPr lang="ru-RU" sz="2400" b="1"/>
              <a:t>Из жкт всасываются плохо</a:t>
            </a:r>
          </a:p>
          <a:p>
            <a:pPr>
              <a:lnSpc>
                <a:spcPct val="90000"/>
              </a:lnSpc>
              <a:defRPr/>
            </a:pPr>
            <a:r>
              <a:rPr lang="ru-RU" sz="2400" b="1"/>
              <a:t>Метаболизм: </a:t>
            </a:r>
            <a:r>
              <a:rPr lang="ru-RU" sz="2400"/>
              <a:t>в печени</a:t>
            </a:r>
          </a:p>
          <a:p>
            <a:pPr>
              <a:lnSpc>
                <a:spcPct val="90000"/>
              </a:lnSpc>
              <a:defRPr/>
            </a:pPr>
            <a:r>
              <a:rPr lang="ru-RU" sz="2400" b="1"/>
              <a:t>Экскреция:</a:t>
            </a:r>
            <a:r>
              <a:rPr lang="ru-RU" sz="2400"/>
              <a:t> с желчью,почками</a:t>
            </a:r>
            <a:endParaRPr lang="ru-RU" sz="2400" b="1"/>
          </a:p>
          <a:p>
            <a:pPr>
              <a:lnSpc>
                <a:spcPct val="90000"/>
              </a:lnSpc>
              <a:defRPr/>
            </a:pPr>
            <a:endParaRPr lang="ru-RU" sz="2400" b="1"/>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ru-RU" smtClean="0"/>
              <a:t>М-холинолитики</a:t>
            </a:r>
          </a:p>
        </p:txBody>
      </p:sp>
      <p:sp>
        <p:nvSpPr>
          <p:cNvPr id="145414" name="Rectangle 6"/>
          <p:cNvSpPr>
            <a:spLocks noChangeArrowheads="1"/>
          </p:cNvSpPr>
          <p:nvPr/>
        </p:nvSpPr>
        <p:spPr bwMode="auto">
          <a:xfrm>
            <a:off x="1136650" y="1066800"/>
            <a:ext cx="7702550" cy="381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nSpc>
                <a:spcPct val="90000"/>
              </a:lnSpc>
              <a:buClr>
                <a:srgbClr val="800000"/>
              </a:buClr>
              <a:buSzPct val="95000"/>
              <a:buFont typeface="Wingdings" pitchFamily="2" charset="2"/>
              <a:buNone/>
              <a:defRPr/>
            </a:pPr>
            <a:r>
              <a:rPr lang="ru-RU" sz="2800" b="1">
                <a:solidFill>
                  <a:srgbClr val="FF3300"/>
                </a:solidFill>
                <a:effectLst>
                  <a:outerShdw blurRad="38100" dist="38100" dir="2700000" algn="tl">
                    <a:srgbClr val="000000"/>
                  </a:outerShdw>
                </a:effectLst>
                <a:latin typeface="Arial" charset="0"/>
              </a:rPr>
              <a:t>Показания и особенности применения</a:t>
            </a:r>
            <a:endParaRPr lang="ru-RU" sz="2200" b="1">
              <a:solidFill>
                <a:srgbClr val="FF3300"/>
              </a:solidFill>
              <a:effectLst>
                <a:outerShdw blurRad="38100" dist="38100" dir="2700000" algn="tl">
                  <a:srgbClr val="000000"/>
                </a:outerShdw>
              </a:effectLst>
              <a:latin typeface="Arial" charset="0"/>
            </a:endParaRPr>
          </a:p>
        </p:txBody>
      </p:sp>
      <p:sp>
        <p:nvSpPr>
          <p:cNvPr id="145415" name="Rectangle 7"/>
          <p:cNvSpPr>
            <a:spLocks noGrp="1" noChangeArrowheads="1"/>
          </p:cNvSpPr>
          <p:nvPr>
            <p:ph type="body" idx="1"/>
          </p:nvPr>
        </p:nvSpPr>
        <p:spPr>
          <a:xfrm>
            <a:off x="1143000" y="1752600"/>
            <a:ext cx="7772400" cy="2057400"/>
          </a:xfrm>
        </p:spPr>
        <p:txBody>
          <a:bodyPr/>
          <a:lstStyle/>
          <a:p>
            <a:pPr eaLnBrk="1" hangingPunct="1">
              <a:lnSpc>
                <a:spcPct val="90000"/>
              </a:lnSpc>
              <a:spcBef>
                <a:spcPct val="0"/>
              </a:spcBef>
              <a:buFont typeface="Wingdings" pitchFamily="2" charset="2"/>
              <a:buNone/>
              <a:defRPr/>
            </a:pPr>
            <a:r>
              <a:rPr lang="ru-RU" sz="2400" dirty="0" smtClean="0"/>
              <a:t>Показаны при:</a:t>
            </a:r>
            <a:r>
              <a:rPr lang="ru-RU" dirty="0" smtClean="0"/>
              <a:t> </a:t>
            </a:r>
          </a:p>
          <a:p>
            <a:pPr lvl="1" eaLnBrk="1" hangingPunct="1">
              <a:lnSpc>
                <a:spcPct val="90000"/>
              </a:lnSpc>
              <a:spcBef>
                <a:spcPct val="25000"/>
              </a:spcBef>
              <a:defRPr/>
            </a:pPr>
            <a:r>
              <a:rPr lang="ru-RU" sz="2200" dirty="0" smtClean="0"/>
              <a:t>наличии у больных признаков </a:t>
            </a:r>
            <a:r>
              <a:rPr lang="ru-RU" sz="2200" dirty="0" err="1" smtClean="0"/>
              <a:t>ваготонии</a:t>
            </a:r>
            <a:r>
              <a:rPr lang="ru-RU" sz="2200" dirty="0" smtClean="0"/>
              <a:t> (брадикардия, красный дермографизм и </a:t>
            </a:r>
            <a:r>
              <a:rPr lang="ru-RU" sz="2200" dirty="0" err="1" smtClean="0"/>
              <a:t>др</a:t>
            </a:r>
            <a:r>
              <a:rPr lang="ru-RU" sz="2200" dirty="0" smtClean="0"/>
              <a:t>)</a:t>
            </a:r>
          </a:p>
          <a:p>
            <a:pPr lvl="1" eaLnBrk="1" hangingPunct="1">
              <a:lnSpc>
                <a:spcPct val="90000"/>
              </a:lnSpc>
              <a:spcBef>
                <a:spcPct val="25000"/>
              </a:spcBef>
              <a:defRPr/>
            </a:pPr>
            <a:r>
              <a:rPr lang="ru-RU" sz="2200" dirty="0" smtClean="0"/>
              <a:t>астме физического усилия</a:t>
            </a:r>
          </a:p>
          <a:p>
            <a:pPr lvl="1" eaLnBrk="1" hangingPunct="1">
              <a:lnSpc>
                <a:spcPct val="90000"/>
              </a:lnSpc>
              <a:spcBef>
                <a:spcPct val="25000"/>
              </a:spcBef>
              <a:defRPr/>
            </a:pPr>
            <a:r>
              <a:rPr lang="ru-RU" sz="2200" dirty="0" err="1" smtClean="0"/>
              <a:t>бронхоспазме</a:t>
            </a:r>
            <a:r>
              <a:rPr lang="ru-RU" sz="2200" dirty="0" smtClean="0"/>
              <a:t> при вдыхании холодного воздуха</a:t>
            </a:r>
          </a:p>
          <a:p>
            <a:pPr lvl="1" eaLnBrk="1" hangingPunct="1">
              <a:lnSpc>
                <a:spcPct val="90000"/>
              </a:lnSpc>
              <a:spcBef>
                <a:spcPct val="25000"/>
              </a:spcBef>
              <a:defRPr/>
            </a:pPr>
            <a:r>
              <a:rPr lang="ru-RU" sz="2200" dirty="0" smtClean="0"/>
              <a:t>ХОБЛ</a:t>
            </a:r>
          </a:p>
        </p:txBody>
      </p:sp>
      <p:sp>
        <p:nvSpPr>
          <p:cNvPr id="145416" name="Rectangle 8"/>
          <p:cNvSpPr>
            <a:spLocks noChangeArrowheads="1"/>
          </p:cNvSpPr>
          <p:nvPr/>
        </p:nvSpPr>
        <p:spPr bwMode="auto">
          <a:xfrm>
            <a:off x="1295400" y="3886200"/>
            <a:ext cx="7772400" cy="1295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buClr>
                <a:srgbClr val="800000"/>
              </a:buClr>
              <a:buSzPct val="95000"/>
              <a:buFont typeface="Wingdings" pitchFamily="2" charset="2"/>
              <a:buNone/>
              <a:defRPr/>
            </a:pPr>
            <a:endParaRPr lang="ru-RU" dirty="0">
              <a:solidFill>
                <a:srgbClr val="FFFF00"/>
              </a:solidFill>
              <a:effectLst>
                <a:outerShdw blurRad="38100" dist="38100" dir="2700000" algn="tl">
                  <a:srgbClr val="000000"/>
                </a:outerShdw>
              </a:effectLst>
              <a:latin typeface="Arial" charset="0"/>
            </a:endParaRPr>
          </a:p>
          <a:p>
            <a:pPr marL="342900" indent="-342900">
              <a:buClr>
                <a:srgbClr val="800000"/>
              </a:buClr>
              <a:buSzPct val="95000"/>
              <a:buFont typeface="Wingdings" pitchFamily="2" charset="2"/>
              <a:buNone/>
              <a:defRPr/>
            </a:pPr>
            <a:r>
              <a:rPr lang="ru-RU" dirty="0">
                <a:solidFill>
                  <a:srgbClr val="FFFF00"/>
                </a:solidFill>
                <a:effectLst>
                  <a:outerShdw blurRad="38100" dist="38100" dir="2700000" algn="tl">
                    <a:srgbClr val="000000"/>
                  </a:outerShdw>
                </a:effectLst>
                <a:latin typeface="Arial" charset="0"/>
              </a:rPr>
              <a:t>Рационально:</a:t>
            </a:r>
            <a:r>
              <a:rPr lang="ru-RU" sz="2600" dirty="0">
                <a:solidFill>
                  <a:srgbClr val="FFFF00"/>
                </a:solidFill>
                <a:effectLst>
                  <a:outerShdw blurRad="38100" dist="38100" dir="2700000" algn="tl">
                    <a:srgbClr val="000000"/>
                  </a:outerShdw>
                </a:effectLst>
                <a:latin typeface="Arial" charset="0"/>
              </a:rPr>
              <a:t> </a:t>
            </a:r>
          </a:p>
          <a:p>
            <a:pPr marL="742950" lvl="1" indent="-285750">
              <a:lnSpc>
                <a:spcPct val="90000"/>
              </a:lnSpc>
              <a:spcBef>
                <a:spcPct val="25000"/>
              </a:spcBef>
              <a:buFontTx/>
              <a:buChar char="–"/>
              <a:defRPr/>
            </a:pPr>
            <a:r>
              <a:rPr lang="ru-RU" sz="2200" dirty="0">
                <a:solidFill>
                  <a:srgbClr val="FFFF00"/>
                </a:solidFill>
                <a:effectLst>
                  <a:outerShdw blurRad="38100" dist="38100" dir="2700000" algn="tl">
                    <a:srgbClr val="000000"/>
                  </a:outerShdw>
                </a:effectLst>
                <a:latin typeface="Arial" charset="0"/>
              </a:rPr>
              <a:t>назначать на ночь</a:t>
            </a:r>
          </a:p>
          <a:p>
            <a:pPr marL="742950" lvl="1" indent="-285750">
              <a:lnSpc>
                <a:spcPct val="90000"/>
              </a:lnSpc>
              <a:spcBef>
                <a:spcPct val="25000"/>
              </a:spcBef>
              <a:buFontTx/>
              <a:buChar char="–"/>
              <a:defRPr/>
            </a:pPr>
            <a:r>
              <a:rPr lang="ru-RU" sz="2200" dirty="0">
                <a:solidFill>
                  <a:srgbClr val="FFFF00"/>
                </a:solidFill>
                <a:effectLst>
                  <a:outerShdw blurRad="38100" dist="38100" dir="2700000" algn="tl">
                    <a:srgbClr val="000000"/>
                  </a:outerShdw>
                </a:effectLst>
                <a:latin typeface="Arial" charset="0"/>
              </a:rPr>
              <a:t>сочетать с </a:t>
            </a:r>
            <a:r>
              <a:rPr lang="ru-RU" sz="2200" dirty="0" err="1">
                <a:solidFill>
                  <a:srgbClr val="FFFF00"/>
                </a:solidFill>
                <a:effectLst>
                  <a:outerShdw blurRad="38100" dist="38100" dir="2700000" algn="tl">
                    <a:srgbClr val="000000"/>
                  </a:outerShdw>
                </a:effectLst>
                <a:latin typeface="Arial" charset="0"/>
              </a:rPr>
              <a:t>бета-адреноблокаторами</a:t>
            </a:r>
            <a:endParaRPr lang="ru-RU" sz="2200" dirty="0">
              <a:solidFill>
                <a:srgbClr val="FFFF00"/>
              </a:solidFill>
              <a:effectLst>
                <a:outerShdw blurRad="38100" dist="38100" dir="2700000" algn="tl">
                  <a:srgbClr val="000000"/>
                </a:outerShdw>
              </a:effectLst>
              <a:latin typeface="Arial" charset="0"/>
            </a:endParaRPr>
          </a:p>
        </p:txBody>
      </p:sp>
      <p:sp>
        <p:nvSpPr>
          <p:cNvPr id="145417" name="Rectangle 9"/>
          <p:cNvSpPr>
            <a:spLocks noChangeArrowheads="1"/>
          </p:cNvSpPr>
          <p:nvPr/>
        </p:nvSpPr>
        <p:spPr bwMode="auto">
          <a:xfrm>
            <a:off x="1500188" y="5857875"/>
            <a:ext cx="6248400" cy="685800"/>
          </a:xfrm>
          <a:prstGeom prst="rect">
            <a:avLst/>
          </a:prstGeom>
          <a:noFill/>
          <a:ln w="9525">
            <a:noFill/>
            <a:miter lim="800000"/>
            <a:headEnd/>
            <a:tailEnd/>
          </a:ln>
          <a:effectLst>
            <a:outerShdw dist="28398" dir="1593903" algn="ctr" rotWithShape="0">
              <a:schemeClr val="bg2"/>
            </a:outerShdw>
          </a:effectLst>
        </p:spPr>
        <p:txBody>
          <a:bodyPr lIns="92075" tIns="46038" rIns="92075" bIns="46038"/>
          <a:lstStyle/>
          <a:p>
            <a:pPr marL="342900" indent="-342900">
              <a:lnSpc>
                <a:spcPct val="70000"/>
              </a:lnSpc>
              <a:spcBef>
                <a:spcPct val="30000"/>
              </a:spcBef>
              <a:spcAft>
                <a:spcPct val="40000"/>
              </a:spcAft>
              <a:buClr>
                <a:srgbClr val="800000"/>
              </a:buClr>
              <a:buSzPct val="95000"/>
              <a:buFont typeface="Wingdings" pitchFamily="2" charset="2"/>
              <a:buNone/>
              <a:defRPr/>
            </a:pPr>
            <a:r>
              <a:rPr lang="ru-RU" sz="2600" i="1" dirty="0">
                <a:solidFill>
                  <a:srgbClr val="FFFF00"/>
                </a:solidFill>
                <a:effectLst>
                  <a:outerShdw blurRad="38100" dist="38100" dir="2700000" algn="tl">
                    <a:srgbClr val="000000"/>
                  </a:outerShdw>
                </a:effectLst>
                <a:latin typeface="Arial" charset="0"/>
              </a:rPr>
              <a:t>К  </a:t>
            </a:r>
            <a:r>
              <a:rPr lang="ru-RU" sz="2600" i="1" dirty="0" err="1">
                <a:solidFill>
                  <a:srgbClr val="FFFF00"/>
                </a:solidFill>
                <a:effectLst>
                  <a:outerShdw blurRad="38100" dist="38100" dir="2700000" algn="tl">
                    <a:srgbClr val="000000"/>
                  </a:outerShdw>
                </a:effectLst>
                <a:latin typeface="Arial" charset="0"/>
              </a:rPr>
              <a:t>М-холинолитикам</a:t>
            </a:r>
            <a:r>
              <a:rPr lang="ru-RU" sz="2600" i="1" dirty="0">
                <a:solidFill>
                  <a:srgbClr val="FFFF00"/>
                </a:solidFill>
                <a:effectLst>
                  <a:outerShdw blurRad="38100" dist="38100" dir="2700000" algn="tl">
                    <a:srgbClr val="000000"/>
                  </a:outerShdw>
                </a:effectLst>
                <a:latin typeface="Arial" charset="0"/>
              </a:rPr>
              <a:t> медленно развивается привыкание</a:t>
            </a:r>
            <a:r>
              <a:rPr lang="ru-RU" sz="2600" dirty="0">
                <a:solidFill>
                  <a:srgbClr val="FFFF00"/>
                </a:solidFill>
                <a:effectLst>
                  <a:outerShdw blurRad="38100" dist="38100" dir="2700000" algn="tl">
                    <a:srgbClr val="000000"/>
                  </a:outerShdw>
                </a:effectLst>
                <a:latin typeface="Arial" charset="0"/>
              </a:rPr>
              <a:t> </a:t>
            </a:r>
          </a:p>
        </p:txBody>
      </p:sp>
      <p:sp>
        <p:nvSpPr>
          <p:cNvPr id="9" name="Прямоугольник 8"/>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571500" y="2928938"/>
            <a:ext cx="7375525" cy="1579562"/>
          </a:xfrm>
          <a:prstGeom prst="rect">
            <a:avLst/>
          </a:prstGeom>
          <a:noFill/>
          <a:ln>
            <a:noFill/>
          </a:ln>
          <a:effectLst>
            <a:outerShdw dist="28398" dir="1593903" algn="ctr" rotWithShape="0">
              <a:schemeClr val="bg2"/>
            </a:outerShdw>
          </a:effectLst>
          <a:extLst>
            <a:ext uri="{909E8E84-426E-40DD-AFC4-6F175D3DCCD1}"/>
            <a:ext uri="{91240B29-F687-4F45-9708-019B960494DF}"/>
          </a:extLst>
        </p:spPr>
        <p:txBody>
          <a:bodyPr lIns="92075" tIns="46038" rIns="92075" bIns="46038"/>
          <a:lstStyle/>
          <a:p>
            <a:pPr marL="342900" indent="-342900">
              <a:spcBef>
                <a:spcPct val="30000"/>
              </a:spcBef>
              <a:spcAft>
                <a:spcPct val="20000"/>
              </a:spcAft>
              <a:buClr>
                <a:srgbClr val="800000"/>
              </a:buClr>
              <a:buSzPct val="95000"/>
              <a:buFont typeface="Wingdings" pitchFamily="2" charset="2"/>
              <a:buChar char="¬"/>
              <a:defRPr/>
            </a:pPr>
            <a:r>
              <a:rPr lang="ru-RU" sz="2600" dirty="0" err="1">
                <a:solidFill>
                  <a:srgbClr val="FFFF00"/>
                </a:solidFill>
                <a:effectLst>
                  <a:outerShdw blurRad="38100" dist="38100" dir="2700000" algn="tl">
                    <a:srgbClr val="000000"/>
                  </a:outerShdw>
                </a:effectLst>
              </a:rPr>
              <a:t>Бронхиал</a:t>
            </a:r>
            <a:r>
              <a:rPr lang="ru-RU" sz="2600" dirty="0">
                <a:solidFill>
                  <a:srgbClr val="FFFF00"/>
                </a:solidFill>
                <a:effectLst>
                  <a:outerShdw blurRad="38100" dist="38100" dir="2700000" algn="tl">
                    <a:srgbClr val="000000"/>
                  </a:outerShdw>
                </a:effectLst>
              </a:rPr>
              <a:t> астма</a:t>
            </a:r>
          </a:p>
          <a:p>
            <a:pPr marL="342900" indent="-342900">
              <a:spcBef>
                <a:spcPct val="30000"/>
              </a:spcBef>
              <a:spcAft>
                <a:spcPct val="20000"/>
              </a:spcAft>
              <a:buClr>
                <a:srgbClr val="800000"/>
              </a:buClr>
              <a:buSzPct val="95000"/>
              <a:buFont typeface="Wingdings" pitchFamily="2" charset="2"/>
              <a:buChar char="¬"/>
              <a:defRPr/>
            </a:pPr>
            <a:r>
              <a:rPr lang="ru-RU" sz="2600" dirty="0">
                <a:solidFill>
                  <a:srgbClr val="FFFF00"/>
                </a:solidFill>
                <a:effectLst>
                  <a:outerShdw blurRad="38100" dist="38100" dir="2700000" algn="tl">
                    <a:srgbClr val="000000"/>
                  </a:outerShdw>
                </a:effectLst>
              </a:rPr>
              <a:t>ХОБЛ</a:t>
            </a:r>
          </a:p>
        </p:txBody>
      </p:sp>
      <p:sp>
        <p:nvSpPr>
          <p:cNvPr id="5123" name="AutoShape 1038" descr="Z"/>
          <p:cNvSpPr>
            <a:spLocks noChangeAspect="1" noChangeArrowheads="1"/>
          </p:cNvSpPr>
          <p:nvPr/>
        </p:nvSpPr>
        <p:spPr bwMode="auto">
          <a:xfrm>
            <a:off x="3448050" y="2414588"/>
            <a:ext cx="2247900" cy="2028825"/>
          </a:xfrm>
          <a:prstGeom prst="rect">
            <a:avLst/>
          </a:prstGeom>
          <a:noFill/>
          <a:ln w="9525">
            <a:noFill/>
            <a:miter lim="800000"/>
            <a:headEnd/>
            <a:tailEnd/>
          </a:ln>
        </p:spPr>
        <p:txBody>
          <a:bodyPr/>
          <a:lstStyle/>
          <a:p>
            <a:endParaRPr lang="ru-RU">
              <a:solidFill>
                <a:srgbClr val="F8F8F8"/>
              </a:solidFill>
            </a:endParaRPr>
          </a:p>
        </p:txBody>
      </p:sp>
      <p:pic>
        <p:nvPicPr>
          <p:cNvPr id="5124" name="Picture 1040" descr="asthma-nkt"/>
          <p:cNvPicPr>
            <a:picLocks noChangeAspect="1" noChangeArrowheads="1"/>
          </p:cNvPicPr>
          <p:nvPr/>
        </p:nvPicPr>
        <p:blipFill>
          <a:blip r:embed="rId2">
            <a:lum contrast="12000"/>
          </a:blip>
          <a:srcRect/>
          <a:stretch>
            <a:fillRect/>
          </a:stretch>
        </p:blipFill>
        <p:spPr bwMode="auto">
          <a:xfrm>
            <a:off x="4357688" y="3071813"/>
            <a:ext cx="3779837" cy="3417887"/>
          </a:xfrm>
          <a:prstGeom prst="rect">
            <a:avLst/>
          </a:prstGeom>
          <a:noFill/>
          <a:ln w="9525">
            <a:noFill/>
            <a:miter lim="800000"/>
            <a:headEnd/>
            <a:tailEnd/>
          </a:ln>
        </p:spPr>
      </p:pic>
      <p:sp>
        <p:nvSpPr>
          <p:cNvPr id="5125" name="Rectangle 3"/>
          <p:cNvSpPr txBox="1">
            <a:spLocks noChangeArrowheads="1"/>
          </p:cNvSpPr>
          <p:nvPr/>
        </p:nvSpPr>
        <p:spPr bwMode="auto">
          <a:xfrm>
            <a:off x="714375" y="500063"/>
            <a:ext cx="8153400" cy="24384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ru-RU" sz="3200" b="1">
                <a:solidFill>
                  <a:srgbClr val="FFFF00"/>
                </a:solidFill>
                <a:cs typeface="Times New Roman" pitchFamily="18" charset="0"/>
              </a:rPr>
              <a:t>Синдром бронхиальной обструкции</a:t>
            </a:r>
            <a:r>
              <a:rPr lang="ru-RU" sz="2800" b="1">
                <a:solidFill>
                  <a:srgbClr val="FFFF00"/>
                </a:solidFill>
                <a:cs typeface="Times New Roman" pitchFamily="18" charset="0"/>
              </a:rPr>
              <a:t> </a:t>
            </a:r>
            <a:r>
              <a:rPr lang="en-US" sz="2800" b="1">
                <a:solidFill>
                  <a:srgbClr val="FFFF00"/>
                </a:solidFill>
                <a:cs typeface="Times New Roman" pitchFamily="18" charset="0"/>
              </a:rPr>
              <a:t>-</a:t>
            </a:r>
            <a:r>
              <a:rPr lang="ru-RU" sz="2800" b="1">
                <a:solidFill>
                  <a:srgbClr val="FFFF00"/>
                </a:solidFill>
                <a:cs typeface="Times New Roman" pitchFamily="18" charset="0"/>
              </a:rPr>
              <a:t> </a:t>
            </a:r>
            <a:r>
              <a:rPr lang="ru-RU" sz="2700" b="1">
                <a:cs typeface="Times New Roman" pitchFamily="18" charset="0"/>
              </a:rPr>
              <a:t>нарушение воздухопроводящей функции дыхательных путей, сопровождающееся периодическими приступами экспираторной одышки (затруднение выдоха)</a:t>
            </a:r>
            <a:r>
              <a:rPr lang="ru-RU" sz="2800" b="1">
                <a:cs typeface="Times New Roman" pitchFamily="18" charset="0"/>
              </a:rPr>
              <a:t> </a:t>
            </a:r>
          </a:p>
        </p:txBody>
      </p:sp>
      <p:sp>
        <p:nvSpPr>
          <p:cNvPr id="9" name="Прямоугольник 8"/>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ru-RU"/>
              <a:t>М-ХОЛИНОБЛОКАТОРЫ</a:t>
            </a:r>
          </a:p>
        </p:txBody>
      </p:sp>
      <p:sp>
        <p:nvSpPr>
          <p:cNvPr id="18435" name="Rectangle 3"/>
          <p:cNvSpPr>
            <a:spLocks noGrp="1" noChangeArrowheads="1"/>
          </p:cNvSpPr>
          <p:nvPr>
            <p:ph type="body" idx="1"/>
          </p:nvPr>
        </p:nvSpPr>
        <p:spPr>
          <a:xfrm>
            <a:off x="928688" y="1000125"/>
            <a:ext cx="7956550" cy="4835525"/>
          </a:xfrm>
        </p:spPr>
        <p:txBody>
          <a:bodyPr/>
          <a:lstStyle/>
          <a:p>
            <a:pPr>
              <a:lnSpc>
                <a:spcPct val="90000"/>
              </a:lnSpc>
              <a:buFont typeface="Wingdings" pitchFamily="2" charset="2"/>
              <a:buNone/>
              <a:defRPr/>
            </a:pPr>
            <a:endParaRPr lang="ru-RU" sz="2800" b="1" dirty="0" smtClean="0"/>
          </a:p>
          <a:p>
            <a:pPr>
              <a:lnSpc>
                <a:spcPct val="90000"/>
              </a:lnSpc>
              <a:defRPr/>
            </a:pPr>
            <a:r>
              <a:rPr lang="ru-RU" sz="2800" b="1" dirty="0" smtClean="0"/>
              <a:t>Противопоказания </a:t>
            </a:r>
            <a:r>
              <a:rPr lang="ru-RU" sz="2800" b="1" dirty="0"/>
              <a:t>к назначению</a:t>
            </a:r>
          </a:p>
          <a:p>
            <a:pPr>
              <a:lnSpc>
                <a:spcPct val="90000"/>
              </a:lnSpc>
              <a:buFont typeface="Wingdings" pitchFamily="2" charset="2"/>
              <a:buNone/>
              <a:defRPr/>
            </a:pPr>
            <a:r>
              <a:rPr lang="ru-RU" sz="2400" b="1" dirty="0"/>
              <a:t>         </a:t>
            </a:r>
            <a:r>
              <a:rPr lang="ru-RU" sz="2400" dirty="0"/>
              <a:t>Глаукома</a:t>
            </a:r>
          </a:p>
          <a:p>
            <a:pPr>
              <a:lnSpc>
                <a:spcPct val="90000"/>
              </a:lnSpc>
              <a:buFont typeface="Wingdings" pitchFamily="2" charset="2"/>
              <a:buNone/>
              <a:defRPr/>
            </a:pPr>
            <a:r>
              <a:rPr lang="ru-RU" sz="2400" dirty="0"/>
              <a:t>         Аденома предстательной железы (осторожно)</a:t>
            </a:r>
            <a:r>
              <a:rPr lang="ru-RU" sz="2400" b="1" dirty="0"/>
              <a:t>          </a:t>
            </a:r>
          </a:p>
          <a:p>
            <a:pPr>
              <a:lnSpc>
                <a:spcPct val="90000"/>
              </a:lnSpc>
              <a:defRPr/>
            </a:pPr>
            <a:endParaRPr lang="ru-RU" sz="2800" b="1" dirty="0" smtClean="0"/>
          </a:p>
          <a:p>
            <a:pPr>
              <a:lnSpc>
                <a:spcPct val="90000"/>
              </a:lnSpc>
              <a:defRPr/>
            </a:pPr>
            <a:r>
              <a:rPr lang="ru-RU" sz="2800" b="1" dirty="0" smtClean="0"/>
              <a:t>Побочные </a:t>
            </a:r>
            <a:r>
              <a:rPr lang="ru-RU" sz="2800" b="1" dirty="0"/>
              <a:t>эффекты</a:t>
            </a:r>
          </a:p>
          <a:p>
            <a:pPr>
              <a:lnSpc>
                <a:spcPct val="90000"/>
              </a:lnSpc>
              <a:buFont typeface="Wingdings" pitchFamily="2" charset="2"/>
              <a:buNone/>
              <a:defRPr/>
            </a:pPr>
            <a:r>
              <a:rPr lang="ru-RU" sz="2400" b="1" dirty="0"/>
              <a:t>         </a:t>
            </a:r>
            <a:r>
              <a:rPr lang="ru-RU" sz="2400" dirty="0"/>
              <a:t>Сухость во рту</a:t>
            </a:r>
          </a:p>
          <a:p>
            <a:pPr>
              <a:lnSpc>
                <a:spcPct val="90000"/>
              </a:lnSpc>
              <a:buFont typeface="Wingdings" pitchFamily="2" charset="2"/>
              <a:buNone/>
              <a:defRPr/>
            </a:pPr>
            <a:r>
              <a:rPr lang="ru-RU" sz="2400" dirty="0"/>
              <a:t>         Диплопия (редко)</a:t>
            </a:r>
          </a:p>
          <a:p>
            <a:pPr>
              <a:lnSpc>
                <a:spcPct val="90000"/>
              </a:lnSpc>
              <a:buFont typeface="Wingdings" pitchFamily="2" charset="2"/>
              <a:buNone/>
              <a:defRPr/>
            </a:pPr>
            <a:r>
              <a:rPr lang="ru-RU" sz="2400" dirty="0"/>
              <a:t>        </a:t>
            </a:r>
            <a:r>
              <a:rPr lang="ru-RU" sz="2400" dirty="0" smtClean="0"/>
              <a:t> Снижение </a:t>
            </a:r>
            <a:r>
              <a:rPr lang="ru-RU" sz="2400" dirty="0"/>
              <a:t>секреции бронхиальных желез -</a:t>
            </a:r>
          </a:p>
          <a:p>
            <a:pPr>
              <a:lnSpc>
                <a:spcPct val="90000"/>
              </a:lnSpc>
              <a:buFont typeface="Wingdings" pitchFamily="2" charset="2"/>
              <a:buNone/>
              <a:defRPr/>
            </a:pPr>
            <a:r>
              <a:rPr lang="ru-RU" sz="2400" dirty="0"/>
              <a:t>         усиление </a:t>
            </a:r>
            <a:r>
              <a:rPr lang="ru-RU" sz="2400" dirty="0" err="1"/>
              <a:t>бронхообструктивного</a:t>
            </a:r>
            <a:r>
              <a:rPr lang="ru-RU" sz="2400" dirty="0"/>
              <a:t> синдрома   </a:t>
            </a:r>
            <a:r>
              <a:rPr lang="ru-RU" sz="2400" u="sng" dirty="0"/>
              <a:t>     </a:t>
            </a:r>
          </a:p>
        </p:txBody>
      </p:sp>
      <p:sp>
        <p:nvSpPr>
          <p:cNvPr id="23556" name="Line 4"/>
          <p:cNvSpPr>
            <a:spLocks noChangeShapeType="1"/>
          </p:cNvSpPr>
          <p:nvPr/>
        </p:nvSpPr>
        <p:spPr bwMode="auto">
          <a:xfrm>
            <a:off x="8101013" y="6165850"/>
            <a:ext cx="0" cy="0"/>
          </a:xfrm>
          <a:prstGeom prst="line">
            <a:avLst/>
          </a:prstGeom>
          <a:noFill/>
          <a:ln w="9525">
            <a:solidFill>
              <a:schemeClr val="tx1"/>
            </a:solidFill>
            <a:miter lim="800000"/>
            <a:headEnd/>
            <a:tailEnd type="triangle" w="med" len="med"/>
          </a:ln>
        </p:spPr>
        <p:txBody>
          <a:bodyPr wrap="none"/>
          <a:lstStyle/>
          <a:p>
            <a:endParaRPr lang="ru-RU"/>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ru-RU" sz="2800"/>
              <a:t>ИНГИБИТОРЫ ФОСФОДИЭСТЕРАЗЫ</a:t>
            </a:r>
            <a:br>
              <a:rPr lang="ru-RU" sz="2800"/>
            </a:br>
            <a:r>
              <a:rPr lang="ru-RU" sz="2800"/>
              <a:t>(МЕТИЛКСАНТИНЫ)</a:t>
            </a:r>
          </a:p>
        </p:txBody>
      </p:sp>
      <p:sp>
        <p:nvSpPr>
          <p:cNvPr id="26627" name="Rectangle 3"/>
          <p:cNvSpPr>
            <a:spLocks noGrp="1" noChangeArrowheads="1"/>
          </p:cNvSpPr>
          <p:nvPr>
            <p:ph type="body" idx="1"/>
          </p:nvPr>
        </p:nvSpPr>
        <p:spPr/>
        <p:txBody>
          <a:bodyPr/>
          <a:lstStyle/>
          <a:p>
            <a:pPr algn="ctr">
              <a:buFont typeface="Wingdings" pitchFamily="2" charset="2"/>
              <a:buNone/>
              <a:defRPr/>
            </a:pPr>
            <a:r>
              <a:rPr lang="ru-RU" sz="2800" b="1" dirty="0"/>
              <a:t>Механизм действия</a:t>
            </a:r>
          </a:p>
          <a:p>
            <a:pPr>
              <a:defRPr/>
            </a:pPr>
            <a:r>
              <a:rPr lang="ru-RU" sz="2400" b="1" dirty="0"/>
              <a:t>Ингибируют </a:t>
            </a:r>
            <a:r>
              <a:rPr lang="ru-RU" sz="2400" b="1" dirty="0" err="1"/>
              <a:t>фосфодиэстеразу</a:t>
            </a:r>
            <a:endParaRPr lang="ru-RU" sz="2400" b="1" dirty="0"/>
          </a:p>
          <a:p>
            <a:pPr>
              <a:buFont typeface="Wingdings" pitchFamily="2" charset="2"/>
              <a:buNone/>
              <a:defRPr/>
            </a:pPr>
            <a:r>
              <a:rPr lang="ru-RU" sz="2400" b="1" dirty="0"/>
              <a:t>         -</a:t>
            </a:r>
            <a:r>
              <a:rPr lang="ru-RU" sz="2400" b="1" i="1" dirty="0"/>
              <a:t> </a:t>
            </a:r>
            <a:r>
              <a:rPr lang="ru-RU" sz="1600" b="1" i="1" dirty="0"/>
              <a:t>бронхов</a:t>
            </a:r>
            <a:r>
              <a:rPr lang="ru-RU" sz="1600" b="1" dirty="0"/>
              <a:t> </a:t>
            </a:r>
            <a:r>
              <a:rPr lang="ru-RU" sz="1600" b="1" dirty="0">
                <a:sym typeface="Symbol" pitchFamily="18" charset="2"/>
              </a:rPr>
              <a:t></a:t>
            </a:r>
            <a:r>
              <a:rPr lang="ru-RU" sz="1600" b="1" dirty="0"/>
              <a:t> </a:t>
            </a:r>
            <a:r>
              <a:rPr lang="ru-RU" sz="1600" b="1" dirty="0" err="1"/>
              <a:t>бронходилатация</a:t>
            </a:r>
            <a:endParaRPr lang="ru-RU" sz="1600" b="1" dirty="0"/>
          </a:p>
          <a:p>
            <a:pPr>
              <a:buFont typeface="Wingdings" pitchFamily="2" charset="2"/>
              <a:buNone/>
              <a:defRPr/>
            </a:pPr>
            <a:r>
              <a:rPr lang="ru-RU" sz="1600" b="1" dirty="0"/>
              <a:t>             - </a:t>
            </a:r>
            <a:r>
              <a:rPr lang="ru-RU" sz="1600" b="1" i="1" dirty="0"/>
              <a:t>тучных клеток</a:t>
            </a:r>
            <a:r>
              <a:rPr lang="ru-RU" sz="1600" b="1" dirty="0"/>
              <a:t> </a:t>
            </a:r>
            <a:r>
              <a:rPr lang="ru-RU" sz="1600" b="1" dirty="0">
                <a:sym typeface="Symbol" pitchFamily="18" charset="2"/>
              </a:rPr>
              <a:t></a:t>
            </a:r>
            <a:r>
              <a:rPr lang="ru-RU" sz="1600" b="1" dirty="0"/>
              <a:t> угнетают высвобождение медиаторов воспаления</a:t>
            </a:r>
          </a:p>
          <a:p>
            <a:pPr>
              <a:buFont typeface="Wingdings" pitchFamily="2" charset="2"/>
              <a:buNone/>
              <a:defRPr/>
            </a:pPr>
            <a:r>
              <a:rPr lang="ru-RU" sz="1600" b="1" dirty="0"/>
              <a:t>             - </a:t>
            </a:r>
            <a:r>
              <a:rPr lang="ru-RU" sz="1600" b="1" i="1" dirty="0"/>
              <a:t>тромбоцитов </a:t>
            </a:r>
            <a:r>
              <a:rPr lang="ru-RU" sz="1600" b="1" dirty="0">
                <a:sym typeface="Symbol" pitchFamily="18" charset="2"/>
              </a:rPr>
              <a:t> снижают агрегацию тромбоцитов</a:t>
            </a:r>
            <a:r>
              <a:rPr lang="ru-RU" sz="1600" b="1" dirty="0"/>
              <a:t> </a:t>
            </a:r>
          </a:p>
          <a:p>
            <a:pPr>
              <a:defRPr/>
            </a:pPr>
            <a:r>
              <a:rPr lang="ru-RU" sz="2400" b="1" dirty="0"/>
              <a:t>Блокируют </a:t>
            </a:r>
            <a:r>
              <a:rPr lang="ru-RU" sz="2400" b="1" dirty="0" err="1"/>
              <a:t>аденозиновые</a:t>
            </a:r>
            <a:r>
              <a:rPr lang="ru-RU" sz="2400" b="1" dirty="0"/>
              <a:t>  А</a:t>
            </a:r>
            <a:r>
              <a:rPr lang="ru-RU" sz="1400" b="1" dirty="0"/>
              <a:t>1</a:t>
            </a:r>
            <a:r>
              <a:rPr lang="ru-RU" sz="2400" b="1" dirty="0"/>
              <a:t> рецепторы</a:t>
            </a:r>
          </a:p>
          <a:p>
            <a:pPr>
              <a:buFont typeface="Wingdings" pitchFamily="2" charset="2"/>
              <a:buNone/>
              <a:defRPr/>
            </a:pPr>
            <a:r>
              <a:rPr lang="ru-RU" sz="2400" b="1" dirty="0"/>
              <a:t>         - </a:t>
            </a:r>
            <a:r>
              <a:rPr lang="ru-RU" sz="1800" b="1" dirty="0" err="1"/>
              <a:t>бронходилятация</a:t>
            </a:r>
            <a:endParaRPr lang="ru-RU" sz="1800" b="1" dirty="0"/>
          </a:p>
          <a:p>
            <a:pPr>
              <a:buFont typeface="Wingdings" pitchFamily="2" charset="2"/>
              <a:buNone/>
              <a:defRPr/>
            </a:pPr>
            <a:r>
              <a:rPr lang="ru-RU" sz="1800" b="1" dirty="0"/>
              <a:t>           - снижение высвобождения гистамина из клеток легких</a:t>
            </a:r>
            <a:endParaRPr lang="ru-RU" sz="2400" b="1" dirty="0"/>
          </a:p>
          <a:p>
            <a:pPr>
              <a:defRPr/>
            </a:pPr>
            <a:r>
              <a:rPr lang="ru-RU" sz="2400" b="1" dirty="0"/>
              <a:t>Усиливают синтез и высвобождение катехоламинов в коре надпочечников</a:t>
            </a:r>
          </a:p>
          <a:p>
            <a:pPr>
              <a:defRPr/>
            </a:pPr>
            <a:r>
              <a:rPr lang="ru-RU" sz="2400" b="1" dirty="0"/>
              <a:t>Улучшают сократительную способность истощенной диафрагмальной мышцы</a:t>
            </a:r>
          </a:p>
          <a:p>
            <a:pPr>
              <a:buFont typeface="Wingdings" pitchFamily="2" charset="2"/>
              <a:buNone/>
              <a:defRPr/>
            </a:pPr>
            <a:endParaRPr lang="ru-RU" sz="3200" dirty="0"/>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sz="3600"/>
              <a:t>ЭФФЕКТЫ МЕТИЛКСАНТИНОВ</a:t>
            </a:r>
          </a:p>
        </p:txBody>
      </p:sp>
      <p:sp>
        <p:nvSpPr>
          <p:cNvPr id="27651" name="Rectangle 3"/>
          <p:cNvSpPr>
            <a:spLocks noGrp="1" noChangeArrowheads="1"/>
          </p:cNvSpPr>
          <p:nvPr>
            <p:ph type="body" idx="1"/>
          </p:nvPr>
        </p:nvSpPr>
        <p:spPr>
          <a:xfrm>
            <a:off x="642938" y="857250"/>
            <a:ext cx="8715375" cy="4795838"/>
          </a:xfrm>
        </p:spPr>
        <p:txBody>
          <a:bodyPr/>
          <a:lstStyle/>
          <a:p>
            <a:pPr>
              <a:defRPr/>
            </a:pPr>
            <a:r>
              <a:rPr lang="ru-RU" sz="1600" b="1" dirty="0"/>
              <a:t>ГЛАДКАЯ МУСКУЛАТУРА БРОНХОВ</a:t>
            </a:r>
          </a:p>
          <a:p>
            <a:pPr>
              <a:buFont typeface="Wingdings" pitchFamily="2" charset="2"/>
              <a:buNone/>
              <a:defRPr/>
            </a:pPr>
            <a:r>
              <a:rPr lang="ru-RU" sz="1600" b="1" dirty="0"/>
              <a:t>        - снижение тонуса бронхов (</a:t>
            </a:r>
            <a:r>
              <a:rPr lang="ru-RU" sz="1600" dirty="0" smtClean="0"/>
              <a:t>толерантность </a:t>
            </a:r>
            <a:r>
              <a:rPr lang="ru-RU" sz="1600" dirty="0"/>
              <a:t>к </a:t>
            </a:r>
            <a:r>
              <a:rPr lang="ru-RU" sz="1600" dirty="0" err="1"/>
              <a:t>метилксантинам</a:t>
            </a:r>
            <a:r>
              <a:rPr lang="ru-RU" sz="1600" dirty="0"/>
              <a:t> </a:t>
            </a:r>
            <a:r>
              <a:rPr lang="ru-RU" sz="1600" dirty="0" smtClean="0"/>
              <a:t> не  развивается</a:t>
            </a:r>
            <a:r>
              <a:rPr lang="ru-RU" sz="1600" dirty="0"/>
              <a:t>)</a:t>
            </a:r>
            <a:endParaRPr lang="ru-RU" sz="1600" b="1" dirty="0"/>
          </a:p>
          <a:p>
            <a:pPr>
              <a:defRPr/>
            </a:pPr>
            <a:r>
              <a:rPr lang="ru-RU" sz="1600" b="1" dirty="0" smtClean="0"/>
              <a:t>ЦНС           </a:t>
            </a:r>
            <a:r>
              <a:rPr lang="ru-RU" sz="1600" b="1" dirty="0"/>
              <a:t>- стимуляция (</a:t>
            </a:r>
            <a:r>
              <a:rPr lang="ru-RU" sz="1600" dirty="0"/>
              <a:t>низкие и средние </a:t>
            </a:r>
            <a:r>
              <a:rPr lang="ru-RU" sz="1600" dirty="0" err="1"/>
              <a:t>дозы-снятие</a:t>
            </a:r>
            <a:r>
              <a:rPr lang="ru-RU" sz="1600" dirty="0"/>
              <a:t> усталости; высокие дозы-   </a:t>
            </a:r>
          </a:p>
          <a:p>
            <a:pPr>
              <a:buFont typeface="Wingdings" pitchFamily="2" charset="2"/>
              <a:buNone/>
              <a:defRPr/>
            </a:pPr>
            <a:r>
              <a:rPr lang="ru-RU" sz="1600" dirty="0"/>
              <a:t>            стимуляция продолговатого мозга – нервозность , тремор, судороги)</a:t>
            </a:r>
            <a:endParaRPr lang="ru-RU" sz="1600" b="1" dirty="0"/>
          </a:p>
          <a:p>
            <a:pPr>
              <a:defRPr/>
            </a:pPr>
            <a:endParaRPr lang="ru-RU" sz="1600" b="1" dirty="0" smtClean="0"/>
          </a:p>
          <a:p>
            <a:pPr>
              <a:defRPr/>
            </a:pPr>
            <a:r>
              <a:rPr lang="ru-RU" sz="1600" b="1" dirty="0" smtClean="0"/>
              <a:t>ССС </a:t>
            </a:r>
            <a:endParaRPr lang="ru-RU" sz="1600" b="1" dirty="0"/>
          </a:p>
          <a:p>
            <a:pPr>
              <a:buFont typeface="Wingdings" pitchFamily="2" charset="2"/>
              <a:buNone/>
              <a:defRPr/>
            </a:pPr>
            <a:r>
              <a:rPr lang="ru-RU" sz="1600" b="1" dirty="0"/>
              <a:t>        Сердце: прямое положительное </a:t>
            </a:r>
            <a:r>
              <a:rPr lang="ru-RU" sz="1600" b="1" dirty="0" err="1"/>
              <a:t>хронотропное</a:t>
            </a:r>
            <a:r>
              <a:rPr lang="ru-RU" sz="1600" b="1" dirty="0"/>
              <a:t> и </a:t>
            </a:r>
            <a:r>
              <a:rPr lang="ru-RU" sz="1600" b="1" dirty="0" err="1"/>
              <a:t>инотропное</a:t>
            </a:r>
            <a:r>
              <a:rPr lang="ru-RU" sz="1600" b="1" dirty="0"/>
              <a:t>        </a:t>
            </a:r>
          </a:p>
          <a:p>
            <a:pPr>
              <a:buFont typeface="Wingdings" pitchFamily="2" charset="2"/>
              <a:buNone/>
              <a:defRPr/>
            </a:pPr>
            <a:r>
              <a:rPr lang="ru-RU" sz="1600" b="1" dirty="0"/>
              <a:t>                       действие </a:t>
            </a:r>
            <a:r>
              <a:rPr lang="ru-RU" sz="1600" dirty="0"/>
              <a:t>(</a:t>
            </a:r>
            <a:r>
              <a:rPr lang="ru-RU" sz="1600" dirty="0" err="1"/>
              <a:t>синусовая</a:t>
            </a:r>
            <a:r>
              <a:rPr lang="ru-RU" sz="1600" dirty="0"/>
              <a:t> тахикардия, </a:t>
            </a:r>
            <a:r>
              <a:rPr lang="ru-RU" sz="1600" dirty="0">
                <a:sym typeface="Symbol" pitchFamily="18" charset="2"/>
              </a:rPr>
              <a:t></a:t>
            </a:r>
            <a:r>
              <a:rPr lang="ru-RU" sz="1600" dirty="0"/>
              <a:t>сердечного выброса, но</a:t>
            </a:r>
          </a:p>
          <a:p>
            <a:pPr>
              <a:buFont typeface="Wingdings" pitchFamily="2" charset="2"/>
              <a:buNone/>
              <a:defRPr/>
            </a:pPr>
            <a:r>
              <a:rPr lang="ru-RU" sz="1600" b="1" dirty="0"/>
              <a:t>                      </a:t>
            </a:r>
            <a:r>
              <a:rPr lang="ru-RU" sz="1600" dirty="0">
                <a:sym typeface="Symbol" pitchFamily="18" charset="2"/>
              </a:rPr>
              <a:t></a:t>
            </a:r>
            <a:r>
              <a:rPr lang="ru-RU" sz="1600" b="1" dirty="0"/>
              <a:t> </a:t>
            </a:r>
            <a:r>
              <a:rPr lang="ru-RU" sz="1600" dirty="0"/>
              <a:t>потребления О2)</a:t>
            </a:r>
          </a:p>
          <a:p>
            <a:pPr>
              <a:buFont typeface="Wingdings" pitchFamily="2" charset="2"/>
              <a:buNone/>
              <a:defRPr/>
            </a:pPr>
            <a:r>
              <a:rPr lang="ru-RU" sz="1600" dirty="0"/>
              <a:t>       </a:t>
            </a:r>
            <a:r>
              <a:rPr lang="ru-RU" sz="1600" b="1" dirty="0"/>
              <a:t> Сосуды: расширение сосудов малого круга кровообращения</a:t>
            </a:r>
          </a:p>
          <a:p>
            <a:pPr>
              <a:buFont typeface="Wingdings" pitchFamily="2" charset="2"/>
              <a:buNone/>
              <a:defRPr/>
            </a:pPr>
            <a:r>
              <a:rPr lang="ru-RU" sz="1600" b="1" dirty="0"/>
              <a:t>         Кровь: снижение агрегации тромбоцитов, снижение вязкости   </a:t>
            </a:r>
            <a:r>
              <a:rPr lang="ru-RU" sz="1600" b="1" dirty="0" smtClean="0"/>
              <a:t>крови</a:t>
            </a:r>
            <a:r>
              <a:rPr lang="ru-RU" sz="1600" b="1" dirty="0"/>
              <a:t>	</a:t>
            </a:r>
          </a:p>
          <a:p>
            <a:pPr>
              <a:defRPr/>
            </a:pPr>
            <a:endParaRPr lang="ru-RU" sz="1600" b="1" dirty="0" smtClean="0"/>
          </a:p>
          <a:p>
            <a:pPr>
              <a:defRPr/>
            </a:pPr>
            <a:r>
              <a:rPr lang="ru-RU" sz="1600" b="1" dirty="0" smtClean="0"/>
              <a:t>ПОЧКИ</a:t>
            </a:r>
            <a:endParaRPr lang="ru-RU" sz="1600" b="1" dirty="0"/>
          </a:p>
          <a:p>
            <a:pPr>
              <a:buFont typeface="Wingdings" pitchFamily="2" charset="2"/>
              <a:buNone/>
              <a:defRPr/>
            </a:pPr>
            <a:r>
              <a:rPr lang="ru-RU" sz="1600" b="1" dirty="0"/>
              <a:t>           - </a:t>
            </a:r>
            <a:r>
              <a:rPr lang="ru-RU" sz="1600" b="1" dirty="0">
                <a:sym typeface="Symbol" pitchFamily="18" charset="2"/>
              </a:rPr>
              <a:t></a:t>
            </a:r>
            <a:r>
              <a:rPr lang="ru-RU" sz="1600" b="1" dirty="0"/>
              <a:t>клубочковой фильтрации и </a:t>
            </a:r>
            <a:r>
              <a:rPr lang="ru-RU" sz="1600" b="1" dirty="0">
                <a:sym typeface="Symbol" pitchFamily="18" charset="2"/>
              </a:rPr>
              <a:t></a:t>
            </a:r>
            <a:r>
              <a:rPr lang="ru-RU" sz="1600" b="1" dirty="0"/>
              <a:t> </a:t>
            </a:r>
            <a:r>
              <a:rPr lang="ru-RU" sz="1600" b="1" dirty="0" err="1"/>
              <a:t>канальцевой</a:t>
            </a:r>
            <a:r>
              <a:rPr lang="ru-RU" sz="1600" b="1" dirty="0"/>
              <a:t> </a:t>
            </a:r>
            <a:r>
              <a:rPr lang="ru-RU" sz="1600" b="1" dirty="0" err="1"/>
              <a:t>реабсорбции</a:t>
            </a:r>
            <a:r>
              <a:rPr lang="ru-RU" sz="1600" b="1" dirty="0"/>
              <a:t> </a:t>
            </a:r>
            <a:r>
              <a:rPr lang="ru-RU" sz="1600" dirty="0"/>
              <a:t>(слабый диуретический </a:t>
            </a:r>
            <a:r>
              <a:rPr lang="ru-RU" sz="1600" dirty="0" smtClean="0"/>
              <a:t>            </a:t>
            </a:r>
            <a:r>
              <a:rPr lang="ru-RU" sz="1600" dirty="0"/>
              <a:t>эффект)</a:t>
            </a:r>
            <a:r>
              <a:rPr lang="ru-RU" sz="1600" b="1" dirty="0"/>
              <a:t>	</a:t>
            </a:r>
            <a:endParaRPr lang="ru-RU" sz="1600" b="1" dirty="0" smtClean="0"/>
          </a:p>
          <a:p>
            <a:pPr>
              <a:buFont typeface="Wingdings" pitchFamily="2" charset="2"/>
              <a:buNone/>
              <a:defRPr/>
            </a:pPr>
            <a:endParaRPr lang="ru-RU" sz="1600" b="1" dirty="0"/>
          </a:p>
          <a:p>
            <a:pPr>
              <a:defRPr/>
            </a:pPr>
            <a:r>
              <a:rPr lang="ru-RU" sz="1600" b="1" dirty="0" smtClean="0"/>
              <a:t>ЖКТ             </a:t>
            </a:r>
            <a:r>
              <a:rPr lang="ru-RU" sz="1600" b="1" dirty="0"/>
              <a:t>- </a:t>
            </a:r>
            <a:r>
              <a:rPr lang="ru-RU" sz="1600" b="1" dirty="0">
                <a:sym typeface="Symbol" pitchFamily="18" charset="2"/>
              </a:rPr>
              <a:t> секреции НС1 и пищеварительных ферментов</a:t>
            </a:r>
            <a:endParaRPr lang="ru-RU" sz="1600" b="1" dirty="0"/>
          </a:p>
          <a:p>
            <a:pPr>
              <a:defRPr/>
            </a:pPr>
            <a:endParaRPr lang="ru-RU" sz="1600" b="1" dirty="0" smtClean="0"/>
          </a:p>
          <a:p>
            <a:pPr>
              <a:defRPr/>
            </a:pPr>
            <a:r>
              <a:rPr lang="ru-RU" sz="1600" b="1" dirty="0" smtClean="0"/>
              <a:t>СКЕЛЕТНАЯ </a:t>
            </a:r>
            <a:r>
              <a:rPr lang="ru-RU" sz="1600" b="1" dirty="0"/>
              <a:t>МУСКУЛАТУРА </a:t>
            </a:r>
            <a:r>
              <a:rPr lang="ru-RU" sz="1600" b="1" dirty="0" smtClean="0"/>
              <a:t>   </a:t>
            </a:r>
            <a:r>
              <a:rPr lang="ru-RU" sz="1600" b="1" dirty="0"/>
              <a:t>- </a:t>
            </a:r>
            <a:r>
              <a:rPr lang="ru-RU" sz="1600" b="1" dirty="0">
                <a:sym typeface="Symbol" pitchFamily="18" charset="2"/>
              </a:rPr>
              <a:t> сократимости мышц</a:t>
            </a:r>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ru-RU"/>
              <a:t>ФАРМАКОКИНЕТИКА МЕТИЛКСАНТИНОВ</a:t>
            </a:r>
          </a:p>
        </p:txBody>
      </p:sp>
      <p:sp>
        <p:nvSpPr>
          <p:cNvPr id="28675" name="Rectangle 3"/>
          <p:cNvSpPr>
            <a:spLocks noGrp="1" noChangeArrowheads="1"/>
          </p:cNvSpPr>
          <p:nvPr>
            <p:ph type="body" idx="1"/>
          </p:nvPr>
        </p:nvSpPr>
        <p:spPr>
          <a:xfrm>
            <a:off x="1000125" y="1500188"/>
            <a:ext cx="7772400" cy="4572000"/>
          </a:xfrm>
        </p:spPr>
        <p:txBody>
          <a:bodyPr/>
          <a:lstStyle/>
          <a:p>
            <a:pPr>
              <a:lnSpc>
                <a:spcPct val="90000"/>
              </a:lnSpc>
              <a:defRPr/>
            </a:pPr>
            <a:r>
              <a:rPr lang="ru-RU" sz="1800" b="1"/>
              <a:t>ТЕОФИЛЛИН</a:t>
            </a:r>
          </a:p>
          <a:p>
            <a:pPr>
              <a:lnSpc>
                <a:spcPct val="90000"/>
              </a:lnSpc>
              <a:buFont typeface="Wingdings" pitchFamily="2" charset="2"/>
              <a:buNone/>
              <a:defRPr/>
            </a:pPr>
            <a:r>
              <a:rPr lang="ru-RU" sz="1800" b="1"/>
              <a:t>      </a:t>
            </a:r>
            <a:r>
              <a:rPr lang="ru-RU" sz="1400" b="1"/>
              <a:t>Введение: </a:t>
            </a:r>
            <a:r>
              <a:rPr lang="ru-RU" sz="1400"/>
              <a:t>пероральное, свечи.(плохо растворим в воде)</a:t>
            </a:r>
            <a:endParaRPr lang="ru-RU" sz="1400" b="1"/>
          </a:p>
          <a:p>
            <a:pPr>
              <a:lnSpc>
                <a:spcPct val="90000"/>
              </a:lnSpc>
              <a:buFont typeface="Wingdings" pitchFamily="2" charset="2"/>
              <a:buNone/>
              <a:defRPr/>
            </a:pPr>
            <a:r>
              <a:rPr lang="ru-RU" sz="1800" b="1"/>
              <a:t>      </a:t>
            </a:r>
            <a:r>
              <a:rPr lang="ru-RU" sz="1400" b="1"/>
              <a:t>Метаболизм: </a:t>
            </a:r>
            <a:r>
              <a:rPr lang="ru-RU" sz="1400"/>
              <a:t>85-90% в печени</a:t>
            </a:r>
            <a:r>
              <a:rPr lang="ru-RU" sz="1400" b="1"/>
              <a:t> (</a:t>
            </a:r>
            <a:r>
              <a:rPr lang="ru-RU" sz="1400"/>
              <a:t>имеет значительную индивидуальную  </a:t>
            </a:r>
          </a:p>
          <a:p>
            <a:pPr>
              <a:lnSpc>
                <a:spcPct val="90000"/>
              </a:lnSpc>
              <a:buFont typeface="Wingdings" pitchFamily="2" charset="2"/>
              <a:buNone/>
              <a:defRPr/>
            </a:pPr>
            <a:r>
              <a:rPr lang="ru-RU" sz="1400"/>
              <a:t>                                 вариабельность)</a:t>
            </a:r>
            <a:endParaRPr lang="ru-RU" sz="1400" b="1"/>
          </a:p>
          <a:p>
            <a:pPr>
              <a:lnSpc>
                <a:spcPct val="90000"/>
              </a:lnSpc>
              <a:buFont typeface="Wingdings" pitchFamily="2" charset="2"/>
              <a:buNone/>
              <a:defRPr/>
            </a:pPr>
            <a:r>
              <a:rPr lang="ru-RU" sz="1400" b="1"/>
              <a:t>       Связь с белками плазмы: </a:t>
            </a:r>
            <a:r>
              <a:rPr lang="ru-RU" sz="1400"/>
              <a:t>до 65%</a:t>
            </a:r>
            <a:endParaRPr lang="ru-RU" sz="1400" b="1"/>
          </a:p>
          <a:p>
            <a:pPr>
              <a:lnSpc>
                <a:spcPct val="90000"/>
              </a:lnSpc>
              <a:buFont typeface="Wingdings" pitchFamily="2" charset="2"/>
              <a:buNone/>
              <a:defRPr/>
            </a:pPr>
            <a:r>
              <a:rPr lang="ru-RU" sz="1400" b="1"/>
              <a:t>       Выведение: </a:t>
            </a:r>
            <a:r>
              <a:rPr lang="ru-RU" sz="1400"/>
              <a:t>почками (90% в виде метаболитов)</a:t>
            </a:r>
          </a:p>
          <a:p>
            <a:pPr>
              <a:lnSpc>
                <a:spcPct val="90000"/>
              </a:lnSpc>
              <a:buFont typeface="Wingdings" pitchFamily="2" charset="2"/>
              <a:buNone/>
              <a:defRPr/>
            </a:pPr>
            <a:r>
              <a:rPr lang="ru-RU" sz="1400" b="1"/>
              <a:t>       Время достижения С</a:t>
            </a:r>
            <a:r>
              <a:rPr lang="en-US" sz="1000" b="1"/>
              <a:t>max </a:t>
            </a:r>
            <a:r>
              <a:rPr lang="ru-RU" sz="1400" b="1"/>
              <a:t>: </a:t>
            </a:r>
            <a:r>
              <a:rPr lang="ru-RU" sz="1400"/>
              <a:t>30-60 мин </a:t>
            </a:r>
          </a:p>
          <a:p>
            <a:pPr>
              <a:lnSpc>
                <a:spcPct val="90000"/>
              </a:lnSpc>
              <a:buFont typeface="Wingdings" pitchFamily="2" charset="2"/>
              <a:buNone/>
              <a:defRPr/>
            </a:pPr>
            <a:r>
              <a:rPr lang="ru-RU" sz="1400" b="1"/>
              <a:t>       Терапевтическая концентрация в плазме крови: </a:t>
            </a:r>
            <a:r>
              <a:rPr lang="ru-RU" sz="1400"/>
              <a:t>10-20 мкг/мл</a:t>
            </a:r>
          </a:p>
          <a:p>
            <a:pPr>
              <a:lnSpc>
                <a:spcPct val="90000"/>
              </a:lnSpc>
              <a:buFont typeface="Wingdings" pitchFamily="2" charset="2"/>
              <a:buNone/>
              <a:defRPr/>
            </a:pPr>
            <a:r>
              <a:rPr lang="ru-RU" sz="1400"/>
              <a:t>        </a:t>
            </a:r>
            <a:r>
              <a:rPr lang="ru-RU" sz="1400" b="1"/>
              <a:t>Проходит плацентарный барьер</a:t>
            </a:r>
          </a:p>
          <a:p>
            <a:pPr>
              <a:lnSpc>
                <a:spcPct val="90000"/>
              </a:lnSpc>
              <a:buFont typeface="Wingdings" pitchFamily="2" charset="2"/>
              <a:buNone/>
              <a:defRPr/>
            </a:pPr>
            <a:r>
              <a:rPr lang="ru-RU" sz="1400"/>
              <a:t>        </a:t>
            </a:r>
            <a:r>
              <a:rPr lang="ru-RU" sz="1400" b="1"/>
              <a:t>Проникает в грудное молоко</a:t>
            </a:r>
          </a:p>
          <a:p>
            <a:pPr>
              <a:lnSpc>
                <a:spcPct val="90000"/>
              </a:lnSpc>
              <a:buFont typeface="Wingdings" pitchFamily="2" charset="2"/>
              <a:buNone/>
              <a:defRPr/>
            </a:pPr>
            <a:r>
              <a:rPr lang="ru-RU" sz="1400" b="1"/>
              <a:t>   Небольшая широта терапевтического действия   </a:t>
            </a:r>
          </a:p>
          <a:p>
            <a:pPr>
              <a:lnSpc>
                <a:spcPct val="90000"/>
              </a:lnSpc>
              <a:buFont typeface="Wingdings" pitchFamily="2" charset="2"/>
              <a:buNone/>
              <a:defRPr/>
            </a:pPr>
            <a:r>
              <a:rPr lang="ru-RU" sz="1400" b="1"/>
              <a:t>   При печеночной и почечной недостаточности возможна кумуляция</a:t>
            </a:r>
          </a:p>
          <a:p>
            <a:pPr>
              <a:lnSpc>
                <a:spcPct val="90000"/>
              </a:lnSpc>
              <a:defRPr/>
            </a:pPr>
            <a:r>
              <a:rPr lang="ru-RU" sz="1800" b="1"/>
              <a:t>ЭУФИЛЛИН</a:t>
            </a:r>
            <a:r>
              <a:rPr lang="en-US" sz="1800" b="1"/>
              <a:t> (</a:t>
            </a:r>
            <a:r>
              <a:rPr lang="ru-RU" sz="1800" b="1"/>
              <a:t>теофиллин-этилендиаминовый комплекс</a:t>
            </a:r>
            <a:r>
              <a:rPr lang="en-US" sz="1800" b="1"/>
              <a:t>)</a:t>
            </a:r>
            <a:endParaRPr lang="ru-RU" sz="1800" b="1"/>
          </a:p>
          <a:p>
            <a:pPr>
              <a:lnSpc>
                <a:spcPct val="90000"/>
              </a:lnSpc>
              <a:buFont typeface="Wingdings" pitchFamily="2" charset="2"/>
              <a:buNone/>
              <a:defRPr/>
            </a:pPr>
            <a:r>
              <a:rPr lang="ru-RU" sz="1800" b="1"/>
              <a:t>       </a:t>
            </a:r>
            <a:r>
              <a:rPr lang="ru-RU" sz="1400" b="1"/>
              <a:t>Введение: </a:t>
            </a:r>
            <a:r>
              <a:rPr lang="ru-RU" sz="1400"/>
              <a:t>внутрь, </a:t>
            </a:r>
            <a:r>
              <a:rPr lang="ru-RU" sz="1400" b="1" u="sng"/>
              <a:t>в/в,</a:t>
            </a:r>
            <a:r>
              <a:rPr lang="ru-RU" sz="1400"/>
              <a:t> ректально (хорошо растворим в воде) – возможность  </a:t>
            </a:r>
          </a:p>
          <a:p>
            <a:pPr>
              <a:lnSpc>
                <a:spcPct val="90000"/>
              </a:lnSpc>
              <a:buFont typeface="Wingdings" pitchFamily="2" charset="2"/>
              <a:buNone/>
              <a:defRPr/>
            </a:pPr>
            <a:r>
              <a:rPr lang="ru-RU" sz="1400"/>
              <a:t>         экстренной помощи</a:t>
            </a:r>
            <a:endParaRPr lang="ru-RU" sz="1800" b="1"/>
          </a:p>
          <a:p>
            <a:pPr>
              <a:lnSpc>
                <a:spcPct val="90000"/>
              </a:lnSpc>
              <a:defRPr/>
            </a:pPr>
            <a:r>
              <a:rPr lang="ru-RU" sz="1800" b="1"/>
              <a:t>ПРОЛОНГИРОВАННЫЕ ПРЕПАРАТЫ ТЕОФИЛЛИНА</a:t>
            </a:r>
          </a:p>
          <a:p>
            <a:pPr>
              <a:lnSpc>
                <a:spcPct val="90000"/>
              </a:lnSpc>
              <a:buFont typeface="Wingdings" pitchFamily="2" charset="2"/>
              <a:buNone/>
              <a:defRPr/>
            </a:pPr>
            <a:r>
              <a:rPr lang="ru-RU" sz="1800" b="1"/>
              <a:t>       </a:t>
            </a:r>
            <a:r>
              <a:rPr lang="ru-RU" sz="1400" b="1"/>
              <a:t>-для перорального ведения, в крови обнаруживаются через 2 часа.</a:t>
            </a:r>
            <a:endParaRPr lang="ru-RU" sz="1800" b="1"/>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547688"/>
          </a:xfrm>
        </p:spPr>
        <p:txBody>
          <a:bodyPr/>
          <a:lstStyle/>
          <a:p>
            <a:pPr>
              <a:defRPr/>
            </a:pPr>
            <a:r>
              <a:rPr lang="ru-RU" sz="2400" dirty="0"/>
              <a:t>Факторы, влияющие на Т1/2 </a:t>
            </a:r>
            <a:r>
              <a:rPr lang="ru-RU" sz="2400" dirty="0" err="1"/>
              <a:t>теофиллина</a:t>
            </a:r>
            <a:endParaRPr lang="ru-RU" sz="2400" dirty="0"/>
          </a:p>
        </p:txBody>
      </p:sp>
      <p:graphicFrame>
        <p:nvGraphicFramePr>
          <p:cNvPr id="31792" name="Group 48"/>
          <p:cNvGraphicFramePr>
            <a:graphicFrameLocks noGrp="1"/>
          </p:cNvGraphicFramePr>
          <p:nvPr/>
        </p:nvGraphicFramePr>
        <p:xfrm>
          <a:off x="857250" y="947738"/>
          <a:ext cx="7848600" cy="5910640"/>
        </p:xfrm>
        <a:graphic>
          <a:graphicData uri="http://schemas.openxmlformats.org/drawingml/2006/table">
            <a:tbl>
              <a:tblPr/>
              <a:tblGrid>
                <a:gridCol w="5562600"/>
                <a:gridCol w="2286000"/>
              </a:tblGrid>
              <a:tr h="90306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2400" b="1" i="0" u="none" strike="noStrike" cap="none" normalizeH="0" baseline="0" smtClean="0">
                          <a:ln>
                            <a:noFill/>
                          </a:ln>
                          <a:solidFill>
                            <a:schemeClr val="tx1"/>
                          </a:solidFill>
                          <a:effectLst/>
                          <a:latin typeface="Tahoma" charset="0"/>
                        </a:rPr>
                        <a:t>Факторы, влияющие на метаболизм теофиллина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2400" b="1" i="0" u="none" strike="noStrike" cap="none" normalizeH="0" baseline="0" smtClean="0">
                          <a:ln>
                            <a:noFill/>
                          </a:ln>
                          <a:solidFill>
                            <a:schemeClr val="tx1"/>
                          </a:solidFill>
                          <a:effectLst/>
                          <a:latin typeface="Tahoma" charset="0"/>
                        </a:rPr>
                        <a:t>Т ½ 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7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Здоровые некурящие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4-16 ( в среднем 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7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Цирроз печени и сердечная недостаточность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20-30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Вакцинация БЦЖ и противогрипозной вакциной,</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charset="0"/>
                        </a:rPr>
                        <a:t>herpes zoster, </a:t>
                      </a:r>
                      <a:r>
                        <a:rPr kumimoji="0" lang="ru-RU" sz="1800" b="1" i="0" u="none" strike="noStrike" cap="none" normalizeH="0" baseline="0" smtClean="0">
                          <a:ln>
                            <a:noFill/>
                          </a:ln>
                          <a:solidFill>
                            <a:schemeClr val="tx1"/>
                          </a:solidFill>
                          <a:effectLst/>
                          <a:latin typeface="Tahoma" charset="0"/>
                        </a:rPr>
                        <a:t>пневмония, легочное сердце, пища, богатая белками и витаминами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Удлинение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3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Табакокурение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3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Кофеинсодержащие напитки, продукты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Укорочение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83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Гипертиреоз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Укорочение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3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Прием теофиллина в утренние часы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ahoma" charset="0"/>
                        </a:rPr>
                        <a:t>С</a:t>
                      </a:r>
                      <a:r>
                        <a:rPr kumimoji="0" lang="en-US" sz="1200" b="1" i="0" u="none" strike="noStrike" cap="none" normalizeH="0" baseline="0" smtClean="0">
                          <a:ln>
                            <a:noFill/>
                          </a:ln>
                          <a:solidFill>
                            <a:schemeClr val="tx1"/>
                          </a:solidFill>
                          <a:effectLst/>
                          <a:latin typeface="Tahoma" charset="0"/>
                        </a:rPr>
                        <a:t>max</a:t>
                      </a:r>
                      <a:r>
                        <a:rPr kumimoji="0" lang="ru-RU" sz="1800" b="1" i="0" u="none" strike="noStrike" cap="none" normalizeH="0" baseline="0" smtClean="0">
                          <a:ln>
                            <a:noFill/>
                          </a:ln>
                          <a:solidFill>
                            <a:schemeClr val="tx1"/>
                          </a:solidFill>
                          <a:effectLst/>
                          <a:latin typeface="Tahoma" charset="0"/>
                        </a:rPr>
                        <a:t> через 2 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83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ahoma" charset="0"/>
                        </a:rPr>
                        <a:t>Прием </a:t>
                      </a:r>
                      <a:r>
                        <a:rPr kumimoji="0" lang="ru-RU" sz="1800" b="1" i="0" u="none" strike="noStrike" cap="none" normalizeH="0" baseline="0" dirty="0" err="1" smtClean="0">
                          <a:ln>
                            <a:noFill/>
                          </a:ln>
                          <a:solidFill>
                            <a:schemeClr val="tx1"/>
                          </a:solidFill>
                          <a:effectLst/>
                          <a:latin typeface="Tahoma" charset="0"/>
                        </a:rPr>
                        <a:t>теофиллина</a:t>
                      </a:r>
                      <a:r>
                        <a:rPr kumimoji="0" lang="ru-RU" sz="1800" b="1" i="0" u="none" strike="noStrike" cap="none" normalizeH="0" baseline="0" dirty="0" smtClean="0">
                          <a:ln>
                            <a:noFill/>
                          </a:ln>
                          <a:solidFill>
                            <a:schemeClr val="tx1"/>
                          </a:solidFill>
                          <a:effectLst/>
                          <a:latin typeface="Tahoma" charset="0"/>
                        </a:rPr>
                        <a:t> в </a:t>
                      </a:r>
                      <a:r>
                        <a:rPr kumimoji="0" lang="ru-RU" sz="1800" b="1" i="0" u="none" strike="noStrike" cap="none" normalizeH="0" baseline="0" dirty="0" err="1" smtClean="0">
                          <a:ln>
                            <a:noFill/>
                          </a:ln>
                          <a:solidFill>
                            <a:schemeClr val="tx1"/>
                          </a:solidFill>
                          <a:effectLst/>
                          <a:latin typeface="Tahoma" charset="0"/>
                        </a:rPr>
                        <a:t>вечернии</a:t>
                      </a:r>
                      <a:r>
                        <a:rPr kumimoji="0" lang="ru-RU" sz="1800" b="1" i="0" u="none" strike="noStrike" cap="none" normalizeH="0" baseline="0" dirty="0" smtClean="0">
                          <a:ln>
                            <a:noFill/>
                          </a:ln>
                          <a:solidFill>
                            <a:schemeClr val="tx1"/>
                          </a:solidFill>
                          <a:effectLst/>
                          <a:latin typeface="Tahoma" charset="0"/>
                        </a:rPr>
                        <a:t> часы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ahoma" charset="0"/>
                        </a:rPr>
                        <a:t>С</a:t>
                      </a:r>
                      <a:r>
                        <a:rPr kumimoji="0" lang="en-US" sz="1200" b="1" i="0" u="none" strike="noStrike" cap="none" normalizeH="0" baseline="0" dirty="0" smtClean="0">
                          <a:ln>
                            <a:noFill/>
                          </a:ln>
                          <a:solidFill>
                            <a:schemeClr val="tx1"/>
                          </a:solidFill>
                          <a:effectLst/>
                          <a:latin typeface="Tahoma" charset="0"/>
                        </a:rPr>
                        <a:t>max</a:t>
                      </a:r>
                      <a:r>
                        <a:rPr kumimoji="0" lang="ru-RU" sz="1800" b="1" i="0" u="none" strike="noStrike" cap="none" normalizeH="0" baseline="0" dirty="0" smtClean="0">
                          <a:ln>
                            <a:noFill/>
                          </a:ln>
                          <a:solidFill>
                            <a:schemeClr val="tx1"/>
                          </a:solidFill>
                          <a:effectLst/>
                          <a:latin typeface="Tahoma" charset="0"/>
                        </a:rPr>
                        <a:t> через </a:t>
                      </a:r>
                      <a:r>
                        <a:rPr kumimoji="0" lang="en-US" sz="1800" b="1" i="0" u="none" strike="noStrike" cap="none" normalizeH="0" baseline="0" dirty="0" smtClean="0">
                          <a:ln>
                            <a:noFill/>
                          </a:ln>
                          <a:solidFill>
                            <a:schemeClr val="tx1"/>
                          </a:solidFill>
                          <a:effectLst/>
                          <a:latin typeface="Tahoma" charset="0"/>
                        </a:rPr>
                        <a:t>6</a:t>
                      </a:r>
                      <a:r>
                        <a:rPr kumimoji="0" lang="ru-RU" sz="1800" b="1" i="0" u="none" strike="noStrike" cap="none" normalizeH="0" baseline="0" dirty="0" smtClean="0">
                          <a:ln>
                            <a:noFill/>
                          </a:ln>
                          <a:solidFill>
                            <a:schemeClr val="tx1"/>
                          </a:solidFill>
                          <a:effectLst/>
                          <a:latin typeface="Tahoma" charset="0"/>
                        </a:rPr>
                        <a:t> 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ъект 2"/>
          <p:cNvSpPr>
            <a:spLocks noGrp="1"/>
          </p:cNvSpPr>
          <p:nvPr>
            <p:ph idx="1"/>
          </p:nvPr>
        </p:nvSpPr>
        <p:spPr>
          <a:xfrm>
            <a:off x="457200" y="836613"/>
            <a:ext cx="8229600" cy="5832475"/>
          </a:xfrm>
        </p:spPr>
        <p:txBody>
          <a:bodyPr/>
          <a:lstStyle/>
          <a:p>
            <a:pPr algn="just" eaLnBrk="1" hangingPunct="1">
              <a:defRPr/>
            </a:pPr>
            <a:r>
              <a:rPr lang="ru-RU" sz="1900" smtClean="0"/>
              <a:t>      Важной проблемой при применении теофиллина является поддержание концентрации препарата в крови на определенном уровне — между 10 и 20 мкг/мл, что обеспечивает значительный бронходилатирующий эффект при минимальном побочном действии. При более низких концентрациях действие теофиллина становится ненадежным, а при концентрации свыше 20 мкг/мл возникает опасность развития побочных явлений.</a:t>
            </a:r>
          </a:p>
          <a:p>
            <a:pPr algn="just" eaLnBrk="1" hangingPunct="1">
              <a:defRPr/>
            </a:pPr>
            <a:r>
              <a:rPr lang="ru-RU" sz="1900" smtClean="0"/>
              <a:t>      Достижение и поддержание терапевтической концентрации теофиллина в крови обеспечивается путем приема вначале нагрузочной дозы (5,6 мг/кг массы тела), а затем через каждые 6 ч по 3 мг/кг массы тела. Препарат можно вводить непрерывно внутривенно капельно со скоростью 0,5 мкг/кг•ч. Доза теофиллина для приема с 6-часовыми интервалами рассчитывается следующим образом: масса тела (в кг) х 3 мг/кг х 85 (процентное содержание теофиллина в препарате). Первое введение теофиллина всегда должно производиться медленно, примерно в течение 20 мин. Препараты теофиллина лучше переносятся при капельном введении в физиологическом растворе или 5% растворе глюкозы. Максимальная суточная доза препарата при этом может составлять 1,5-2 г.</a:t>
            </a:r>
          </a:p>
          <a:p>
            <a:pPr algn="just" eaLnBrk="1" hangingPunct="1">
              <a:defRPr/>
            </a:pPr>
            <a:endParaRPr lang="uk-UA" sz="1900" smtClean="0"/>
          </a:p>
        </p:txBody>
      </p:sp>
      <p:sp>
        <p:nvSpPr>
          <p:cNvPr id="3" name="Прямоугольник 2"/>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28676" name="Прямоугольник 3"/>
          <p:cNvSpPr>
            <a:spLocks noChangeArrowheads="1"/>
          </p:cNvSpPr>
          <p:nvPr/>
        </p:nvSpPr>
        <p:spPr bwMode="auto">
          <a:xfrm>
            <a:off x="4000500" y="285750"/>
            <a:ext cx="2151063" cy="646113"/>
          </a:xfrm>
          <a:prstGeom prst="rect">
            <a:avLst/>
          </a:prstGeom>
          <a:noFill/>
          <a:ln w="9525">
            <a:noFill/>
            <a:miter lim="800000"/>
            <a:headEnd/>
            <a:tailEnd/>
          </a:ln>
        </p:spPr>
        <p:txBody>
          <a:bodyPr wrap="none">
            <a:spAutoFit/>
          </a:bodyPr>
          <a:lstStyle/>
          <a:p>
            <a:r>
              <a:rPr lang="ru-RU" sz="3600">
                <a:solidFill>
                  <a:srgbClr val="FF0000"/>
                </a:solidFill>
              </a:rPr>
              <a:t>Ксантины</a:t>
            </a:r>
          </a:p>
        </p:txBody>
      </p:sp>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ru-RU"/>
              <a:t>МЕТИЛКСАНТИНЫ</a:t>
            </a:r>
          </a:p>
        </p:txBody>
      </p:sp>
      <p:sp>
        <p:nvSpPr>
          <p:cNvPr id="29699" name="Rectangle 3"/>
          <p:cNvSpPr>
            <a:spLocks noGrp="1" noChangeArrowheads="1"/>
          </p:cNvSpPr>
          <p:nvPr>
            <p:ph type="body" sz="half" idx="1"/>
          </p:nvPr>
        </p:nvSpPr>
        <p:spPr>
          <a:xfrm>
            <a:off x="785813" y="1143000"/>
            <a:ext cx="3810000" cy="4114800"/>
          </a:xfrm>
        </p:spPr>
        <p:txBody>
          <a:bodyPr/>
          <a:lstStyle/>
          <a:p>
            <a:pPr>
              <a:lnSpc>
                <a:spcPct val="90000"/>
              </a:lnSpc>
              <a:buFont typeface="Wingdings" pitchFamily="2" charset="2"/>
              <a:buNone/>
              <a:defRPr/>
            </a:pPr>
            <a:r>
              <a:rPr lang="ru-RU" sz="2000" b="1" dirty="0"/>
              <a:t>ПОКАЗАНИЯ</a:t>
            </a:r>
          </a:p>
          <a:p>
            <a:pPr>
              <a:lnSpc>
                <a:spcPct val="90000"/>
              </a:lnSpc>
              <a:defRPr/>
            </a:pPr>
            <a:r>
              <a:rPr lang="ru-RU" sz="1800" b="1" dirty="0"/>
              <a:t>Бронхиальная астма</a:t>
            </a:r>
          </a:p>
          <a:p>
            <a:pPr>
              <a:lnSpc>
                <a:spcPct val="90000"/>
              </a:lnSpc>
              <a:buFont typeface="Wingdings" pitchFamily="2" charset="2"/>
              <a:buNone/>
              <a:defRPr/>
            </a:pPr>
            <a:r>
              <a:rPr lang="ru-RU" sz="1800" b="1" dirty="0"/>
              <a:t>  - </a:t>
            </a:r>
            <a:r>
              <a:rPr lang="ru-RU" sz="1800" b="1" i="1" dirty="0"/>
              <a:t>купирование приступов (</a:t>
            </a:r>
            <a:r>
              <a:rPr lang="ru-RU" sz="1800" b="1" i="1" dirty="0" err="1"/>
              <a:t>эуфиллин</a:t>
            </a:r>
            <a:r>
              <a:rPr lang="ru-RU" sz="1800" b="1" i="1" dirty="0"/>
              <a:t> в/</a:t>
            </a:r>
            <a:r>
              <a:rPr lang="ru-RU" sz="1800" b="1" i="1" dirty="0" err="1"/>
              <a:t>в</a:t>
            </a:r>
            <a:r>
              <a:rPr lang="ru-RU" sz="1800" b="1" i="1" dirty="0"/>
              <a:t> </a:t>
            </a:r>
            <a:r>
              <a:rPr lang="ru-RU" sz="1800" b="1" i="1" dirty="0" err="1"/>
              <a:t>капельно</a:t>
            </a:r>
            <a:r>
              <a:rPr lang="ru-RU" sz="1800" b="1" i="1" dirty="0"/>
              <a:t>)</a:t>
            </a:r>
          </a:p>
          <a:p>
            <a:pPr>
              <a:lnSpc>
                <a:spcPct val="90000"/>
              </a:lnSpc>
              <a:buFont typeface="Wingdings" pitchFamily="2" charset="2"/>
              <a:buNone/>
              <a:defRPr/>
            </a:pPr>
            <a:r>
              <a:rPr lang="ru-RU" sz="1800" b="1" i="1" dirty="0"/>
              <a:t>  - лечение тяжелой обструкции дыхательных путей и легочной гипертензии (пролонгированные </a:t>
            </a:r>
            <a:r>
              <a:rPr lang="ru-RU" sz="1800" b="1" i="1" dirty="0" err="1"/>
              <a:t>пре-ты</a:t>
            </a:r>
            <a:r>
              <a:rPr lang="ru-RU" sz="1800" b="1" i="1" dirty="0"/>
              <a:t> </a:t>
            </a:r>
            <a:r>
              <a:rPr lang="ru-RU" sz="1800" b="1" i="1" dirty="0" err="1"/>
              <a:t>теофиллина</a:t>
            </a:r>
            <a:r>
              <a:rPr lang="ru-RU" sz="1800" b="1" i="1" dirty="0"/>
              <a:t>)</a:t>
            </a:r>
          </a:p>
          <a:p>
            <a:pPr>
              <a:lnSpc>
                <a:spcPct val="90000"/>
              </a:lnSpc>
              <a:defRPr/>
            </a:pPr>
            <a:r>
              <a:rPr lang="ru-RU" sz="1800" b="1" dirty="0"/>
              <a:t>Хронический </a:t>
            </a:r>
            <a:r>
              <a:rPr lang="ru-RU" sz="1800" b="1" dirty="0" err="1"/>
              <a:t>обструктивный</a:t>
            </a:r>
            <a:r>
              <a:rPr lang="ru-RU" sz="1800" b="1" dirty="0"/>
              <a:t> бронхит</a:t>
            </a:r>
          </a:p>
          <a:p>
            <a:pPr>
              <a:lnSpc>
                <a:spcPct val="90000"/>
              </a:lnSpc>
              <a:defRPr/>
            </a:pPr>
            <a:r>
              <a:rPr lang="ru-RU" sz="1800" b="1" dirty="0"/>
              <a:t>Расстройства дыхания (дыхание </a:t>
            </a:r>
            <a:r>
              <a:rPr lang="ru-RU" sz="1800" b="1" dirty="0" err="1"/>
              <a:t>Чейна-Стокса</a:t>
            </a:r>
            <a:r>
              <a:rPr lang="ru-RU" sz="1800" b="1" dirty="0"/>
              <a:t>)</a:t>
            </a:r>
          </a:p>
          <a:p>
            <a:pPr>
              <a:lnSpc>
                <a:spcPct val="90000"/>
              </a:lnSpc>
              <a:defRPr/>
            </a:pPr>
            <a:r>
              <a:rPr lang="ru-RU" sz="1800" b="1" dirty="0"/>
              <a:t>Мигрень</a:t>
            </a:r>
          </a:p>
          <a:p>
            <a:pPr>
              <a:lnSpc>
                <a:spcPct val="90000"/>
              </a:lnSpc>
              <a:defRPr/>
            </a:pPr>
            <a:r>
              <a:rPr lang="ru-RU" sz="1800" b="1" dirty="0"/>
              <a:t>Нарушение мозгового кровообращения</a:t>
            </a:r>
          </a:p>
        </p:txBody>
      </p:sp>
      <p:sp>
        <p:nvSpPr>
          <p:cNvPr id="29700" name="Rectangle 4"/>
          <p:cNvSpPr>
            <a:spLocks noGrp="1" noChangeArrowheads="1"/>
          </p:cNvSpPr>
          <p:nvPr>
            <p:ph type="body" sz="half" idx="2"/>
          </p:nvPr>
        </p:nvSpPr>
        <p:spPr>
          <a:xfrm>
            <a:off x="4714875" y="1071563"/>
            <a:ext cx="4191000" cy="4114800"/>
          </a:xfrm>
        </p:spPr>
        <p:txBody>
          <a:bodyPr/>
          <a:lstStyle/>
          <a:p>
            <a:pPr>
              <a:buFont typeface="Wingdings" pitchFamily="2" charset="2"/>
              <a:buNone/>
              <a:defRPr/>
            </a:pPr>
            <a:r>
              <a:rPr lang="ru-RU" sz="2000" b="1" dirty="0"/>
              <a:t>ПРОТИВОПОКАЗАНИЯ</a:t>
            </a:r>
          </a:p>
          <a:p>
            <a:pPr>
              <a:defRPr/>
            </a:pPr>
            <a:r>
              <a:rPr lang="ru-RU" sz="1800" b="1" dirty="0"/>
              <a:t>Выраженная артериальная гипотензия</a:t>
            </a:r>
          </a:p>
          <a:p>
            <a:pPr>
              <a:defRPr/>
            </a:pPr>
            <a:r>
              <a:rPr lang="ru-RU" sz="1800" b="1" dirty="0"/>
              <a:t>Пароксизмальная тахикардия</a:t>
            </a:r>
          </a:p>
          <a:p>
            <a:pPr>
              <a:defRPr/>
            </a:pPr>
            <a:r>
              <a:rPr lang="ru-RU" sz="1800" b="1" dirty="0"/>
              <a:t>Желудочковая экстрасистолия</a:t>
            </a:r>
          </a:p>
          <a:p>
            <a:pPr>
              <a:defRPr/>
            </a:pPr>
            <a:r>
              <a:rPr lang="ru-RU" sz="1800" b="1" dirty="0"/>
              <a:t>Острый инфаркт миокарда</a:t>
            </a:r>
          </a:p>
          <a:p>
            <a:pPr>
              <a:defRPr/>
            </a:pPr>
            <a:r>
              <a:rPr lang="ru-RU" sz="1800" b="1" dirty="0"/>
              <a:t>Распространенный атеросклероз</a:t>
            </a:r>
          </a:p>
          <a:p>
            <a:pPr>
              <a:defRPr/>
            </a:pPr>
            <a:r>
              <a:rPr lang="ru-RU" sz="1800" b="1" dirty="0"/>
              <a:t>Судорожные припадки в анамнезе</a:t>
            </a:r>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ru-RU"/>
              <a:t>МЕТИЛКСАНТИНЫ</a:t>
            </a:r>
          </a:p>
        </p:txBody>
      </p:sp>
      <p:sp>
        <p:nvSpPr>
          <p:cNvPr id="30723" name="Rectangle 3"/>
          <p:cNvSpPr>
            <a:spLocks noGrp="1" noChangeArrowheads="1"/>
          </p:cNvSpPr>
          <p:nvPr>
            <p:ph type="body" idx="1"/>
          </p:nvPr>
        </p:nvSpPr>
        <p:spPr/>
        <p:txBody>
          <a:bodyPr/>
          <a:lstStyle/>
          <a:p>
            <a:pPr>
              <a:lnSpc>
                <a:spcPct val="90000"/>
              </a:lnSpc>
              <a:defRPr/>
            </a:pPr>
            <a:r>
              <a:rPr lang="ru-RU" sz="2800" b="1"/>
              <a:t>ПОБОЧНЫЕ ЭФФЕКТЫ</a:t>
            </a:r>
          </a:p>
          <a:p>
            <a:pPr>
              <a:lnSpc>
                <a:spcPct val="90000"/>
              </a:lnSpc>
              <a:defRPr/>
            </a:pPr>
            <a:r>
              <a:rPr lang="ru-RU" sz="2000" b="1"/>
              <a:t>Тошнота</a:t>
            </a:r>
          </a:p>
          <a:p>
            <a:pPr>
              <a:lnSpc>
                <a:spcPct val="90000"/>
              </a:lnSpc>
              <a:defRPr/>
            </a:pPr>
            <a:r>
              <a:rPr lang="ru-RU" sz="2000" b="1"/>
              <a:t>Боли в области желудка</a:t>
            </a:r>
          </a:p>
          <a:p>
            <a:pPr>
              <a:lnSpc>
                <a:spcPct val="90000"/>
              </a:lnSpc>
              <a:defRPr/>
            </a:pPr>
            <a:r>
              <a:rPr lang="ru-RU" sz="2000" b="1"/>
              <a:t>Сердцебиение</a:t>
            </a:r>
          </a:p>
          <a:p>
            <a:pPr>
              <a:lnSpc>
                <a:spcPct val="90000"/>
              </a:lnSpc>
              <a:defRPr/>
            </a:pPr>
            <a:r>
              <a:rPr lang="ru-RU" sz="2000" b="1"/>
              <a:t>Тремор</a:t>
            </a:r>
          </a:p>
          <a:p>
            <a:pPr>
              <a:lnSpc>
                <a:spcPct val="90000"/>
              </a:lnSpc>
              <a:defRPr/>
            </a:pPr>
            <a:r>
              <a:rPr lang="ru-RU" sz="2000" b="1"/>
              <a:t>Головная боль</a:t>
            </a:r>
          </a:p>
          <a:p>
            <a:pPr>
              <a:lnSpc>
                <a:spcPct val="90000"/>
              </a:lnSpc>
              <a:defRPr/>
            </a:pPr>
            <a:r>
              <a:rPr lang="ru-RU" sz="2000" b="1"/>
              <a:t>Головокружение</a:t>
            </a:r>
          </a:p>
          <a:p>
            <a:pPr>
              <a:lnSpc>
                <a:spcPct val="90000"/>
              </a:lnSpc>
              <a:defRPr/>
            </a:pPr>
            <a:r>
              <a:rPr lang="ru-RU" sz="2000" b="1"/>
              <a:t>Нарушение сна</a:t>
            </a:r>
          </a:p>
          <a:p>
            <a:pPr>
              <a:lnSpc>
                <a:spcPct val="90000"/>
              </a:lnSpc>
              <a:buFont typeface="Wingdings" pitchFamily="2" charset="2"/>
              <a:buNone/>
              <a:defRPr/>
            </a:pPr>
            <a:r>
              <a:rPr lang="ru-RU" sz="2000" b="1"/>
              <a:t>При повышении концентрации теофиллина в крови выше </a:t>
            </a:r>
          </a:p>
          <a:p>
            <a:pPr>
              <a:lnSpc>
                <a:spcPct val="90000"/>
              </a:lnSpc>
              <a:buFont typeface="Wingdings" pitchFamily="2" charset="2"/>
              <a:buNone/>
              <a:defRPr/>
            </a:pPr>
            <a:r>
              <a:rPr lang="ru-RU" sz="2000" b="1"/>
              <a:t>      35 мг/мл возможно появление симптомов гипоксии мозга, заторможенности, судорог, аритмии, сердечно-легочной недостаточности </a:t>
            </a:r>
            <a:r>
              <a:rPr lang="ru-RU" sz="2000" b="1">
                <a:sym typeface="Symbol" pitchFamily="18" charset="2"/>
              </a:rPr>
              <a:t> обязательный контроль концентрации теофиллина в крови</a:t>
            </a:r>
            <a:endParaRPr lang="ru-RU" sz="2000" b="1"/>
          </a:p>
          <a:p>
            <a:pPr>
              <a:lnSpc>
                <a:spcPct val="90000"/>
              </a:lnSpc>
              <a:buFont typeface="Wingdings" pitchFamily="2" charset="2"/>
              <a:buNone/>
              <a:defRPr/>
            </a:pPr>
            <a:endParaRPr lang="ru-RU" sz="2000" b="1"/>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fontAlgn="auto" hangingPunct="1">
              <a:spcAft>
                <a:spcPts val="0"/>
              </a:spcAft>
              <a:defRPr/>
            </a:pPr>
            <a:r>
              <a:rPr lang="uk-UA" i="1" dirty="0" err="1" smtClean="0">
                <a:solidFill>
                  <a:srgbClr val="B61C95"/>
                </a:solidFill>
                <a:latin typeface="+mn-lt"/>
              </a:rPr>
              <a:t>Беродуал</a:t>
            </a:r>
            <a:endParaRPr lang="uk-UA" i="1" dirty="0">
              <a:solidFill>
                <a:srgbClr val="B61C95"/>
              </a:solidFill>
              <a:latin typeface="+mn-lt"/>
            </a:endParaRPr>
          </a:p>
        </p:txBody>
      </p:sp>
      <p:sp>
        <p:nvSpPr>
          <p:cNvPr id="73731" name="Объект 2"/>
          <p:cNvSpPr>
            <a:spLocks noGrp="1"/>
          </p:cNvSpPr>
          <p:nvPr>
            <p:ph idx="1"/>
          </p:nvPr>
        </p:nvSpPr>
        <p:spPr>
          <a:xfrm>
            <a:off x="714375" y="1214438"/>
            <a:ext cx="4429125" cy="4619625"/>
          </a:xfrm>
        </p:spPr>
        <p:txBody>
          <a:bodyPr/>
          <a:lstStyle/>
          <a:p>
            <a:pPr algn="just" eaLnBrk="1" hangingPunct="1">
              <a:defRPr/>
            </a:pPr>
            <a:r>
              <a:rPr lang="ru-RU" sz="2000" dirty="0" smtClean="0"/>
              <a:t>     Комбинированным препаратом, содержащим </a:t>
            </a:r>
            <a:r>
              <a:rPr lang="ru-RU" sz="2000" b="1" dirty="0" err="1" smtClean="0"/>
              <a:t>фенотерол</a:t>
            </a:r>
            <a:r>
              <a:rPr lang="ru-RU" sz="2000" b="1" dirty="0" smtClean="0"/>
              <a:t> </a:t>
            </a:r>
            <a:r>
              <a:rPr lang="ru-RU" sz="2000" dirty="0" smtClean="0"/>
              <a:t>(</a:t>
            </a:r>
            <a:r>
              <a:rPr lang="ru-RU" sz="2000" dirty="0" err="1" smtClean="0"/>
              <a:t>беротек</a:t>
            </a:r>
            <a:r>
              <a:rPr lang="ru-RU" sz="2000" dirty="0" smtClean="0"/>
              <a:t>) в дозе 50 мкг и </a:t>
            </a:r>
            <a:r>
              <a:rPr lang="ru-RU" sz="2000" b="1" dirty="0" err="1" smtClean="0"/>
              <a:t>ипратропиум</a:t>
            </a:r>
            <a:r>
              <a:rPr lang="ru-RU" sz="2000" b="1" dirty="0" smtClean="0"/>
              <a:t> бромид </a:t>
            </a:r>
            <a:r>
              <a:rPr lang="ru-RU" sz="2000" dirty="0" smtClean="0"/>
              <a:t>(</a:t>
            </a:r>
            <a:r>
              <a:rPr lang="ru-RU" sz="2000" dirty="0" err="1" smtClean="0"/>
              <a:t>атровент</a:t>
            </a:r>
            <a:r>
              <a:rPr lang="ru-RU" sz="2000" dirty="0" smtClean="0"/>
              <a:t>) в дозе 20 мкг на один вдох, является </a:t>
            </a:r>
            <a:r>
              <a:rPr lang="ru-RU" sz="2000" dirty="0" err="1" smtClean="0"/>
              <a:t>беродуал</a:t>
            </a:r>
            <a:r>
              <a:rPr lang="ru-RU" sz="2000" dirty="0" smtClean="0"/>
              <a:t>. По клиническим наблюдениям такая комбинация по эффективности превышает раздельное применение каждого из препаратов.</a:t>
            </a:r>
          </a:p>
          <a:p>
            <a:pPr algn="just" eaLnBrk="1" hangingPunct="1">
              <a:defRPr/>
            </a:pPr>
            <a:endParaRPr lang="uk-UA" sz="3200" dirty="0" smtClean="0"/>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5" name="Объект 3"/>
          <p:cNvPicPr>
            <a:picLocks/>
          </p:cNvPicPr>
          <p:nvPr/>
        </p:nvPicPr>
        <p:blipFill>
          <a:blip r:embed="rId2"/>
          <a:srcRect/>
          <a:stretch>
            <a:fillRect/>
          </a:stretch>
        </p:blipFill>
        <p:spPr bwMode="auto">
          <a:xfrm>
            <a:off x="5357813" y="928688"/>
            <a:ext cx="3455987" cy="4595812"/>
          </a:xfrm>
          <a:prstGeom prst="rect">
            <a:avLst/>
          </a:prstGeom>
          <a:noFill/>
          <a:ln w="9525">
            <a:noFill/>
            <a:miter lim="800000"/>
            <a:headEnd/>
            <a:tailEnd/>
          </a:ln>
          <a:effectLst>
            <a:outerShdw dist="28398" dir="1593903" algn="ctr" rotWithShape="0">
              <a:schemeClr val="bg2"/>
            </a:outerShdw>
          </a:effectLst>
        </p:spPr>
      </p:pic>
      <p:sp>
        <p:nvSpPr>
          <p:cNvPr id="6" name="Прямоугольник 5"/>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fontAlgn="auto" hangingPunct="1">
              <a:spcAft>
                <a:spcPts val="0"/>
              </a:spcAft>
              <a:defRPr/>
            </a:pPr>
            <a:r>
              <a:rPr lang="uk-UA" sz="4000" i="1" dirty="0" err="1">
                <a:solidFill>
                  <a:srgbClr val="B61C95"/>
                </a:solidFill>
                <a:latin typeface="+mn-lt"/>
              </a:rPr>
              <a:t>Дитек</a:t>
            </a:r>
            <a:endParaRPr lang="uk-UA" sz="4000" i="1" dirty="0">
              <a:solidFill>
                <a:srgbClr val="B61C95"/>
              </a:solidFill>
              <a:latin typeface="+mn-lt"/>
            </a:endParaRPr>
          </a:p>
        </p:txBody>
      </p:sp>
      <p:sp>
        <p:nvSpPr>
          <p:cNvPr id="75779" name="Объект 2"/>
          <p:cNvSpPr>
            <a:spLocks noGrp="1"/>
          </p:cNvSpPr>
          <p:nvPr>
            <p:ph idx="1"/>
          </p:nvPr>
        </p:nvSpPr>
        <p:spPr>
          <a:xfrm>
            <a:off x="714375" y="1071563"/>
            <a:ext cx="8229600" cy="3000375"/>
          </a:xfrm>
        </p:spPr>
        <p:txBody>
          <a:bodyPr/>
          <a:lstStyle/>
          <a:p>
            <a:pPr algn="just" eaLnBrk="1" hangingPunct="1">
              <a:defRPr/>
            </a:pPr>
            <a:r>
              <a:rPr lang="ru-RU" sz="2800" dirty="0" err="1" smtClean="0"/>
              <a:t>Дитек</a:t>
            </a:r>
            <a:r>
              <a:rPr lang="ru-RU" sz="2800" dirty="0" smtClean="0"/>
              <a:t> также является комбинированным препаратом, в который входит </a:t>
            </a:r>
            <a:r>
              <a:rPr lang="ru-RU" sz="2800" dirty="0" err="1" smtClean="0">
                <a:solidFill>
                  <a:srgbClr val="FFC000"/>
                </a:solidFill>
              </a:rPr>
              <a:t>динатрий</a:t>
            </a:r>
            <a:r>
              <a:rPr lang="ru-RU" sz="2800" dirty="0" smtClean="0">
                <a:solidFill>
                  <a:srgbClr val="FFC000"/>
                </a:solidFill>
              </a:rPr>
              <a:t> </a:t>
            </a:r>
            <a:r>
              <a:rPr lang="ru-RU" sz="2800" dirty="0" err="1" smtClean="0">
                <a:solidFill>
                  <a:srgbClr val="FFC000"/>
                </a:solidFill>
              </a:rPr>
              <a:t>хромогликат</a:t>
            </a:r>
            <a:r>
              <a:rPr lang="ru-RU" sz="2800" dirty="0" smtClean="0">
                <a:solidFill>
                  <a:srgbClr val="FFC000"/>
                </a:solidFill>
              </a:rPr>
              <a:t> 1 мг и </a:t>
            </a:r>
            <a:r>
              <a:rPr lang="ru-RU" sz="2800" dirty="0" err="1" smtClean="0">
                <a:solidFill>
                  <a:srgbClr val="FFC000"/>
                </a:solidFill>
              </a:rPr>
              <a:t>фенотерол</a:t>
            </a:r>
            <a:r>
              <a:rPr lang="ru-RU" sz="2800" dirty="0" smtClean="0">
                <a:solidFill>
                  <a:srgbClr val="FFC000"/>
                </a:solidFill>
              </a:rPr>
              <a:t> — 0,05 мг </a:t>
            </a:r>
            <a:r>
              <a:rPr lang="ru-RU" sz="2800" dirty="0" smtClean="0"/>
              <a:t>на ингаляцию. Профилактическое применение </a:t>
            </a:r>
            <a:r>
              <a:rPr lang="ru-RU" sz="2800" dirty="0" err="1" smtClean="0"/>
              <a:t>дитека</a:t>
            </a:r>
            <a:r>
              <a:rPr lang="ru-RU" sz="2800" dirty="0" smtClean="0"/>
              <a:t> более эффективно, чем </a:t>
            </a:r>
            <a:r>
              <a:rPr lang="ru-RU" sz="2800" dirty="0" err="1" smtClean="0"/>
              <a:t>монотерапия</a:t>
            </a:r>
            <a:r>
              <a:rPr lang="ru-RU" sz="2800" dirty="0" smtClean="0"/>
              <a:t> </a:t>
            </a:r>
            <a:r>
              <a:rPr lang="ru-RU" sz="2800" dirty="0" err="1" smtClean="0"/>
              <a:t>инталом</a:t>
            </a:r>
            <a:r>
              <a:rPr lang="ru-RU" sz="2800" dirty="0" smtClean="0"/>
              <a:t>.</a:t>
            </a:r>
          </a:p>
          <a:p>
            <a:pPr eaLnBrk="1" hangingPunct="1">
              <a:defRPr/>
            </a:pPr>
            <a:endParaRPr lang="uk-UA" dirty="0" smtClean="0"/>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легкие6"/>
          <p:cNvPicPr>
            <a:picLocks noChangeAspect="1" noChangeArrowheads="1"/>
          </p:cNvPicPr>
          <p:nvPr/>
        </p:nvPicPr>
        <p:blipFill>
          <a:blip r:embed="rId2"/>
          <a:srcRect/>
          <a:stretch>
            <a:fillRect/>
          </a:stretch>
        </p:blipFill>
        <p:spPr bwMode="auto">
          <a:xfrm>
            <a:off x="714375" y="285750"/>
            <a:ext cx="2667000" cy="1447800"/>
          </a:xfrm>
          <a:prstGeom prst="rect">
            <a:avLst/>
          </a:prstGeom>
          <a:noFill/>
          <a:ln w="9525">
            <a:noFill/>
            <a:miter lim="800000"/>
            <a:headEnd/>
            <a:tailEnd/>
          </a:ln>
        </p:spPr>
      </p:pic>
      <p:sp>
        <p:nvSpPr>
          <p:cNvPr id="49154" name="Rectangle 2"/>
          <p:cNvSpPr>
            <a:spLocks noGrp="1" noChangeArrowheads="1"/>
          </p:cNvSpPr>
          <p:nvPr>
            <p:ph type="title"/>
          </p:nvPr>
        </p:nvSpPr>
        <p:spPr>
          <a:xfrm>
            <a:off x="3048000" y="228600"/>
            <a:ext cx="5791200" cy="1524000"/>
          </a:xfrm>
        </p:spPr>
        <p:txBody>
          <a:bodyPr>
            <a:noAutofit/>
          </a:bodyPr>
          <a:lstStyle/>
          <a:p>
            <a:pPr>
              <a:defRPr/>
            </a:pPr>
            <a:r>
              <a:rPr lang="ru-RU" sz="2800" dirty="0" smtClean="0">
                <a:solidFill>
                  <a:srgbClr val="FFC000"/>
                </a:solidFill>
              </a:rPr>
              <a:t>Патогенетические </a:t>
            </a:r>
            <a:r>
              <a:rPr lang="ru-RU" sz="2800" dirty="0">
                <a:solidFill>
                  <a:srgbClr val="FFC000"/>
                </a:solidFill>
              </a:rPr>
              <a:t>механизмы синдрома бронхиальной </a:t>
            </a:r>
            <a:r>
              <a:rPr lang="ru-RU" sz="2800" dirty="0" smtClean="0">
                <a:solidFill>
                  <a:srgbClr val="FFC000"/>
                </a:solidFill>
              </a:rPr>
              <a:t>обструкции</a:t>
            </a:r>
            <a:endParaRPr lang="ru-RU" sz="2800" dirty="0">
              <a:solidFill>
                <a:srgbClr val="FFC000"/>
              </a:solidFill>
            </a:endParaRPr>
          </a:p>
        </p:txBody>
      </p:sp>
      <p:sp>
        <p:nvSpPr>
          <p:cNvPr id="49155" name="Rectangle 3"/>
          <p:cNvSpPr>
            <a:spLocks noGrp="1" noChangeArrowheads="1"/>
          </p:cNvSpPr>
          <p:nvPr>
            <p:ph idx="1"/>
          </p:nvPr>
        </p:nvSpPr>
        <p:spPr>
          <a:xfrm>
            <a:off x="990600" y="2095500"/>
            <a:ext cx="3505200" cy="762000"/>
          </a:xfrm>
        </p:spPr>
        <p:txBody>
          <a:bodyPr/>
          <a:lstStyle/>
          <a:p>
            <a:pPr marL="0" indent="0">
              <a:lnSpc>
                <a:spcPct val="90000"/>
              </a:lnSpc>
              <a:spcBef>
                <a:spcPct val="40000"/>
              </a:spcBef>
              <a:buFont typeface="Wingdings" pitchFamily="2" charset="2"/>
              <a:buNone/>
              <a:defRPr/>
            </a:pPr>
            <a:r>
              <a:rPr lang="ru-RU" sz="2400" dirty="0">
                <a:latin typeface="Times New Roman" pitchFamily="18" charset="0"/>
                <a:cs typeface="Times New Roman" pitchFamily="18" charset="0"/>
              </a:rPr>
              <a:t>спазм гладкой мускулатуры бронхов</a:t>
            </a:r>
            <a:endParaRPr lang="ru-RU" dirty="0">
              <a:latin typeface="Times New Roman" pitchFamily="18" charset="0"/>
              <a:cs typeface="Times New Roman" pitchFamily="18" charset="0"/>
            </a:endParaRPr>
          </a:p>
        </p:txBody>
      </p:sp>
      <p:sp>
        <p:nvSpPr>
          <p:cNvPr id="49157" name="Rectangle 5"/>
          <p:cNvSpPr>
            <a:spLocks noChangeArrowheads="1"/>
          </p:cNvSpPr>
          <p:nvPr/>
        </p:nvSpPr>
        <p:spPr bwMode="auto">
          <a:xfrm>
            <a:off x="5562600" y="2133600"/>
            <a:ext cx="3276600" cy="457200"/>
          </a:xfrm>
          <a:prstGeom prst="rect">
            <a:avLst/>
          </a:prstGeom>
          <a:noFill/>
          <a:ln>
            <a:noFill/>
          </a:ln>
          <a:effectLst>
            <a:outerShdw dist="35921" dir="2700000" algn="ctr" rotWithShape="0">
              <a:schemeClr val="bg2"/>
            </a:outerShdw>
          </a:effectLst>
          <a:extLst>
            <a:ext uri="{909E8E84-426E-40DD-AFC4-6F175D3DCCD1}"/>
            <a:ext uri="{91240B29-F687-4F45-9708-019B960494DF}"/>
          </a:extLst>
        </p:spPr>
        <p:txBody>
          <a:bodyPr lIns="92075" tIns="46038" rIns="92075" bIns="46038"/>
          <a:lstStyle/>
          <a:p>
            <a:pPr>
              <a:lnSpc>
                <a:spcPct val="90000"/>
              </a:lnSpc>
              <a:spcBef>
                <a:spcPct val="40000"/>
              </a:spcBef>
              <a:buClr>
                <a:srgbClr val="800000"/>
              </a:buClr>
              <a:buSzPct val="95000"/>
              <a:buFont typeface="Wingdings" pitchFamily="2" charset="2"/>
              <a:buNone/>
              <a:defRPr/>
            </a:pPr>
            <a:r>
              <a:rPr lang="ru-RU">
                <a:solidFill>
                  <a:srgbClr val="FFFF00"/>
                </a:solidFill>
                <a:effectLst>
                  <a:outerShdw blurRad="38100" dist="38100" dir="2700000" algn="tl">
                    <a:srgbClr val="000000"/>
                  </a:outerShdw>
                </a:effectLst>
              </a:rPr>
              <a:t> бронходилятаторы</a:t>
            </a:r>
          </a:p>
        </p:txBody>
      </p:sp>
      <p:sp>
        <p:nvSpPr>
          <p:cNvPr id="49160" name="Rectangle 8"/>
          <p:cNvSpPr>
            <a:spLocks noChangeArrowheads="1"/>
          </p:cNvSpPr>
          <p:nvPr/>
        </p:nvSpPr>
        <p:spPr bwMode="auto">
          <a:xfrm>
            <a:off x="1066800" y="3048000"/>
            <a:ext cx="3505200" cy="1066800"/>
          </a:xfrm>
          <a:prstGeom prst="rect">
            <a:avLst/>
          </a:prstGeom>
          <a:noFill/>
          <a:ln>
            <a:noFill/>
          </a:ln>
          <a:effectLst>
            <a:outerShdw dist="35921" dir="2700000" algn="ctr" rotWithShape="0">
              <a:schemeClr val="bg2"/>
            </a:outerShdw>
          </a:effectLst>
          <a:extLst>
            <a:ext uri="{909E8E84-426E-40DD-AFC4-6F175D3DCCD1}"/>
            <a:ext uri="{91240B29-F687-4F45-9708-019B960494DF}"/>
          </a:extLst>
        </p:spPr>
        <p:txBody>
          <a:bodyPr lIns="92075" tIns="46038" rIns="92075" bIns="46038"/>
          <a:lstStyle/>
          <a:p>
            <a:pPr>
              <a:lnSpc>
                <a:spcPct val="90000"/>
              </a:lnSpc>
              <a:spcBef>
                <a:spcPct val="40000"/>
              </a:spcBef>
              <a:buClr>
                <a:srgbClr val="800000"/>
              </a:buClr>
              <a:buSzPct val="95000"/>
              <a:buFont typeface="Wingdings" pitchFamily="2" charset="2"/>
              <a:buNone/>
              <a:defRPr/>
            </a:pPr>
            <a:r>
              <a:rPr lang="ru-RU" dirty="0">
                <a:solidFill>
                  <a:srgbClr val="FFFF00"/>
                </a:solidFill>
                <a:effectLst>
                  <a:outerShdw blurRad="38100" dist="38100" dir="2700000" algn="tl">
                    <a:srgbClr val="000000"/>
                  </a:outerShdw>
                </a:effectLst>
              </a:rPr>
              <a:t>воспалительный (аллергический) отек слизистой бронхов</a:t>
            </a:r>
            <a:endParaRPr lang="ru-RU" sz="2600" dirty="0">
              <a:solidFill>
                <a:srgbClr val="FFFF00"/>
              </a:solidFill>
              <a:effectLst>
                <a:outerShdw blurRad="38100" dist="38100" dir="2700000" algn="tl">
                  <a:srgbClr val="000000"/>
                </a:outerShdw>
              </a:effectLst>
            </a:endParaRPr>
          </a:p>
        </p:txBody>
      </p:sp>
      <p:sp>
        <p:nvSpPr>
          <p:cNvPr id="49162" name="Rectangle 10"/>
          <p:cNvSpPr>
            <a:spLocks noChangeArrowheads="1"/>
          </p:cNvSpPr>
          <p:nvPr/>
        </p:nvSpPr>
        <p:spPr bwMode="auto">
          <a:xfrm>
            <a:off x="1066800" y="4419600"/>
            <a:ext cx="3505200" cy="1524000"/>
          </a:xfrm>
          <a:prstGeom prst="rect">
            <a:avLst/>
          </a:prstGeom>
          <a:noFill/>
          <a:ln>
            <a:noFill/>
          </a:ln>
          <a:effectLst>
            <a:outerShdw dist="35921" dir="2700000" algn="ctr" rotWithShape="0">
              <a:schemeClr val="bg2"/>
            </a:outerShdw>
          </a:effectLst>
          <a:extLst>
            <a:ext uri="{909E8E84-426E-40DD-AFC4-6F175D3DCCD1}"/>
            <a:ext uri="{91240B29-F687-4F45-9708-019B960494DF}"/>
          </a:extLst>
        </p:spPr>
        <p:txBody>
          <a:bodyPr lIns="92075" tIns="46038" rIns="92075" bIns="46038"/>
          <a:lstStyle/>
          <a:p>
            <a:pPr>
              <a:lnSpc>
                <a:spcPct val="90000"/>
              </a:lnSpc>
              <a:spcBef>
                <a:spcPct val="40000"/>
              </a:spcBef>
              <a:buClr>
                <a:srgbClr val="800000"/>
              </a:buClr>
              <a:buSzPct val="95000"/>
              <a:buFont typeface="Wingdings" pitchFamily="2" charset="2"/>
              <a:buNone/>
              <a:defRPr/>
            </a:pPr>
            <a:r>
              <a:rPr lang="ru-RU" dirty="0">
                <a:solidFill>
                  <a:srgbClr val="FFFF00"/>
                </a:solidFill>
                <a:effectLst>
                  <a:outerShdw blurRad="38100" dist="38100" dir="2700000" algn="tl">
                    <a:srgbClr val="000000"/>
                  </a:outerShdw>
                </a:effectLst>
              </a:rPr>
              <a:t>повышение секреции бронхиальных желез</a:t>
            </a:r>
          </a:p>
          <a:p>
            <a:pPr>
              <a:lnSpc>
                <a:spcPct val="90000"/>
              </a:lnSpc>
              <a:spcBef>
                <a:spcPct val="40000"/>
              </a:spcBef>
              <a:buClr>
                <a:srgbClr val="800000"/>
              </a:buClr>
              <a:buSzPct val="95000"/>
              <a:buFont typeface="Wingdings" pitchFamily="2" charset="2"/>
              <a:buNone/>
              <a:defRPr/>
            </a:pPr>
            <a:r>
              <a:rPr lang="ru-RU" dirty="0">
                <a:solidFill>
                  <a:srgbClr val="FFFF00"/>
                </a:solidFill>
                <a:effectLst>
                  <a:outerShdw blurRad="38100" dist="38100" dir="2700000" algn="tl">
                    <a:srgbClr val="000000"/>
                  </a:outerShdw>
                </a:effectLst>
              </a:rPr>
              <a:t>изменения качества бронхиального секрета</a:t>
            </a:r>
            <a:endParaRPr lang="ru-RU" sz="2600" dirty="0">
              <a:solidFill>
                <a:srgbClr val="FFFF00"/>
              </a:solidFill>
              <a:effectLst>
                <a:outerShdw blurRad="38100" dist="38100" dir="2700000" algn="tl">
                  <a:srgbClr val="000000"/>
                </a:outerShdw>
              </a:effectLst>
            </a:endParaRPr>
          </a:p>
        </p:txBody>
      </p:sp>
      <p:sp>
        <p:nvSpPr>
          <p:cNvPr id="49163" name="Rectangle 11"/>
          <p:cNvSpPr>
            <a:spLocks noChangeArrowheads="1"/>
          </p:cNvSpPr>
          <p:nvPr/>
        </p:nvSpPr>
        <p:spPr bwMode="auto">
          <a:xfrm>
            <a:off x="5638800" y="4419600"/>
            <a:ext cx="3124200" cy="1752600"/>
          </a:xfrm>
          <a:prstGeom prst="rect">
            <a:avLst/>
          </a:prstGeom>
          <a:noFill/>
          <a:ln>
            <a:noFill/>
          </a:ln>
          <a:effectLst>
            <a:outerShdw dist="35921" dir="2700000" algn="ctr" rotWithShape="0">
              <a:schemeClr val="bg2"/>
            </a:outerShdw>
          </a:effectLst>
          <a:extLst>
            <a:ext uri="{909E8E84-426E-40DD-AFC4-6F175D3DCCD1}"/>
            <a:ext uri="{91240B29-F687-4F45-9708-019B960494DF}"/>
          </a:extLst>
        </p:spPr>
        <p:txBody>
          <a:bodyPr lIns="92075" tIns="46038" rIns="92075" bIns="46038"/>
          <a:lstStyle/>
          <a:p>
            <a:pPr>
              <a:lnSpc>
                <a:spcPct val="90000"/>
              </a:lnSpc>
              <a:spcBef>
                <a:spcPct val="40000"/>
              </a:spcBef>
              <a:buClr>
                <a:srgbClr val="800000"/>
              </a:buClr>
              <a:buSzPct val="95000"/>
              <a:buFont typeface="Wingdings" pitchFamily="2" charset="2"/>
              <a:buNone/>
              <a:defRPr/>
            </a:pPr>
            <a:r>
              <a:rPr lang="ru-RU">
                <a:solidFill>
                  <a:srgbClr val="FFFF00"/>
                </a:solidFill>
                <a:effectLst>
                  <a:outerShdw blurRad="38100" dist="38100" dir="2700000" algn="tl">
                    <a:srgbClr val="000000"/>
                  </a:outerShdw>
                </a:effectLst>
              </a:rPr>
              <a:t>препараты, уменьшающие обтурацию дыхательных путей секретом</a:t>
            </a:r>
          </a:p>
        </p:txBody>
      </p:sp>
      <p:sp>
        <p:nvSpPr>
          <p:cNvPr id="49164" name="Rectangle 12"/>
          <p:cNvSpPr>
            <a:spLocks noChangeArrowheads="1"/>
          </p:cNvSpPr>
          <p:nvPr/>
        </p:nvSpPr>
        <p:spPr bwMode="auto">
          <a:xfrm>
            <a:off x="5638800" y="3048000"/>
            <a:ext cx="3124200" cy="1143000"/>
          </a:xfrm>
          <a:prstGeom prst="rect">
            <a:avLst/>
          </a:prstGeom>
          <a:noFill/>
          <a:ln>
            <a:noFill/>
          </a:ln>
          <a:effectLst>
            <a:outerShdw dist="35921" dir="2700000" algn="ctr" rotWithShape="0">
              <a:schemeClr val="bg2"/>
            </a:outerShdw>
          </a:effectLst>
          <a:extLst>
            <a:ext uri="{909E8E84-426E-40DD-AFC4-6F175D3DCCD1}"/>
            <a:ext uri="{91240B29-F687-4F45-9708-019B960494DF}"/>
          </a:extLst>
        </p:spPr>
        <p:txBody>
          <a:bodyPr lIns="92075" tIns="46038" rIns="92075" bIns="46038"/>
          <a:lstStyle/>
          <a:p>
            <a:pPr>
              <a:lnSpc>
                <a:spcPct val="90000"/>
              </a:lnSpc>
              <a:spcBef>
                <a:spcPct val="40000"/>
              </a:spcBef>
              <a:buClr>
                <a:srgbClr val="800000"/>
              </a:buClr>
              <a:buSzPct val="95000"/>
              <a:buFont typeface="Wingdings" pitchFamily="2" charset="2"/>
              <a:buNone/>
              <a:defRPr/>
            </a:pPr>
            <a:r>
              <a:rPr lang="ru-RU">
                <a:solidFill>
                  <a:srgbClr val="FFFF00"/>
                </a:solidFill>
                <a:effectLst>
                  <a:outerShdw blurRad="38100" dist="38100" dir="2700000" algn="tl">
                    <a:srgbClr val="000000"/>
                  </a:outerShdw>
                </a:effectLst>
              </a:rPr>
              <a:t>препараты, устраняющие отек слизистой бронхов</a:t>
            </a:r>
          </a:p>
        </p:txBody>
      </p:sp>
      <p:sp>
        <p:nvSpPr>
          <p:cNvPr id="49165" name="AutoShape 13"/>
          <p:cNvSpPr>
            <a:spLocks noChangeArrowheads="1"/>
          </p:cNvSpPr>
          <p:nvPr/>
        </p:nvSpPr>
        <p:spPr bwMode="auto">
          <a:xfrm>
            <a:off x="4572000" y="2133600"/>
            <a:ext cx="762000" cy="381000"/>
          </a:xfrm>
          <a:prstGeom prst="rightArrow">
            <a:avLst>
              <a:gd name="adj1" fmla="val 50000"/>
              <a:gd name="adj2" fmla="val 50000"/>
            </a:avLst>
          </a:prstGeom>
          <a:solidFill>
            <a:srgbClr val="80000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ru-RU">
              <a:solidFill>
                <a:srgbClr val="F8F8F8"/>
              </a:solidFill>
            </a:endParaRPr>
          </a:p>
        </p:txBody>
      </p:sp>
      <p:sp>
        <p:nvSpPr>
          <p:cNvPr id="49166" name="AutoShape 14"/>
          <p:cNvSpPr>
            <a:spLocks noChangeArrowheads="1"/>
          </p:cNvSpPr>
          <p:nvPr/>
        </p:nvSpPr>
        <p:spPr bwMode="auto">
          <a:xfrm>
            <a:off x="4572000" y="3352800"/>
            <a:ext cx="762000" cy="381000"/>
          </a:xfrm>
          <a:prstGeom prst="rightArrow">
            <a:avLst>
              <a:gd name="adj1" fmla="val 50000"/>
              <a:gd name="adj2" fmla="val 50000"/>
            </a:avLst>
          </a:prstGeom>
          <a:solidFill>
            <a:srgbClr val="80000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ru-RU">
              <a:solidFill>
                <a:srgbClr val="F8F8F8"/>
              </a:solidFill>
            </a:endParaRPr>
          </a:p>
        </p:txBody>
      </p:sp>
      <p:sp>
        <p:nvSpPr>
          <p:cNvPr id="49167" name="AutoShape 15"/>
          <p:cNvSpPr>
            <a:spLocks noChangeArrowheads="1"/>
          </p:cNvSpPr>
          <p:nvPr/>
        </p:nvSpPr>
        <p:spPr bwMode="auto">
          <a:xfrm>
            <a:off x="4572000" y="5029200"/>
            <a:ext cx="762000" cy="381000"/>
          </a:xfrm>
          <a:prstGeom prst="rightArrow">
            <a:avLst>
              <a:gd name="adj1" fmla="val 50000"/>
              <a:gd name="adj2" fmla="val 50000"/>
            </a:avLst>
          </a:prstGeom>
          <a:solidFill>
            <a:srgbClr val="80000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ru-RU">
              <a:solidFill>
                <a:srgbClr val="F8F8F8"/>
              </a:solidFill>
            </a:endParaRPr>
          </a:p>
        </p:txBody>
      </p:sp>
      <p:sp>
        <p:nvSpPr>
          <p:cNvPr id="15" name="Прямоугольник 1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pPr>
              <a:defRPr/>
            </a:pPr>
            <a:r>
              <a:rPr lang="ru-RU" smtClean="0"/>
              <a:t>Салметерол+флутиказон</a:t>
            </a:r>
          </a:p>
        </p:txBody>
      </p:sp>
      <p:pic>
        <p:nvPicPr>
          <p:cNvPr id="91139" name="Picture 5"/>
          <p:cNvPicPr>
            <a:picLocks noGrp="1" noChangeAspect="1" noChangeArrowheads="1"/>
          </p:cNvPicPr>
          <p:nvPr>
            <p:ph type="body" idx="1"/>
          </p:nvPr>
        </p:nvPicPr>
        <p:blipFill>
          <a:blip r:embed="rId2"/>
          <a:srcRect/>
          <a:stretch>
            <a:fillRect/>
          </a:stretch>
        </p:blipFill>
        <p:spPr>
          <a:xfrm>
            <a:off x="1000125" y="1214438"/>
            <a:ext cx="5843588" cy="4740275"/>
          </a:xfrm>
        </p:spPr>
      </p:pic>
      <p:pic>
        <p:nvPicPr>
          <p:cNvPr id="33796" name="Picture 6"/>
          <p:cNvPicPr>
            <a:picLocks noChangeAspect="1" noChangeArrowheads="1"/>
          </p:cNvPicPr>
          <p:nvPr/>
        </p:nvPicPr>
        <p:blipFill>
          <a:blip r:embed="rId3"/>
          <a:srcRect/>
          <a:stretch>
            <a:fillRect/>
          </a:stretch>
        </p:blipFill>
        <p:spPr bwMode="auto">
          <a:xfrm>
            <a:off x="6807200" y="2286000"/>
            <a:ext cx="2336800" cy="2336800"/>
          </a:xfrm>
          <a:prstGeom prst="rect">
            <a:avLst/>
          </a:prstGeom>
          <a:noFill/>
          <a:ln w="9525">
            <a:noFill/>
            <a:miter lim="800000"/>
            <a:headEnd/>
            <a:tailEnd/>
          </a:ln>
        </p:spPr>
      </p:pic>
      <p:sp>
        <p:nvSpPr>
          <p:cNvPr id="5" name="Прямоугольник 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6" name="Прямоугольник 5"/>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51554" name="Rectangle 1026"/>
          <p:cNvSpPr>
            <a:spLocks noGrp="1" noChangeArrowheads="1"/>
          </p:cNvSpPr>
          <p:nvPr>
            <p:ph type="title"/>
          </p:nvPr>
        </p:nvSpPr>
        <p:spPr>
          <a:xfrm>
            <a:off x="914400" y="228600"/>
            <a:ext cx="8077200" cy="1219200"/>
          </a:xfrm>
        </p:spPr>
        <p:txBody>
          <a:bodyPr/>
          <a:lstStyle/>
          <a:p>
            <a:pPr eaLnBrk="1" hangingPunct="1">
              <a:lnSpc>
                <a:spcPct val="70000"/>
              </a:lnSpc>
              <a:defRPr/>
            </a:pPr>
            <a:r>
              <a:rPr lang="ru-RU" smtClean="0"/>
              <a:t>Критерии оценки эффективности и безопасности применения бронходилятаторов</a:t>
            </a:r>
          </a:p>
        </p:txBody>
      </p:sp>
      <p:sp>
        <p:nvSpPr>
          <p:cNvPr id="151555" name="Rectangle 1027"/>
          <p:cNvSpPr>
            <a:spLocks noGrp="1" noChangeArrowheads="1"/>
          </p:cNvSpPr>
          <p:nvPr>
            <p:ph type="body" idx="1"/>
          </p:nvPr>
        </p:nvSpPr>
        <p:spPr>
          <a:xfrm>
            <a:off x="5486400" y="1600200"/>
            <a:ext cx="2819400" cy="762000"/>
          </a:xfrm>
        </p:spPr>
        <p:txBody>
          <a:bodyPr/>
          <a:lstStyle/>
          <a:p>
            <a:pPr eaLnBrk="1" hangingPunct="1">
              <a:buFont typeface="Wingdings" pitchFamily="2" charset="2"/>
              <a:buNone/>
              <a:defRPr/>
            </a:pPr>
            <a:r>
              <a:rPr lang="ru-RU" sz="2800" b="1" smtClean="0">
                <a:solidFill>
                  <a:srgbClr val="FF3300"/>
                </a:solidFill>
              </a:rPr>
              <a:t>Клинические:</a:t>
            </a:r>
          </a:p>
        </p:txBody>
      </p:sp>
      <p:sp>
        <p:nvSpPr>
          <p:cNvPr id="151556" name="Rectangle 1028"/>
          <p:cNvSpPr>
            <a:spLocks noChangeArrowheads="1"/>
          </p:cNvSpPr>
          <p:nvPr/>
        </p:nvSpPr>
        <p:spPr bwMode="auto">
          <a:xfrm>
            <a:off x="990600" y="2133600"/>
            <a:ext cx="8077200" cy="1676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nSpc>
                <a:spcPct val="90000"/>
              </a:lnSpc>
              <a:spcBef>
                <a:spcPct val="25000"/>
              </a:spcBef>
              <a:buClr>
                <a:srgbClr val="800000"/>
              </a:buClr>
              <a:buSzPct val="95000"/>
              <a:buFont typeface="Wingdings" pitchFamily="2" charset="2"/>
              <a:buNone/>
              <a:defRPr/>
            </a:pPr>
            <a:r>
              <a:rPr lang="ru-RU" sz="2600">
                <a:solidFill>
                  <a:srgbClr val="FFFF00"/>
                </a:solidFill>
                <a:effectLst>
                  <a:outerShdw blurRad="38100" dist="38100" dir="2700000" algn="tl">
                    <a:srgbClr val="000000"/>
                  </a:outerShdw>
                </a:effectLst>
                <a:latin typeface="Arial" charset="0"/>
              </a:rPr>
              <a:t> - </a:t>
            </a:r>
            <a:r>
              <a:rPr lang="ru-RU" sz="2200">
                <a:solidFill>
                  <a:srgbClr val="FFFF00"/>
                </a:solidFill>
                <a:effectLst>
                  <a:outerShdw blurRad="38100" dist="38100" dir="2700000" algn="tl">
                    <a:srgbClr val="000000"/>
                  </a:outerShdw>
                </a:effectLst>
                <a:latin typeface="Arial" charset="0"/>
              </a:rPr>
              <a:t>изменение симптомов выраженности бронхообструкции</a:t>
            </a:r>
          </a:p>
          <a:p>
            <a:pPr>
              <a:lnSpc>
                <a:spcPct val="90000"/>
              </a:lnSpc>
              <a:spcBef>
                <a:spcPct val="25000"/>
              </a:spcBef>
              <a:buClr>
                <a:srgbClr val="800000"/>
              </a:buClr>
              <a:buSzPct val="95000"/>
              <a:buFont typeface="Wingdings" pitchFamily="2" charset="2"/>
              <a:buNone/>
              <a:defRPr/>
            </a:pPr>
            <a:r>
              <a:rPr lang="ru-RU" sz="2200">
                <a:solidFill>
                  <a:srgbClr val="FFFF00"/>
                </a:solidFill>
                <a:effectLst>
                  <a:outerShdw blurRad="38100" dist="38100" dir="2700000" algn="tl">
                    <a:srgbClr val="000000"/>
                  </a:outerShdw>
                </a:effectLst>
                <a:latin typeface="Arial" charset="0"/>
              </a:rPr>
              <a:t> - величина АД, ЧСС, диуреза</a:t>
            </a:r>
          </a:p>
          <a:p>
            <a:pPr>
              <a:lnSpc>
                <a:spcPct val="80000"/>
              </a:lnSpc>
              <a:spcBef>
                <a:spcPct val="25000"/>
              </a:spcBef>
              <a:buClr>
                <a:srgbClr val="800000"/>
              </a:buClr>
              <a:buSzPct val="95000"/>
              <a:buFont typeface="Wingdings" pitchFamily="2" charset="2"/>
              <a:buNone/>
              <a:defRPr/>
            </a:pPr>
            <a:r>
              <a:rPr lang="ru-RU" sz="2200">
                <a:solidFill>
                  <a:srgbClr val="FFFF00"/>
                </a:solidFill>
                <a:effectLst>
                  <a:outerShdw blurRad="38100" dist="38100" dir="2700000" algn="tl">
                    <a:srgbClr val="000000"/>
                  </a:outerShdw>
                </a:effectLst>
                <a:latin typeface="Arial" charset="0"/>
              </a:rPr>
              <a:t> - изучение психического статуса</a:t>
            </a:r>
          </a:p>
          <a:p>
            <a:pPr>
              <a:lnSpc>
                <a:spcPct val="90000"/>
              </a:lnSpc>
              <a:spcBef>
                <a:spcPct val="25000"/>
              </a:spcBef>
              <a:buClr>
                <a:srgbClr val="800000"/>
              </a:buClr>
              <a:buSzPct val="95000"/>
              <a:buFont typeface="Wingdings" pitchFamily="2" charset="2"/>
              <a:buNone/>
              <a:defRPr/>
            </a:pPr>
            <a:r>
              <a:rPr lang="ru-RU" sz="2200">
                <a:solidFill>
                  <a:srgbClr val="FFFF00"/>
                </a:solidFill>
                <a:effectLst>
                  <a:outerShdw blurRad="38100" dist="38100" dir="2700000" algn="tl">
                    <a:srgbClr val="000000"/>
                  </a:outerShdw>
                </a:effectLst>
                <a:latin typeface="Arial" charset="0"/>
              </a:rPr>
              <a:t> - глазные симптомы (величина зрачка, его реакция на свет)</a:t>
            </a:r>
          </a:p>
        </p:txBody>
      </p:sp>
      <p:sp>
        <p:nvSpPr>
          <p:cNvPr id="151557" name="Rectangle 1029"/>
          <p:cNvSpPr>
            <a:spLocks noChangeArrowheads="1"/>
          </p:cNvSpPr>
          <p:nvPr/>
        </p:nvSpPr>
        <p:spPr bwMode="auto">
          <a:xfrm>
            <a:off x="2362200" y="4343400"/>
            <a:ext cx="6550025" cy="1295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nSpc>
                <a:spcPct val="90000"/>
              </a:lnSpc>
              <a:spcBef>
                <a:spcPct val="25000"/>
              </a:spcBef>
              <a:buClr>
                <a:srgbClr val="800000"/>
              </a:buClr>
              <a:buSzPct val="95000"/>
              <a:buFont typeface="Wingdings" pitchFamily="2" charset="2"/>
              <a:buNone/>
              <a:defRPr/>
            </a:pPr>
            <a:r>
              <a:rPr lang="ru-RU" sz="2600">
                <a:solidFill>
                  <a:srgbClr val="FFFF00"/>
                </a:solidFill>
                <a:effectLst>
                  <a:outerShdw blurRad="38100" dist="38100" dir="2700000" algn="tl">
                    <a:srgbClr val="000000"/>
                  </a:outerShdw>
                </a:effectLst>
                <a:latin typeface="Arial" charset="0"/>
              </a:rPr>
              <a:t> - </a:t>
            </a:r>
            <a:r>
              <a:rPr lang="ru-RU" sz="2200">
                <a:solidFill>
                  <a:srgbClr val="FFFF00"/>
                </a:solidFill>
                <a:effectLst>
                  <a:outerShdw blurRad="38100" dist="38100" dir="2700000" algn="tl">
                    <a:srgbClr val="000000"/>
                  </a:outerShdw>
                </a:effectLst>
                <a:latin typeface="Arial" charset="0"/>
              </a:rPr>
              <a:t>определение концентрации ксантинов в крови</a:t>
            </a:r>
            <a:r>
              <a:rPr lang="ru-RU" sz="2600">
                <a:solidFill>
                  <a:srgbClr val="FFFF00"/>
                </a:solidFill>
                <a:effectLst>
                  <a:outerShdw blurRad="38100" dist="38100" dir="2700000" algn="tl">
                    <a:srgbClr val="000000"/>
                  </a:outerShdw>
                </a:effectLst>
                <a:latin typeface="Arial" charset="0"/>
              </a:rPr>
              <a:t> </a:t>
            </a:r>
          </a:p>
          <a:p>
            <a:pPr>
              <a:lnSpc>
                <a:spcPct val="80000"/>
              </a:lnSpc>
              <a:spcBef>
                <a:spcPct val="25000"/>
              </a:spcBef>
              <a:buClr>
                <a:srgbClr val="800000"/>
              </a:buClr>
              <a:buSzPct val="95000"/>
              <a:buFont typeface="Wingdings" pitchFamily="2" charset="2"/>
              <a:buNone/>
              <a:defRPr/>
            </a:pPr>
            <a:r>
              <a:rPr lang="ru-RU" sz="2600">
                <a:solidFill>
                  <a:srgbClr val="FFFF00"/>
                </a:solidFill>
                <a:effectLst>
                  <a:outerShdw blurRad="38100" dist="38100" dir="2700000" algn="tl">
                    <a:srgbClr val="000000"/>
                  </a:outerShdw>
                </a:effectLst>
                <a:latin typeface="Arial" charset="0"/>
              </a:rPr>
              <a:t> - </a:t>
            </a:r>
            <a:r>
              <a:rPr lang="ru-RU" sz="2200">
                <a:solidFill>
                  <a:srgbClr val="FFFF00"/>
                </a:solidFill>
                <a:effectLst>
                  <a:outerShdw blurRad="38100" dist="38100" dir="2700000" algn="tl">
                    <a:srgbClr val="000000"/>
                  </a:outerShdw>
                </a:effectLst>
                <a:latin typeface="Arial" charset="0"/>
              </a:rPr>
              <a:t>определение концентрации глюкоз</a:t>
            </a:r>
            <a:r>
              <a:rPr lang="uk-UA" sz="2200">
                <a:solidFill>
                  <a:srgbClr val="FFFF00"/>
                </a:solidFill>
                <a:effectLst>
                  <a:outerShdw blurRad="38100" dist="38100" dir="2700000" algn="tl">
                    <a:srgbClr val="000000"/>
                  </a:outerShdw>
                </a:effectLst>
                <a:latin typeface="Arial" charset="0"/>
              </a:rPr>
              <a:t>ы</a:t>
            </a:r>
            <a:r>
              <a:rPr lang="ru-RU" sz="2200">
                <a:solidFill>
                  <a:srgbClr val="FFFF00"/>
                </a:solidFill>
                <a:effectLst>
                  <a:outerShdw blurRad="38100" dist="38100" dir="2700000" algn="tl">
                    <a:srgbClr val="000000"/>
                  </a:outerShdw>
                </a:effectLst>
                <a:latin typeface="Arial" charset="0"/>
              </a:rPr>
              <a:t> в крови</a:t>
            </a:r>
          </a:p>
          <a:p>
            <a:pPr>
              <a:lnSpc>
                <a:spcPct val="90000"/>
              </a:lnSpc>
              <a:spcBef>
                <a:spcPct val="25000"/>
              </a:spcBef>
              <a:buClr>
                <a:srgbClr val="800000"/>
              </a:buClr>
              <a:buSzPct val="95000"/>
              <a:buFont typeface="Wingdings" pitchFamily="2" charset="2"/>
              <a:buNone/>
              <a:defRPr/>
            </a:pPr>
            <a:r>
              <a:rPr lang="ru-RU" sz="2200">
                <a:solidFill>
                  <a:srgbClr val="FFFF00"/>
                </a:solidFill>
                <a:effectLst>
                  <a:outerShdw blurRad="38100" dist="38100" dir="2700000" algn="tl">
                    <a:srgbClr val="000000"/>
                  </a:outerShdw>
                </a:effectLst>
                <a:latin typeface="Arial" charset="0"/>
              </a:rPr>
              <a:t> - определение рН крови, оскигемоглобина</a:t>
            </a:r>
          </a:p>
        </p:txBody>
      </p:sp>
      <p:sp>
        <p:nvSpPr>
          <p:cNvPr id="151558" name="Rectangle 1030"/>
          <p:cNvSpPr>
            <a:spLocks noChangeArrowheads="1"/>
          </p:cNvSpPr>
          <p:nvPr/>
        </p:nvSpPr>
        <p:spPr bwMode="auto">
          <a:xfrm>
            <a:off x="1219200" y="3810000"/>
            <a:ext cx="335280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buClr>
                <a:srgbClr val="800000"/>
              </a:buClr>
              <a:buSzPct val="95000"/>
              <a:buFont typeface="Wingdings" pitchFamily="2" charset="2"/>
              <a:buNone/>
              <a:defRPr/>
            </a:pPr>
            <a:r>
              <a:rPr lang="ru-RU" sz="2800" b="1">
                <a:solidFill>
                  <a:srgbClr val="FF3300"/>
                </a:solidFill>
                <a:effectLst>
                  <a:outerShdw blurRad="38100" dist="38100" dir="2700000" algn="tl">
                    <a:srgbClr val="000000"/>
                  </a:outerShdw>
                </a:effectLst>
                <a:latin typeface="Arial" charset="0"/>
              </a:rPr>
              <a:t>Лабораторные:</a:t>
            </a:r>
          </a:p>
        </p:txBody>
      </p:sp>
      <p:sp>
        <p:nvSpPr>
          <p:cNvPr id="8" name="Прямоугольник 7"/>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11619" name="Rectangle 3"/>
          <p:cNvSpPr>
            <a:spLocks noGrp="1" noChangeArrowheads="1"/>
          </p:cNvSpPr>
          <p:nvPr>
            <p:ph type="body" idx="1"/>
          </p:nvPr>
        </p:nvSpPr>
        <p:spPr>
          <a:xfrm>
            <a:off x="1143000" y="1600200"/>
            <a:ext cx="7772400" cy="4191000"/>
          </a:xfrm>
        </p:spPr>
        <p:txBody>
          <a:bodyPr/>
          <a:lstStyle/>
          <a:p>
            <a:pPr marL="200025" indent="-200025" eaLnBrk="1" hangingPunct="1">
              <a:lnSpc>
                <a:spcPct val="90000"/>
              </a:lnSpc>
              <a:spcBef>
                <a:spcPct val="35000"/>
              </a:spcBef>
              <a:buFont typeface="Wingdings" pitchFamily="2" charset="2"/>
              <a:buNone/>
              <a:defRPr/>
            </a:pPr>
            <a:r>
              <a:rPr lang="ru-RU" b="1" smtClean="0">
                <a:solidFill>
                  <a:srgbClr val="FF3300"/>
                </a:solidFill>
              </a:rPr>
              <a:t>Параклинические:</a:t>
            </a:r>
            <a:br>
              <a:rPr lang="ru-RU" b="1" smtClean="0">
                <a:solidFill>
                  <a:srgbClr val="FF3300"/>
                </a:solidFill>
              </a:rPr>
            </a:br>
            <a:r>
              <a:rPr lang="ru-RU" smtClean="0"/>
              <a:t>определение </a:t>
            </a:r>
            <a:br>
              <a:rPr lang="ru-RU" smtClean="0"/>
            </a:br>
            <a:r>
              <a:rPr lang="ru-RU" smtClean="0"/>
              <a:t>показателей </a:t>
            </a:r>
            <a:br>
              <a:rPr lang="ru-RU" smtClean="0"/>
            </a:br>
            <a:r>
              <a:rPr lang="ru-RU" smtClean="0"/>
              <a:t>спирометрии</a:t>
            </a:r>
          </a:p>
        </p:txBody>
      </p:sp>
      <p:sp>
        <p:nvSpPr>
          <p:cNvPr id="111621" name="Rectangle 5"/>
          <p:cNvSpPr>
            <a:spLocks noGrp="1" noChangeArrowheads="1"/>
          </p:cNvSpPr>
          <p:nvPr>
            <p:ph type="title"/>
          </p:nvPr>
        </p:nvSpPr>
        <p:spPr>
          <a:xfrm>
            <a:off x="1109663" y="381000"/>
            <a:ext cx="7848600" cy="762000"/>
          </a:xfrm>
        </p:spPr>
        <p:txBody>
          <a:bodyPr/>
          <a:lstStyle/>
          <a:p>
            <a:pPr eaLnBrk="1" hangingPunct="1">
              <a:lnSpc>
                <a:spcPct val="80000"/>
              </a:lnSpc>
              <a:defRPr/>
            </a:pPr>
            <a:r>
              <a:rPr lang="ru-RU" smtClean="0"/>
              <a:t>Критерии оценки эффективности и безопасности применения бронходилятаторов</a:t>
            </a:r>
          </a:p>
        </p:txBody>
      </p:sp>
      <p:sp>
        <p:nvSpPr>
          <p:cNvPr id="111622" name="Rectangle 6"/>
          <p:cNvSpPr>
            <a:spLocks noChangeArrowheads="1"/>
          </p:cNvSpPr>
          <p:nvPr/>
        </p:nvSpPr>
        <p:spPr bwMode="auto">
          <a:xfrm>
            <a:off x="990600" y="4800600"/>
            <a:ext cx="7772400" cy="13716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spcAft>
                <a:spcPct val="20000"/>
              </a:spcAft>
              <a:buClr>
                <a:srgbClr val="800000"/>
              </a:buClr>
              <a:buSzPct val="95000"/>
              <a:buFont typeface="Wingdings" pitchFamily="2" charset="2"/>
              <a:buChar char="¬"/>
              <a:defRPr/>
            </a:pPr>
            <a:r>
              <a:rPr lang="ru-RU">
                <a:solidFill>
                  <a:srgbClr val="FFFF00"/>
                </a:solidFill>
                <a:effectLst>
                  <a:outerShdw blurRad="38100" dist="38100" dir="2700000" algn="tl">
                    <a:srgbClr val="000000"/>
                  </a:outerShdw>
                </a:effectLst>
                <a:latin typeface="Arial" charset="0"/>
              </a:rPr>
              <a:t>Бронхолитики </a:t>
            </a:r>
            <a:r>
              <a:rPr lang="ru-RU" sz="2600" b="1">
                <a:solidFill>
                  <a:srgbClr val="FF3300"/>
                </a:solidFill>
                <a:effectLst>
                  <a:outerShdw blurRad="38100" dist="38100" dir="2700000" algn="tl">
                    <a:srgbClr val="000000"/>
                  </a:outerShdw>
                </a:effectLst>
                <a:latin typeface="Arial" charset="0"/>
              </a:rPr>
              <a:t>неэффективны</a:t>
            </a:r>
            <a:r>
              <a:rPr lang="ru-RU">
                <a:solidFill>
                  <a:srgbClr val="FF3300"/>
                </a:solidFill>
                <a:effectLst>
                  <a:outerShdw blurRad="38100" dist="38100" dir="2700000" algn="tl">
                    <a:srgbClr val="000000"/>
                  </a:outerShdw>
                </a:effectLst>
                <a:latin typeface="Arial" charset="0"/>
              </a:rPr>
              <a:t>,</a:t>
            </a:r>
            <a:r>
              <a:rPr lang="ru-RU">
                <a:solidFill>
                  <a:srgbClr val="FFFF00"/>
                </a:solidFill>
                <a:effectLst>
                  <a:outerShdw blurRad="38100" dist="38100" dir="2700000" algn="tl">
                    <a:srgbClr val="000000"/>
                  </a:outerShdw>
                </a:effectLst>
                <a:latin typeface="Arial" charset="0"/>
              </a:rPr>
              <a:t> если через </a:t>
            </a:r>
            <a:br>
              <a:rPr lang="ru-RU">
                <a:solidFill>
                  <a:srgbClr val="FFFF00"/>
                </a:solidFill>
                <a:effectLst>
                  <a:outerShdw blurRad="38100" dist="38100" dir="2700000" algn="tl">
                    <a:srgbClr val="000000"/>
                  </a:outerShdw>
                </a:effectLst>
                <a:latin typeface="Arial" charset="0"/>
              </a:rPr>
            </a:br>
            <a:r>
              <a:rPr lang="ru-RU">
                <a:solidFill>
                  <a:srgbClr val="FFFF00"/>
                </a:solidFill>
                <a:effectLst>
                  <a:outerShdw blurRad="38100" dist="38100" dir="2700000" algn="tl">
                    <a:srgbClr val="000000"/>
                  </a:outerShdw>
                </a:effectLst>
                <a:latin typeface="Arial" charset="0"/>
              </a:rPr>
              <a:t>10-20 мин после введения препарата (ОФВ) увеличивается менее, чем на 10%</a:t>
            </a:r>
            <a:endParaRPr lang="ru-RU" sz="2600">
              <a:solidFill>
                <a:srgbClr val="FFFF00"/>
              </a:solidFill>
              <a:effectLst>
                <a:outerShdw blurRad="38100" dist="38100" dir="2700000" algn="tl">
                  <a:srgbClr val="000000"/>
                </a:outerShdw>
              </a:effectLst>
              <a:latin typeface="Arial" charset="0"/>
            </a:endParaRPr>
          </a:p>
        </p:txBody>
      </p:sp>
      <p:sp>
        <p:nvSpPr>
          <p:cNvPr id="111623" name="Rectangle 7"/>
          <p:cNvSpPr>
            <a:spLocks noChangeArrowheads="1"/>
          </p:cNvSpPr>
          <p:nvPr/>
        </p:nvSpPr>
        <p:spPr bwMode="auto">
          <a:xfrm>
            <a:off x="990600" y="3429000"/>
            <a:ext cx="8153400" cy="1295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spcAft>
                <a:spcPct val="20000"/>
              </a:spcAft>
              <a:buClr>
                <a:srgbClr val="800000"/>
              </a:buClr>
              <a:buSzPct val="95000"/>
              <a:buFont typeface="Wingdings" pitchFamily="2" charset="2"/>
              <a:buChar char="¬"/>
              <a:defRPr/>
            </a:pPr>
            <a:r>
              <a:rPr lang="ru-RU">
                <a:solidFill>
                  <a:srgbClr val="FFFF00"/>
                </a:solidFill>
                <a:effectLst>
                  <a:outerShdw blurRad="38100" dist="38100" dir="2700000" algn="tl">
                    <a:srgbClr val="000000"/>
                  </a:outerShdw>
                </a:effectLst>
                <a:latin typeface="Arial" charset="0"/>
              </a:rPr>
              <a:t>Бронхолитики </a:t>
            </a:r>
            <a:r>
              <a:rPr lang="ru-RU" sz="2600" b="1">
                <a:solidFill>
                  <a:srgbClr val="FF3300"/>
                </a:solidFill>
                <a:effectLst>
                  <a:outerShdw blurRad="38100" dist="38100" dir="2700000" algn="tl">
                    <a:srgbClr val="000000"/>
                  </a:outerShdw>
                </a:effectLst>
                <a:latin typeface="Arial" charset="0"/>
              </a:rPr>
              <a:t>эффективны</a:t>
            </a:r>
            <a:r>
              <a:rPr lang="ru-RU">
                <a:solidFill>
                  <a:srgbClr val="FF3300"/>
                </a:solidFill>
                <a:effectLst>
                  <a:outerShdw blurRad="38100" dist="38100" dir="2700000" algn="tl">
                    <a:srgbClr val="000000"/>
                  </a:outerShdw>
                </a:effectLst>
                <a:latin typeface="Arial" charset="0"/>
              </a:rPr>
              <a:t>,</a:t>
            </a:r>
            <a:r>
              <a:rPr lang="ru-RU">
                <a:solidFill>
                  <a:srgbClr val="FFFF00"/>
                </a:solidFill>
                <a:effectLst>
                  <a:outerShdw blurRad="38100" dist="38100" dir="2700000" algn="tl">
                    <a:srgbClr val="000000"/>
                  </a:outerShdw>
                </a:effectLst>
                <a:latin typeface="Arial" charset="0"/>
              </a:rPr>
              <a:t> если через 10-20 мин после введения препарата объем форсированного выдоха (ОФВ) увеличивается более, чем на 20%</a:t>
            </a:r>
            <a:endParaRPr lang="ru-RU" sz="2600">
              <a:solidFill>
                <a:srgbClr val="FFFF00"/>
              </a:solidFill>
              <a:effectLst>
                <a:outerShdw blurRad="38100" dist="38100" dir="2700000" algn="tl">
                  <a:srgbClr val="000000"/>
                </a:outerShdw>
              </a:effectLst>
              <a:latin typeface="Arial" charset="0"/>
            </a:endParaRPr>
          </a:p>
        </p:txBody>
      </p:sp>
      <p:grpSp>
        <p:nvGrpSpPr>
          <p:cNvPr id="35847" name="Group 8"/>
          <p:cNvGrpSpPr>
            <a:grpSpLocks/>
          </p:cNvGrpSpPr>
          <p:nvPr/>
        </p:nvGrpSpPr>
        <p:grpSpPr bwMode="auto">
          <a:xfrm>
            <a:off x="5334000" y="1295400"/>
            <a:ext cx="2971800" cy="2209800"/>
            <a:chOff x="1152" y="1296"/>
            <a:chExt cx="2880" cy="2304"/>
          </a:xfrm>
        </p:grpSpPr>
        <p:sp>
          <p:nvSpPr>
            <p:cNvPr id="35849" name="Rectangle 9"/>
            <p:cNvSpPr>
              <a:spLocks noChangeArrowheads="1"/>
            </p:cNvSpPr>
            <p:nvPr/>
          </p:nvSpPr>
          <p:spPr bwMode="auto">
            <a:xfrm>
              <a:off x="1152" y="1296"/>
              <a:ext cx="2880" cy="2304"/>
            </a:xfrm>
            <a:prstGeom prst="rect">
              <a:avLst/>
            </a:prstGeom>
            <a:solidFill>
              <a:srgbClr val="99CCFF"/>
            </a:solidFill>
            <a:ln w="9525">
              <a:solidFill>
                <a:schemeClr val="tx1"/>
              </a:solidFill>
              <a:miter lim="800000"/>
              <a:headEnd/>
              <a:tailEnd/>
            </a:ln>
          </p:spPr>
          <p:txBody>
            <a:bodyPr wrap="none" anchor="ctr"/>
            <a:lstStyle/>
            <a:p>
              <a:endParaRPr lang="ru-RU"/>
            </a:p>
          </p:txBody>
        </p:sp>
        <p:pic>
          <p:nvPicPr>
            <p:cNvPr id="35850" name="Picture 10" descr="fr006 copy"/>
            <p:cNvPicPr>
              <a:picLocks noChangeAspect="1" noChangeArrowheads="1"/>
            </p:cNvPicPr>
            <p:nvPr/>
          </p:nvPicPr>
          <p:blipFill>
            <a:blip r:embed="rId2"/>
            <a:srcRect/>
            <a:stretch>
              <a:fillRect/>
            </a:stretch>
          </p:blipFill>
          <p:spPr bwMode="auto">
            <a:xfrm>
              <a:off x="1188" y="1330"/>
              <a:ext cx="2808" cy="2236"/>
            </a:xfrm>
            <a:prstGeom prst="rect">
              <a:avLst/>
            </a:prstGeom>
            <a:noFill/>
            <a:ln w="9525">
              <a:noFill/>
              <a:miter lim="800000"/>
              <a:headEnd/>
              <a:tailEnd/>
            </a:ln>
          </p:spPr>
        </p:pic>
      </p:grpSp>
      <p:sp>
        <p:nvSpPr>
          <p:cNvPr id="10" name="Прямоугольник 9"/>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 descr="фликсотид"/>
          <p:cNvPicPr>
            <a:picLocks noChangeAspect="1" noChangeArrowheads="1"/>
          </p:cNvPicPr>
          <p:nvPr/>
        </p:nvPicPr>
        <p:blipFill>
          <a:blip r:embed="rId2"/>
          <a:srcRect/>
          <a:stretch>
            <a:fillRect/>
          </a:stretch>
        </p:blipFill>
        <p:spPr bwMode="auto">
          <a:xfrm>
            <a:off x="4929188" y="3067050"/>
            <a:ext cx="4057650" cy="3235325"/>
          </a:xfrm>
          <a:prstGeom prst="rect">
            <a:avLst/>
          </a:prstGeom>
          <a:noFill/>
          <a:ln w="9525">
            <a:noFill/>
            <a:miter lim="800000"/>
            <a:headEnd/>
            <a:tailEnd/>
          </a:ln>
        </p:spPr>
      </p:pic>
      <p:sp>
        <p:nvSpPr>
          <p:cNvPr id="114690" name="Rectangle 2"/>
          <p:cNvSpPr>
            <a:spLocks noGrp="1" noChangeArrowheads="1"/>
          </p:cNvSpPr>
          <p:nvPr>
            <p:ph type="title"/>
          </p:nvPr>
        </p:nvSpPr>
        <p:spPr/>
        <p:txBody>
          <a:bodyPr/>
          <a:lstStyle/>
          <a:p>
            <a:pPr eaLnBrk="1" hangingPunct="1">
              <a:lnSpc>
                <a:spcPct val="80000"/>
              </a:lnSpc>
              <a:defRPr/>
            </a:pPr>
            <a:r>
              <a:rPr lang="ru-RU" smtClean="0"/>
              <a:t>Ингаляционные глюкокортикостероиды</a:t>
            </a:r>
          </a:p>
        </p:txBody>
      </p:sp>
      <p:sp>
        <p:nvSpPr>
          <p:cNvPr id="114694" name="Rectangle 6"/>
          <p:cNvSpPr>
            <a:spLocks noChangeArrowheads="1"/>
          </p:cNvSpPr>
          <p:nvPr/>
        </p:nvSpPr>
        <p:spPr bwMode="auto">
          <a:xfrm>
            <a:off x="1187450" y="2924175"/>
            <a:ext cx="6934200" cy="3290888"/>
          </a:xfrm>
          <a:prstGeom prst="rect">
            <a:avLst/>
          </a:prstGeom>
          <a:noFill/>
          <a:ln w="9525">
            <a:noFill/>
            <a:miter lim="800000"/>
            <a:headEnd/>
            <a:tailEnd/>
          </a:ln>
          <a:effectLst>
            <a:outerShdw dist="28398" dir="1593903" algn="ctr" rotWithShape="0">
              <a:schemeClr val="bg2"/>
            </a:outerShdw>
          </a:effectLst>
        </p:spPr>
        <p:txBody>
          <a:bodyPr lIns="92075" tIns="46038" rIns="92075" bIns="46038"/>
          <a:lstStyle/>
          <a:p>
            <a:pPr marL="447675" indent="-447675">
              <a:lnSpc>
                <a:spcPct val="90000"/>
              </a:lnSpc>
              <a:spcBef>
                <a:spcPct val="20000"/>
              </a:spcBef>
              <a:buClr>
                <a:srgbClr val="FF33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Уменьшают отек</a:t>
            </a:r>
          </a:p>
          <a:p>
            <a:pPr marL="447675" indent="-447675">
              <a:lnSpc>
                <a:spcPct val="90000"/>
              </a:lnSpc>
              <a:spcBef>
                <a:spcPct val="20000"/>
              </a:spcBef>
              <a:buClr>
                <a:srgbClr val="FF3300"/>
              </a:buClr>
              <a:buSzPct val="95000"/>
              <a:defRPr/>
            </a:pPr>
            <a:r>
              <a:rPr lang="ru-RU" sz="2200" b="1" dirty="0">
                <a:solidFill>
                  <a:srgbClr val="FFFF00"/>
                </a:solidFill>
                <a:effectLst>
                  <a:outerShdw blurRad="38100" dist="38100" dir="2700000" algn="tl">
                    <a:srgbClr val="000000"/>
                  </a:outerShdw>
                </a:effectLst>
                <a:latin typeface="Arial" charset="0"/>
              </a:rPr>
              <a:t> слизистой</a:t>
            </a:r>
          </a:p>
          <a:p>
            <a:pPr marL="447675" indent="-447675">
              <a:lnSpc>
                <a:spcPct val="90000"/>
              </a:lnSpc>
              <a:spcBef>
                <a:spcPct val="20000"/>
              </a:spcBef>
              <a:buClr>
                <a:srgbClr val="FF3300"/>
              </a:buClr>
              <a:buSzPct val="95000"/>
              <a:buFont typeface="Wingdings" pitchFamily="2" charset="2"/>
              <a:buNone/>
              <a:defRPr/>
            </a:pPr>
            <a:endParaRPr lang="ru-RU" sz="800" b="1" dirty="0">
              <a:solidFill>
                <a:srgbClr val="FFFF00"/>
              </a:solidFill>
              <a:effectLst>
                <a:outerShdw blurRad="38100" dist="38100" dir="2700000" algn="tl">
                  <a:srgbClr val="000000"/>
                </a:outerShdw>
              </a:effectLst>
              <a:latin typeface="Arial" charset="0"/>
            </a:endParaRPr>
          </a:p>
          <a:p>
            <a:pPr marL="447675" indent="-447675">
              <a:lnSpc>
                <a:spcPct val="90000"/>
              </a:lnSpc>
              <a:spcBef>
                <a:spcPct val="40000"/>
              </a:spcBef>
              <a:buClr>
                <a:srgbClr val="FF33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Предупреждают</a:t>
            </a:r>
          </a:p>
          <a:p>
            <a:pPr marL="447675" indent="-447675">
              <a:lnSpc>
                <a:spcPct val="90000"/>
              </a:lnSpc>
              <a:spcBef>
                <a:spcPct val="40000"/>
              </a:spcBef>
              <a:buClr>
                <a:srgbClr val="FF3300"/>
              </a:buClr>
              <a:buSzPct val="95000"/>
              <a:defRPr/>
            </a:pPr>
            <a:r>
              <a:rPr lang="ru-RU" sz="2200" b="1" dirty="0">
                <a:solidFill>
                  <a:srgbClr val="FFFF00"/>
                </a:solidFill>
                <a:effectLst>
                  <a:outerShdw blurRad="38100" dist="38100" dir="2700000" algn="tl">
                    <a:srgbClr val="000000"/>
                  </a:outerShdw>
                </a:effectLst>
                <a:latin typeface="Arial" charset="0"/>
              </a:rPr>
              <a:t> </a:t>
            </a:r>
            <a:r>
              <a:rPr lang="ru-RU" sz="2200" b="1" dirty="0" err="1">
                <a:solidFill>
                  <a:srgbClr val="FFFF00"/>
                </a:solidFill>
                <a:effectLst>
                  <a:outerShdw blurRad="38100" dist="38100" dir="2700000" algn="tl">
                    <a:srgbClr val="000000"/>
                  </a:outerShdw>
                </a:effectLst>
                <a:latin typeface="Arial" charset="0"/>
              </a:rPr>
              <a:t>бронхоспазм</a:t>
            </a:r>
            <a:endParaRPr lang="ru-RU" sz="2200" b="1" dirty="0">
              <a:solidFill>
                <a:srgbClr val="FFFF00"/>
              </a:solidFill>
              <a:effectLst>
                <a:outerShdw blurRad="38100" dist="38100" dir="2700000" algn="tl">
                  <a:srgbClr val="000000"/>
                </a:outerShdw>
              </a:effectLst>
              <a:latin typeface="Arial" charset="0"/>
            </a:endParaRPr>
          </a:p>
          <a:p>
            <a:pPr marL="447675" indent="-447675">
              <a:lnSpc>
                <a:spcPct val="90000"/>
              </a:lnSpc>
              <a:spcBef>
                <a:spcPct val="40000"/>
              </a:spcBef>
              <a:buClr>
                <a:srgbClr val="FF3300"/>
              </a:buClr>
              <a:buSzPct val="95000"/>
              <a:buFont typeface="Wingdings" pitchFamily="2" charset="2"/>
              <a:buNone/>
              <a:defRPr/>
            </a:pPr>
            <a:endParaRPr lang="ru-RU" sz="800" b="1" dirty="0">
              <a:solidFill>
                <a:srgbClr val="FFFF00"/>
              </a:solidFill>
              <a:effectLst>
                <a:outerShdw blurRad="38100" dist="38100" dir="2700000" algn="tl">
                  <a:srgbClr val="000000"/>
                </a:outerShdw>
              </a:effectLst>
              <a:latin typeface="Arial" charset="0"/>
            </a:endParaRPr>
          </a:p>
          <a:p>
            <a:pPr marL="447675" indent="-447675">
              <a:lnSpc>
                <a:spcPct val="90000"/>
              </a:lnSpc>
              <a:spcBef>
                <a:spcPct val="40000"/>
              </a:spcBef>
              <a:buClr>
                <a:srgbClr val="FF33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Снижают продукцию </a:t>
            </a:r>
          </a:p>
          <a:p>
            <a:pPr marL="447675" indent="-447675">
              <a:lnSpc>
                <a:spcPct val="90000"/>
              </a:lnSpc>
              <a:spcBef>
                <a:spcPct val="40000"/>
              </a:spcBef>
              <a:buClr>
                <a:srgbClr val="FF3300"/>
              </a:buClr>
              <a:buSzPct val="95000"/>
              <a:defRPr/>
            </a:pPr>
            <a:r>
              <a:rPr lang="ru-RU" sz="2200" b="1" dirty="0">
                <a:solidFill>
                  <a:srgbClr val="FFFF00"/>
                </a:solidFill>
                <a:effectLst>
                  <a:outerShdw blurRad="38100" dist="38100" dir="2700000" algn="tl">
                    <a:srgbClr val="000000"/>
                  </a:outerShdw>
                </a:effectLst>
                <a:latin typeface="Arial" charset="0"/>
              </a:rPr>
              <a:t>и улучшают </a:t>
            </a:r>
          </a:p>
          <a:p>
            <a:pPr marL="447675" indent="-447675">
              <a:lnSpc>
                <a:spcPct val="90000"/>
              </a:lnSpc>
              <a:spcBef>
                <a:spcPct val="40000"/>
              </a:spcBef>
              <a:buClr>
                <a:srgbClr val="FF3300"/>
              </a:buClr>
              <a:buSzPct val="95000"/>
              <a:defRPr/>
            </a:pPr>
            <a:r>
              <a:rPr lang="ru-RU" sz="2200" b="1" dirty="0">
                <a:solidFill>
                  <a:srgbClr val="FFFF00"/>
                </a:solidFill>
                <a:effectLst>
                  <a:outerShdw blurRad="38100" dist="38100" dir="2700000" algn="tl">
                    <a:srgbClr val="000000"/>
                  </a:outerShdw>
                </a:effectLst>
                <a:latin typeface="Arial" charset="0"/>
              </a:rPr>
              <a:t>эвакуацию мокроты</a:t>
            </a:r>
          </a:p>
          <a:p>
            <a:pPr>
              <a:buFont typeface="Wingdings" pitchFamily="2" charset="2"/>
              <a:buNone/>
              <a:defRPr/>
            </a:pPr>
            <a:endParaRPr lang="ru-RU" sz="2000" i="1" dirty="0">
              <a:solidFill>
                <a:schemeClr val="accent2"/>
              </a:solidFill>
            </a:endParaRPr>
          </a:p>
          <a:p>
            <a:pPr>
              <a:buFont typeface="Wingdings" pitchFamily="2" charset="2"/>
              <a:buNone/>
              <a:defRPr/>
            </a:pPr>
            <a:endParaRPr lang="ru-RU" sz="2000" i="1" dirty="0">
              <a:solidFill>
                <a:schemeClr val="accent2"/>
              </a:solidFill>
            </a:endParaRPr>
          </a:p>
        </p:txBody>
      </p:sp>
      <p:sp>
        <p:nvSpPr>
          <p:cNvPr id="114700" name="Rectangle 12"/>
          <p:cNvSpPr>
            <a:spLocks noChangeArrowheads="1"/>
          </p:cNvSpPr>
          <p:nvPr/>
        </p:nvSpPr>
        <p:spPr bwMode="auto">
          <a:xfrm>
            <a:off x="1258888" y="1528763"/>
            <a:ext cx="7620000" cy="685800"/>
          </a:xfrm>
          <a:prstGeom prst="rect">
            <a:avLst/>
          </a:prstGeom>
          <a:noFill/>
          <a:ln w="9525">
            <a:noFill/>
            <a:miter lim="800000"/>
            <a:headEnd/>
            <a:tailEnd/>
          </a:ln>
          <a:effectLst>
            <a:outerShdw dist="28398" dir="1593903" algn="ctr" rotWithShape="0">
              <a:schemeClr val="bg2"/>
            </a:outerShdw>
          </a:effectLst>
        </p:spPr>
        <p:txBody>
          <a:bodyPr lIns="92075" tIns="46038" rIns="92075" bIns="46038"/>
          <a:lstStyle/>
          <a:p>
            <a:pPr marL="265113" indent="-265113">
              <a:lnSpc>
                <a:spcPct val="90000"/>
              </a:lnSpc>
              <a:spcBef>
                <a:spcPct val="20000"/>
              </a:spcBef>
              <a:buClr>
                <a:srgbClr val="FF33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Уменьшают количество рецепторов на клеточной мембране, связывающих медиаторы воспаления</a:t>
            </a:r>
            <a:endParaRPr lang="ru-RU" sz="2800" b="1">
              <a:solidFill>
                <a:srgbClr val="FFFF00"/>
              </a:solidFill>
              <a:effectLst>
                <a:outerShdw blurRad="38100" dist="38100" dir="2700000" algn="tl">
                  <a:srgbClr val="000000"/>
                </a:outerShdw>
              </a:effectLst>
              <a:latin typeface="Arial" charset="0"/>
            </a:endParaRPr>
          </a:p>
        </p:txBody>
      </p:sp>
      <p:sp>
        <p:nvSpPr>
          <p:cNvPr id="114701" name="Rectangle 13"/>
          <p:cNvSpPr>
            <a:spLocks noChangeArrowheads="1"/>
          </p:cNvSpPr>
          <p:nvPr/>
        </p:nvSpPr>
        <p:spPr bwMode="auto">
          <a:xfrm>
            <a:off x="1187450" y="2327275"/>
            <a:ext cx="7315200" cy="381000"/>
          </a:xfrm>
          <a:prstGeom prst="rect">
            <a:avLst/>
          </a:prstGeom>
          <a:noFill/>
          <a:ln w="9525">
            <a:noFill/>
            <a:miter lim="800000"/>
            <a:headEnd/>
            <a:tailEnd/>
          </a:ln>
          <a:effectLst>
            <a:outerShdw dist="28398" dir="1593903" algn="ctr" rotWithShape="0">
              <a:schemeClr val="bg2"/>
            </a:outerShdw>
          </a:effectLst>
        </p:spPr>
        <p:txBody>
          <a:bodyPr lIns="92075" tIns="46038" rIns="92075" bIns="46038"/>
          <a:lstStyle/>
          <a:p>
            <a:pPr indent="381000">
              <a:lnSpc>
                <a:spcPct val="90000"/>
              </a:lnSpc>
              <a:spcBef>
                <a:spcPct val="20000"/>
              </a:spcBef>
              <a:buClr>
                <a:srgbClr val="FF33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Стимулируют  синтез </a:t>
            </a:r>
            <a:r>
              <a:rPr lang="ru-RU" b="1" dirty="0">
                <a:solidFill>
                  <a:srgbClr val="FFFF00"/>
                </a:solidFill>
                <a:effectLst>
                  <a:outerShdw blurRad="38100" dist="38100" dir="2700000" algn="tl">
                    <a:srgbClr val="000000"/>
                  </a:outerShdw>
                </a:effectLst>
                <a:latin typeface="Arial" charset="0"/>
                <a:sym typeface="Symbol" pitchFamily="18" charset="2"/>
              </a:rPr>
              <a:t></a:t>
            </a:r>
            <a:r>
              <a:rPr lang="ru-RU" sz="1600" b="1" dirty="0">
                <a:solidFill>
                  <a:srgbClr val="FFFF00"/>
                </a:solidFill>
                <a:effectLst>
                  <a:outerShdw blurRad="38100" dist="38100" dir="2700000" algn="tl">
                    <a:srgbClr val="000000"/>
                  </a:outerShdw>
                </a:effectLst>
                <a:latin typeface="Arial" charset="0"/>
                <a:sym typeface="Symbol" pitchFamily="18" charset="2"/>
              </a:rPr>
              <a:t>2</a:t>
            </a:r>
            <a:r>
              <a:rPr lang="ru-RU" sz="2200" b="1" dirty="0">
                <a:solidFill>
                  <a:srgbClr val="FFFF00"/>
                </a:solidFill>
                <a:effectLst>
                  <a:outerShdw blurRad="38100" dist="38100" dir="2700000" algn="tl">
                    <a:srgbClr val="000000"/>
                  </a:outerShdw>
                </a:effectLst>
                <a:latin typeface="Arial" charset="0"/>
                <a:sym typeface="Symbol" pitchFamily="18" charset="2"/>
              </a:rPr>
              <a:t>-</a:t>
            </a:r>
            <a:r>
              <a:rPr lang="ru-RU" sz="2200" b="1" dirty="0">
                <a:solidFill>
                  <a:srgbClr val="FFFF00"/>
                </a:solidFill>
                <a:effectLst>
                  <a:outerShdw blurRad="38100" dist="38100" dir="2700000" algn="tl">
                    <a:srgbClr val="000000"/>
                  </a:outerShdw>
                </a:effectLst>
                <a:latin typeface="Arial" charset="0"/>
              </a:rPr>
              <a:t> </a:t>
            </a:r>
            <a:r>
              <a:rPr lang="ru-RU" sz="2200" b="1" dirty="0" err="1">
                <a:solidFill>
                  <a:srgbClr val="FFFF00"/>
                </a:solidFill>
                <a:effectLst>
                  <a:outerShdw blurRad="38100" dist="38100" dir="2700000" algn="tl">
                    <a:srgbClr val="000000"/>
                  </a:outerShdw>
                </a:effectLst>
                <a:latin typeface="Arial" charset="0"/>
              </a:rPr>
              <a:t>адренорецепторов</a:t>
            </a:r>
            <a:endParaRPr lang="ru-RU" sz="2800" b="1" dirty="0">
              <a:solidFill>
                <a:srgbClr val="FFFF00"/>
              </a:solidFill>
              <a:effectLst>
                <a:outerShdw blurRad="38100" dist="38100" dir="2700000" algn="tl">
                  <a:srgbClr val="000000"/>
                </a:outerShdw>
              </a:effectLst>
              <a:latin typeface="Arial" charset="0"/>
            </a:endParaRPr>
          </a:p>
        </p:txBody>
      </p:sp>
      <p:sp>
        <p:nvSpPr>
          <p:cNvPr id="8" name="Прямоугольник 7"/>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37891" name="Rectangle 2"/>
          <p:cNvSpPr>
            <a:spLocks noChangeArrowheads="1"/>
          </p:cNvSpPr>
          <p:nvPr/>
        </p:nvSpPr>
        <p:spPr bwMode="auto">
          <a:xfrm>
            <a:off x="990600" y="1019175"/>
            <a:ext cx="8153400" cy="5410200"/>
          </a:xfrm>
          <a:prstGeom prst="rect">
            <a:avLst/>
          </a:prstGeom>
          <a:solidFill>
            <a:srgbClr val="000000"/>
          </a:solidFill>
          <a:ln w="12700">
            <a:noFill/>
            <a:miter lim="800000"/>
            <a:headEnd type="none" w="sm" len="sm"/>
            <a:tailEnd type="none" w="sm" len="sm"/>
          </a:ln>
        </p:spPr>
        <p:txBody>
          <a:bodyPr wrap="none" anchor="ctr"/>
          <a:lstStyle/>
          <a:p>
            <a:endParaRPr lang="ru-RU"/>
          </a:p>
        </p:txBody>
      </p:sp>
      <p:sp>
        <p:nvSpPr>
          <p:cNvPr id="166915" name="Rectangle 3"/>
          <p:cNvSpPr>
            <a:spLocks noGrp="1" noChangeArrowheads="1"/>
          </p:cNvSpPr>
          <p:nvPr>
            <p:ph type="title"/>
          </p:nvPr>
        </p:nvSpPr>
        <p:spPr/>
        <p:txBody>
          <a:bodyPr/>
          <a:lstStyle/>
          <a:p>
            <a:pPr eaLnBrk="1" hangingPunct="1">
              <a:lnSpc>
                <a:spcPct val="80000"/>
              </a:lnSpc>
              <a:defRPr/>
            </a:pPr>
            <a:r>
              <a:rPr lang="ru-RU" smtClean="0"/>
              <a:t>Ингаляционные глюкокортикостероиды</a:t>
            </a:r>
          </a:p>
        </p:txBody>
      </p:sp>
      <p:pic>
        <p:nvPicPr>
          <p:cNvPr id="37893" name="Picture 8" descr="джет001"/>
          <p:cNvPicPr>
            <a:picLocks noChangeAspect="1" noChangeArrowheads="1"/>
          </p:cNvPicPr>
          <p:nvPr/>
        </p:nvPicPr>
        <p:blipFill>
          <a:blip r:embed="rId2"/>
          <a:srcRect/>
          <a:stretch>
            <a:fillRect/>
          </a:stretch>
        </p:blipFill>
        <p:spPr bwMode="auto">
          <a:xfrm>
            <a:off x="4800600" y="3468688"/>
            <a:ext cx="3048000" cy="2932112"/>
          </a:xfrm>
          <a:prstGeom prst="rect">
            <a:avLst/>
          </a:prstGeom>
          <a:noFill/>
          <a:ln w="9525">
            <a:noFill/>
            <a:miter lim="800000"/>
            <a:headEnd/>
            <a:tailEnd/>
          </a:ln>
        </p:spPr>
      </p:pic>
      <p:sp>
        <p:nvSpPr>
          <p:cNvPr id="37894" name="Rectangle 9"/>
          <p:cNvSpPr>
            <a:spLocks noChangeArrowheads="1"/>
          </p:cNvSpPr>
          <p:nvPr/>
        </p:nvSpPr>
        <p:spPr bwMode="auto">
          <a:xfrm>
            <a:off x="4572000" y="6096000"/>
            <a:ext cx="4572000" cy="304800"/>
          </a:xfrm>
          <a:prstGeom prst="rect">
            <a:avLst/>
          </a:prstGeom>
          <a:solidFill>
            <a:schemeClr val="bg2"/>
          </a:solidFill>
          <a:ln w="12700">
            <a:noFill/>
            <a:miter lim="800000"/>
            <a:headEnd type="none" w="sm" len="sm"/>
            <a:tailEnd type="none" w="sm" len="sm"/>
          </a:ln>
        </p:spPr>
        <p:txBody>
          <a:bodyPr wrap="none" anchor="ctr"/>
          <a:lstStyle/>
          <a:p>
            <a:endParaRPr lang="ru-RU"/>
          </a:p>
        </p:txBody>
      </p:sp>
      <p:sp>
        <p:nvSpPr>
          <p:cNvPr id="37895" name="Rectangle 10"/>
          <p:cNvSpPr>
            <a:spLocks noChangeArrowheads="1"/>
          </p:cNvSpPr>
          <p:nvPr/>
        </p:nvSpPr>
        <p:spPr bwMode="auto">
          <a:xfrm>
            <a:off x="4572000" y="2286000"/>
            <a:ext cx="685800" cy="3810000"/>
          </a:xfrm>
          <a:prstGeom prst="rect">
            <a:avLst/>
          </a:prstGeom>
          <a:solidFill>
            <a:schemeClr val="bg2"/>
          </a:solidFill>
          <a:ln w="12700">
            <a:noFill/>
            <a:miter lim="800000"/>
            <a:headEnd type="none" w="sm" len="sm"/>
            <a:tailEnd type="none" w="sm" len="sm"/>
          </a:ln>
        </p:spPr>
        <p:txBody>
          <a:bodyPr wrap="none" anchor="ctr"/>
          <a:lstStyle/>
          <a:p>
            <a:endParaRPr lang="ru-RU"/>
          </a:p>
        </p:txBody>
      </p:sp>
      <p:sp>
        <p:nvSpPr>
          <p:cNvPr id="37896" name="Rectangle 11"/>
          <p:cNvSpPr>
            <a:spLocks noChangeArrowheads="1"/>
          </p:cNvSpPr>
          <p:nvPr/>
        </p:nvSpPr>
        <p:spPr bwMode="auto">
          <a:xfrm>
            <a:off x="7315200" y="2438400"/>
            <a:ext cx="533400" cy="3810000"/>
          </a:xfrm>
          <a:prstGeom prst="rect">
            <a:avLst/>
          </a:prstGeom>
          <a:solidFill>
            <a:schemeClr val="bg2"/>
          </a:solidFill>
          <a:ln w="12700">
            <a:noFill/>
            <a:miter lim="800000"/>
            <a:headEnd type="none" w="sm" len="sm"/>
            <a:tailEnd type="none" w="sm" len="sm"/>
          </a:ln>
        </p:spPr>
        <p:txBody>
          <a:bodyPr wrap="none" anchor="ctr"/>
          <a:lstStyle/>
          <a:p>
            <a:endParaRPr lang="ru-RU"/>
          </a:p>
        </p:txBody>
      </p:sp>
      <p:sp>
        <p:nvSpPr>
          <p:cNvPr id="37897" name="Rectangle 12"/>
          <p:cNvSpPr>
            <a:spLocks noChangeArrowheads="1"/>
          </p:cNvSpPr>
          <p:nvPr/>
        </p:nvSpPr>
        <p:spPr bwMode="auto">
          <a:xfrm>
            <a:off x="5181600" y="3352800"/>
            <a:ext cx="3581400" cy="609600"/>
          </a:xfrm>
          <a:prstGeom prst="rect">
            <a:avLst/>
          </a:prstGeom>
          <a:solidFill>
            <a:schemeClr val="bg2"/>
          </a:solidFill>
          <a:ln w="12700">
            <a:noFill/>
            <a:miter lim="800000"/>
            <a:headEnd type="none" w="sm" len="sm"/>
            <a:tailEnd type="none" w="sm" len="sm"/>
          </a:ln>
        </p:spPr>
        <p:txBody>
          <a:bodyPr wrap="none" anchor="ctr"/>
          <a:lstStyle/>
          <a:p>
            <a:endParaRPr lang="ru-RU"/>
          </a:p>
        </p:txBody>
      </p:sp>
      <p:sp>
        <p:nvSpPr>
          <p:cNvPr id="166919" name="Rectangle 7"/>
          <p:cNvSpPr>
            <a:spLocks noGrp="1" noChangeArrowheads="1"/>
          </p:cNvSpPr>
          <p:nvPr>
            <p:ph type="body" idx="1"/>
          </p:nvPr>
        </p:nvSpPr>
        <p:spPr>
          <a:xfrm>
            <a:off x="1981200" y="1143000"/>
            <a:ext cx="5943600" cy="457200"/>
          </a:xfrm>
        </p:spPr>
        <p:txBody>
          <a:bodyPr/>
          <a:lstStyle/>
          <a:p>
            <a:pPr marL="0" indent="0" algn="ctr" eaLnBrk="1" hangingPunct="1">
              <a:buFont typeface="Wingdings" pitchFamily="2" charset="2"/>
              <a:buNone/>
              <a:defRPr/>
            </a:pPr>
            <a:r>
              <a:rPr lang="ru-RU" sz="2400" b="1" smtClean="0">
                <a:solidFill>
                  <a:srgbClr val="FF3300"/>
                </a:solidFill>
              </a:rPr>
              <a:t>Требования к ингаляционным ГК</a:t>
            </a:r>
            <a:endParaRPr lang="ru-RU" sz="2300" smtClean="0">
              <a:solidFill>
                <a:srgbClr val="FF3300"/>
              </a:solidFill>
            </a:endParaRPr>
          </a:p>
        </p:txBody>
      </p:sp>
      <p:sp>
        <p:nvSpPr>
          <p:cNvPr id="166918" name="Rectangle 6"/>
          <p:cNvSpPr>
            <a:spLocks noChangeArrowheads="1"/>
          </p:cNvSpPr>
          <p:nvPr/>
        </p:nvSpPr>
        <p:spPr bwMode="auto">
          <a:xfrm>
            <a:off x="1033463" y="1676400"/>
            <a:ext cx="4114800" cy="4114800"/>
          </a:xfrm>
          <a:prstGeom prst="rect">
            <a:avLst/>
          </a:prstGeom>
          <a:noFill/>
          <a:ln w="9525">
            <a:noFill/>
            <a:miter lim="800000"/>
            <a:headEnd/>
            <a:tailEnd/>
          </a:ln>
          <a:effectLst/>
        </p:spPr>
        <p:txBody>
          <a:bodyPr lIns="92075" tIns="46038" rIns="92075" bIns="46038"/>
          <a:lstStyle/>
          <a:p>
            <a:pPr indent="381000">
              <a:lnSpc>
                <a:spcPct val="8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Хорошо проникать внутрь клетки через липидную клеточную мембрану</a:t>
            </a:r>
          </a:p>
          <a:p>
            <a:pPr indent="381000">
              <a:lnSpc>
                <a:spcPct val="8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Плохо всасываться в ЖКТ</a:t>
            </a:r>
          </a:p>
          <a:p>
            <a:pPr indent="381000">
              <a:lnSpc>
                <a:spcPct val="8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Плохо всасываться в системный кровоток со слизистой бронхов</a:t>
            </a:r>
          </a:p>
          <a:p>
            <a:pPr indent="381000">
              <a:lnSpc>
                <a:spcPct val="8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Оказывать местное сосудосуживающее действие</a:t>
            </a:r>
          </a:p>
          <a:p>
            <a:pPr indent="381000">
              <a:lnSpc>
                <a:spcPct val="8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Максимально </a:t>
            </a:r>
            <a:r>
              <a:rPr lang="ru-RU" sz="2200" dirty="0" err="1">
                <a:solidFill>
                  <a:srgbClr val="FFFF00"/>
                </a:solidFill>
                <a:effectLst>
                  <a:outerShdw blurRad="38100" dist="38100" dir="2700000" algn="tl">
                    <a:srgbClr val="000000"/>
                  </a:outerShdw>
                </a:effectLst>
                <a:latin typeface="Arial" charset="0"/>
              </a:rPr>
              <a:t>метаболизироваться</a:t>
            </a:r>
            <a:r>
              <a:rPr lang="ru-RU" sz="2200" dirty="0">
                <a:solidFill>
                  <a:srgbClr val="FFFF00"/>
                </a:solidFill>
                <a:effectLst>
                  <a:outerShdw blurRad="38100" dist="38100" dir="2700000" algn="tl">
                    <a:srgbClr val="000000"/>
                  </a:outerShdw>
                </a:effectLst>
                <a:latin typeface="Arial" charset="0"/>
              </a:rPr>
              <a:t> в печени при первом прохождении</a:t>
            </a:r>
            <a:endParaRPr lang="ru-RU" sz="2800" b="1" dirty="0">
              <a:solidFill>
                <a:srgbClr val="FFFF00"/>
              </a:solidFill>
              <a:effectLst>
                <a:outerShdw blurRad="38100" dist="38100" dir="2700000" algn="tl">
                  <a:srgbClr val="000000"/>
                </a:outerShdw>
              </a:effectLst>
              <a:latin typeface="Arial" charset="0"/>
            </a:endParaRPr>
          </a:p>
        </p:txBody>
      </p:sp>
      <p:pic>
        <p:nvPicPr>
          <p:cNvPr id="37900" name="Picture 15" descr="контейн"/>
          <p:cNvPicPr>
            <a:picLocks noChangeAspect="1" noChangeArrowheads="1"/>
          </p:cNvPicPr>
          <p:nvPr/>
        </p:nvPicPr>
        <p:blipFill>
          <a:blip r:embed="rId3"/>
          <a:srcRect/>
          <a:stretch>
            <a:fillRect/>
          </a:stretch>
        </p:blipFill>
        <p:spPr bwMode="auto">
          <a:xfrm>
            <a:off x="7010400" y="1600200"/>
            <a:ext cx="2138363" cy="2286000"/>
          </a:xfrm>
          <a:prstGeom prst="rect">
            <a:avLst/>
          </a:prstGeom>
          <a:noFill/>
          <a:ln w="9525">
            <a:noFill/>
            <a:miter lim="800000"/>
            <a:headEnd/>
            <a:tailEnd/>
          </a:ln>
        </p:spPr>
      </p:pic>
      <p:sp>
        <p:nvSpPr>
          <p:cNvPr id="13" name="Прямоугольник 12"/>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solidFill>
            <a:schemeClr val="tx1"/>
          </a:solidFill>
        </p:spPr>
        <p:txBody>
          <a:bodyPr/>
          <a:lstStyle/>
          <a:p>
            <a:pPr>
              <a:defRPr/>
            </a:pPr>
            <a:r>
              <a:rPr lang="ru-RU" dirty="0" err="1">
                <a:solidFill>
                  <a:srgbClr val="FF0000"/>
                </a:solidFill>
              </a:rPr>
              <a:t>Глюкокортикостероиды</a:t>
            </a:r>
            <a:endParaRPr lang="ru-RU" dirty="0">
              <a:solidFill>
                <a:srgbClr val="FF0000"/>
              </a:solidFill>
            </a:endParaRPr>
          </a:p>
        </p:txBody>
      </p:sp>
      <p:sp>
        <p:nvSpPr>
          <p:cNvPr id="87043" name="Rectangle 3"/>
          <p:cNvSpPr>
            <a:spLocks noGrp="1" noChangeArrowheads="1"/>
          </p:cNvSpPr>
          <p:nvPr>
            <p:ph type="body" idx="1"/>
          </p:nvPr>
        </p:nvSpPr>
        <p:spPr/>
        <p:txBody>
          <a:bodyPr/>
          <a:lstStyle/>
          <a:p>
            <a:pPr>
              <a:lnSpc>
                <a:spcPct val="90000"/>
              </a:lnSpc>
              <a:buFont typeface="Wingdings" pitchFamily="2" charset="2"/>
              <a:buNone/>
              <a:defRPr/>
            </a:pPr>
            <a:r>
              <a:rPr lang="ru-RU" sz="2000" dirty="0"/>
              <a:t>Как правило, применяют в виде аэрозоля</a:t>
            </a:r>
          </a:p>
          <a:p>
            <a:pPr>
              <a:lnSpc>
                <a:spcPct val="90000"/>
              </a:lnSpc>
              <a:buFont typeface="Wingdings" pitchFamily="2" charset="2"/>
              <a:buNone/>
              <a:defRPr/>
            </a:pPr>
            <a:r>
              <a:rPr lang="ru-RU" sz="2000" dirty="0"/>
              <a:t>                            Дозы (мкг/сутки)</a:t>
            </a:r>
          </a:p>
          <a:p>
            <a:pPr>
              <a:lnSpc>
                <a:spcPct val="90000"/>
              </a:lnSpc>
              <a:buFont typeface="Wingdings" pitchFamily="2" charset="2"/>
              <a:buNone/>
              <a:defRPr/>
            </a:pPr>
            <a:r>
              <a:rPr lang="ru-RU" sz="2000" dirty="0"/>
              <a:t> </a:t>
            </a:r>
            <a:r>
              <a:rPr lang="ru-RU" sz="2000" dirty="0" err="1"/>
              <a:t>Пр-т</a:t>
            </a:r>
            <a:r>
              <a:rPr lang="ru-RU" sz="2000" dirty="0"/>
              <a:t>               </a:t>
            </a:r>
            <a:r>
              <a:rPr lang="en-US" sz="2000" dirty="0" smtClean="0"/>
              <a:t>       </a:t>
            </a:r>
            <a:r>
              <a:rPr lang="ru-RU" sz="2000" dirty="0" smtClean="0"/>
              <a:t>Низкие  </a:t>
            </a:r>
            <a:r>
              <a:rPr lang="en-US" sz="2000" dirty="0" smtClean="0"/>
              <a:t>       </a:t>
            </a:r>
            <a:r>
              <a:rPr lang="ru-RU" sz="2000" dirty="0" smtClean="0"/>
              <a:t> </a:t>
            </a:r>
            <a:r>
              <a:rPr lang="ru-RU" sz="2000" dirty="0"/>
              <a:t>Средние   </a:t>
            </a:r>
            <a:r>
              <a:rPr lang="en-US" sz="2000" dirty="0" smtClean="0"/>
              <a:t>         </a:t>
            </a:r>
            <a:r>
              <a:rPr lang="ru-RU" sz="2000" dirty="0" smtClean="0"/>
              <a:t>Высокие</a:t>
            </a:r>
            <a:endParaRPr lang="ru-RU" sz="2000" dirty="0"/>
          </a:p>
          <a:p>
            <a:pPr>
              <a:lnSpc>
                <a:spcPct val="90000"/>
              </a:lnSpc>
              <a:buFont typeface="Wingdings" pitchFamily="2" charset="2"/>
              <a:buNone/>
              <a:defRPr/>
            </a:pPr>
            <a:endParaRPr lang="ru-RU" sz="2000" dirty="0"/>
          </a:p>
          <a:p>
            <a:pPr>
              <a:lnSpc>
                <a:spcPct val="90000"/>
              </a:lnSpc>
              <a:buFont typeface="Wingdings" pitchFamily="2" charset="2"/>
              <a:buNone/>
              <a:defRPr/>
            </a:pPr>
            <a:r>
              <a:rPr lang="ru-RU" sz="2000" dirty="0" err="1"/>
              <a:t>Беклометазон</a:t>
            </a:r>
            <a:r>
              <a:rPr lang="ru-RU" sz="2000" dirty="0"/>
              <a:t>         </a:t>
            </a:r>
            <a:r>
              <a:rPr lang="ru-RU" sz="2000" dirty="0">
                <a:cs typeface="Arial" charset="0"/>
              </a:rPr>
              <a:t>≤500            501-1000           </a:t>
            </a:r>
            <a:r>
              <a:rPr lang="en-US" sz="2000" dirty="0">
                <a:cs typeface="Arial" charset="0"/>
              </a:rPr>
              <a:t>&gt;</a:t>
            </a:r>
            <a:r>
              <a:rPr lang="ru-RU" sz="2000" dirty="0">
                <a:cs typeface="Arial" charset="0"/>
              </a:rPr>
              <a:t>1000</a:t>
            </a:r>
          </a:p>
          <a:p>
            <a:pPr>
              <a:lnSpc>
                <a:spcPct val="90000"/>
              </a:lnSpc>
              <a:buFont typeface="Wingdings" pitchFamily="2" charset="2"/>
              <a:buNone/>
              <a:defRPr/>
            </a:pPr>
            <a:endParaRPr lang="ru-RU" sz="2000" dirty="0">
              <a:cs typeface="Arial" charset="0"/>
            </a:endParaRPr>
          </a:p>
          <a:p>
            <a:pPr>
              <a:lnSpc>
                <a:spcPct val="90000"/>
              </a:lnSpc>
              <a:buFont typeface="Wingdings" pitchFamily="2" charset="2"/>
              <a:buNone/>
              <a:defRPr/>
            </a:pPr>
            <a:r>
              <a:rPr lang="ru-RU" sz="2000" dirty="0" err="1">
                <a:cs typeface="Arial" charset="0"/>
              </a:rPr>
              <a:t>Будесонид</a:t>
            </a:r>
            <a:r>
              <a:rPr lang="ru-RU" sz="2000" dirty="0">
                <a:cs typeface="Arial" charset="0"/>
              </a:rPr>
              <a:t>               ≤400            401-800             </a:t>
            </a:r>
            <a:r>
              <a:rPr lang="en-US" sz="2000" dirty="0">
                <a:cs typeface="Arial" charset="0"/>
              </a:rPr>
              <a:t>&gt;</a:t>
            </a:r>
            <a:r>
              <a:rPr lang="ru-RU" sz="2000" dirty="0">
                <a:cs typeface="Arial" charset="0"/>
              </a:rPr>
              <a:t>  800</a:t>
            </a:r>
          </a:p>
          <a:p>
            <a:pPr>
              <a:lnSpc>
                <a:spcPct val="90000"/>
              </a:lnSpc>
              <a:buFont typeface="Wingdings" pitchFamily="2" charset="2"/>
              <a:buNone/>
              <a:defRPr/>
            </a:pPr>
            <a:endParaRPr lang="ru-RU" sz="2000" dirty="0">
              <a:cs typeface="Arial" charset="0"/>
            </a:endParaRPr>
          </a:p>
          <a:p>
            <a:pPr>
              <a:lnSpc>
                <a:spcPct val="90000"/>
              </a:lnSpc>
              <a:buFont typeface="Wingdings" pitchFamily="2" charset="2"/>
              <a:buNone/>
              <a:defRPr/>
            </a:pPr>
            <a:r>
              <a:rPr lang="ru-RU" sz="2000" dirty="0" err="1">
                <a:cs typeface="Arial" charset="0"/>
              </a:rPr>
              <a:t>Флютиказон</a:t>
            </a:r>
            <a:r>
              <a:rPr lang="ru-RU" sz="2000" dirty="0">
                <a:cs typeface="Arial" charset="0"/>
              </a:rPr>
              <a:t>             ≤250            251-500            </a:t>
            </a:r>
            <a:r>
              <a:rPr lang="en-US" sz="2000" dirty="0">
                <a:cs typeface="Arial" charset="0"/>
              </a:rPr>
              <a:t>&gt;</a:t>
            </a:r>
            <a:r>
              <a:rPr lang="ru-RU" sz="2400" dirty="0">
                <a:cs typeface="Arial" charset="0"/>
              </a:rPr>
              <a:t>   500 </a:t>
            </a:r>
          </a:p>
          <a:p>
            <a:pPr>
              <a:lnSpc>
                <a:spcPct val="90000"/>
              </a:lnSpc>
              <a:buFont typeface="Wingdings" pitchFamily="2" charset="2"/>
              <a:buNone/>
              <a:defRPr/>
            </a:pPr>
            <a:r>
              <a:rPr lang="en-US" sz="2400" dirty="0">
                <a:cs typeface="Arial" charset="0"/>
              </a:rPr>
              <a:t> </a:t>
            </a:r>
            <a:endParaRPr lang="ru-RU" sz="2400" dirty="0">
              <a:cs typeface="Arial" charset="0"/>
            </a:endParaRPr>
          </a:p>
          <a:p>
            <a:pPr>
              <a:lnSpc>
                <a:spcPct val="90000"/>
              </a:lnSpc>
              <a:buFont typeface="Wingdings" pitchFamily="2" charset="2"/>
              <a:buNone/>
              <a:defRPr/>
            </a:pPr>
            <a:endParaRPr lang="ru-RU" sz="2400" dirty="0">
              <a:cs typeface="Arial" charset="0"/>
            </a:endParaRPr>
          </a:p>
        </p:txBody>
      </p:sp>
      <p:sp>
        <p:nvSpPr>
          <p:cNvPr id="4" name="Прямоугольник 3"/>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39939" name="Rectangle 2"/>
          <p:cNvSpPr>
            <a:spLocks noChangeArrowheads="1"/>
          </p:cNvSpPr>
          <p:nvPr/>
        </p:nvSpPr>
        <p:spPr bwMode="auto">
          <a:xfrm>
            <a:off x="990600" y="990600"/>
            <a:ext cx="8153400" cy="5410200"/>
          </a:xfrm>
          <a:prstGeom prst="rect">
            <a:avLst/>
          </a:prstGeom>
          <a:noFill/>
          <a:ln w="12700">
            <a:noFill/>
            <a:miter lim="800000"/>
            <a:headEnd type="none" w="sm" len="sm"/>
            <a:tailEnd type="none" w="sm" len="sm"/>
          </a:ln>
        </p:spPr>
        <p:txBody>
          <a:bodyPr wrap="none" anchor="ctr"/>
          <a:lstStyle/>
          <a:p>
            <a:endParaRPr lang="ru-RU"/>
          </a:p>
        </p:txBody>
      </p:sp>
      <p:sp>
        <p:nvSpPr>
          <p:cNvPr id="167939" name="Rectangle 3"/>
          <p:cNvSpPr>
            <a:spLocks noGrp="1" noChangeArrowheads="1"/>
          </p:cNvSpPr>
          <p:nvPr>
            <p:ph type="title"/>
          </p:nvPr>
        </p:nvSpPr>
        <p:spPr/>
        <p:txBody>
          <a:bodyPr/>
          <a:lstStyle/>
          <a:p>
            <a:pPr eaLnBrk="1" hangingPunct="1">
              <a:lnSpc>
                <a:spcPct val="80000"/>
              </a:lnSpc>
              <a:defRPr/>
            </a:pPr>
            <a:r>
              <a:rPr lang="ru-RU" dirty="0" err="1" smtClean="0"/>
              <a:t>Глюкокортикостероиды</a:t>
            </a:r>
            <a:endParaRPr lang="ru-RU" dirty="0" smtClean="0"/>
          </a:p>
        </p:txBody>
      </p:sp>
      <p:pic>
        <p:nvPicPr>
          <p:cNvPr id="39941" name="Picture 4" descr="PICT45"/>
          <p:cNvPicPr>
            <a:picLocks noChangeAspect="1" noChangeArrowheads="1"/>
          </p:cNvPicPr>
          <p:nvPr/>
        </p:nvPicPr>
        <p:blipFill>
          <a:blip r:embed="rId2">
            <a:clrChange>
              <a:clrFrom>
                <a:srgbClr val="0F0F17"/>
              </a:clrFrom>
              <a:clrTo>
                <a:srgbClr val="0F0F17">
                  <a:alpha val="0"/>
                </a:srgbClr>
              </a:clrTo>
            </a:clrChange>
          </a:blip>
          <a:srcRect/>
          <a:stretch>
            <a:fillRect/>
          </a:stretch>
        </p:blipFill>
        <p:spPr bwMode="auto">
          <a:xfrm>
            <a:off x="5435600" y="1295400"/>
            <a:ext cx="3708400" cy="3382963"/>
          </a:xfrm>
          <a:prstGeom prst="rect">
            <a:avLst/>
          </a:prstGeom>
          <a:noFill/>
          <a:ln w="9525">
            <a:noFill/>
            <a:miter lim="800000"/>
            <a:headEnd/>
            <a:tailEnd/>
          </a:ln>
        </p:spPr>
      </p:pic>
      <p:sp>
        <p:nvSpPr>
          <p:cNvPr id="167942" name="Rectangle 6"/>
          <p:cNvSpPr>
            <a:spLocks noChangeArrowheads="1"/>
          </p:cNvSpPr>
          <p:nvPr/>
        </p:nvSpPr>
        <p:spPr bwMode="auto">
          <a:xfrm>
            <a:off x="1143000" y="2362200"/>
            <a:ext cx="4267200" cy="3352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indent="381000">
              <a:lnSpc>
                <a:spcPct val="9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Ступенчатой терапии бронхиальной </a:t>
            </a:r>
            <a:r>
              <a:rPr lang="ru-RU" sz="2200" dirty="0">
                <a:solidFill>
                  <a:srgbClr val="FFFF00"/>
                </a:solidFill>
                <a:effectLst>
                  <a:outerShdw blurRad="38100" dist="38100" dir="2700000" algn="tl">
                    <a:srgbClr val="000000"/>
                  </a:outerShdw>
                </a:effectLst>
                <a:latin typeface="Arial" charset="0"/>
              </a:rPr>
              <a:t>астмы </a:t>
            </a:r>
          </a:p>
          <a:p>
            <a:pPr indent="381000">
              <a:lnSpc>
                <a:spcPct val="9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Лечение ХОБЛ</a:t>
            </a:r>
            <a:endParaRPr lang="ru-RU" sz="2200" dirty="0">
              <a:solidFill>
                <a:srgbClr val="FFFF00"/>
              </a:solidFill>
              <a:effectLst>
                <a:outerShdw blurRad="38100" dist="38100" dir="2700000" algn="tl">
                  <a:srgbClr val="000000"/>
                </a:outerShdw>
              </a:effectLst>
              <a:latin typeface="Arial" charset="0"/>
            </a:endParaRPr>
          </a:p>
          <a:p>
            <a:pPr indent="381000">
              <a:lnSpc>
                <a:spcPct val="9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Астматическом  </a:t>
            </a:r>
            <a:r>
              <a:rPr lang="ru-RU" sz="2200" dirty="0">
                <a:solidFill>
                  <a:srgbClr val="FFFF00"/>
                </a:solidFill>
                <a:effectLst>
                  <a:outerShdw blurRad="38100" dist="38100" dir="2700000" algn="tl">
                    <a:srgbClr val="000000"/>
                  </a:outerShdw>
                </a:effectLst>
                <a:latin typeface="Arial" charset="0"/>
              </a:rPr>
              <a:t>статусе на фоне </a:t>
            </a:r>
            <a:r>
              <a:rPr lang="ru-RU" sz="2200" dirty="0" err="1">
                <a:solidFill>
                  <a:srgbClr val="FFFF00"/>
                </a:solidFill>
                <a:effectLst>
                  <a:outerShdw blurRad="38100" dist="38100" dir="2700000" algn="tl">
                    <a:srgbClr val="000000"/>
                  </a:outerShdw>
                </a:effectLst>
                <a:latin typeface="Arial" charset="0"/>
              </a:rPr>
              <a:t>рефрактерности</a:t>
            </a:r>
            <a:r>
              <a:rPr lang="ru-RU" sz="2200" dirty="0">
                <a:solidFill>
                  <a:srgbClr val="FFFF00"/>
                </a:solidFill>
                <a:effectLst>
                  <a:outerShdw blurRad="38100" dist="38100" dir="2700000" algn="tl">
                    <a:srgbClr val="000000"/>
                  </a:outerShdw>
                </a:effectLst>
                <a:latin typeface="Arial" charset="0"/>
              </a:rPr>
              <a:t> к симпатомиметикам   </a:t>
            </a:r>
          </a:p>
          <a:p>
            <a:pPr indent="381000">
              <a:lnSpc>
                <a:spcPct val="90000"/>
              </a:lnSpc>
              <a:spcBef>
                <a:spcPct val="45000"/>
              </a:spcBef>
              <a:buClr>
                <a:srgbClr val="FFFF00"/>
              </a:buClr>
              <a:buSzPct val="95000"/>
              <a:buFont typeface="Wingdings" pitchFamily="2" charset="2"/>
              <a:buChar char="¬"/>
              <a:defRPr/>
            </a:pPr>
            <a:r>
              <a:rPr lang="ru-RU" sz="2200" dirty="0">
                <a:solidFill>
                  <a:srgbClr val="FFFF00"/>
                </a:solidFill>
                <a:effectLst>
                  <a:outerShdw blurRad="38100" dist="38100" dir="2700000" algn="tl">
                    <a:srgbClr val="000000"/>
                  </a:outerShdw>
                </a:effectLst>
                <a:latin typeface="Arial" charset="0"/>
              </a:rPr>
              <a:t>Для  </a:t>
            </a:r>
            <a:r>
              <a:rPr lang="ru-RU" sz="2200" dirty="0">
                <a:solidFill>
                  <a:srgbClr val="FFFF00"/>
                </a:solidFill>
                <a:effectLst>
                  <a:outerShdw blurRad="38100" dist="38100" dir="2700000" algn="tl">
                    <a:srgbClr val="000000"/>
                  </a:outerShdw>
                </a:effectLst>
                <a:latin typeface="Arial" charset="0"/>
              </a:rPr>
              <a:t>ликвидации приступов при гормонально-зависимой астме</a:t>
            </a:r>
            <a:endParaRPr lang="ru-RU" sz="2800" b="1" dirty="0">
              <a:solidFill>
                <a:srgbClr val="FFFF00"/>
              </a:solidFill>
              <a:effectLst>
                <a:outerShdw blurRad="38100" dist="38100" dir="2700000" algn="tl">
                  <a:srgbClr val="000000"/>
                </a:outerShdw>
              </a:effectLst>
              <a:latin typeface="Arial" charset="0"/>
            </a:endParaRPr>
          </a:p>
        </p:txBody>
      </p:sp>
      <p:sp>
        <p:nvSpPr>
          <p:cNvPr id="167943" name="Rectangle 7"/>
          <p:cNvSpPr>
            <a:spLocks noGrp="1" noChangeArrowheads="1"/>
          </p:cNvSpPr>
          <p:nvPr>
            <p:ph type="body" idx="1"/>
          </p:nvPr>
        </p:nvSpPr>
        <p:spPr>
          <a:xfrm>
            <a:off x="990600" y="1219200"/>
            <a:ext cx="3962400" cy="1143000"/>
          </a:xfrm>
        </p:spPr>
        <p:txBody>
          <a:bodyPr/>
          <a:lstStyle/>
          <a:p>
            <a:pPr marL="0" indent="0" eaLnBrk="1" hangingPunct="1">
              <a:buFont typeface="Wingdings" pitchFamily="2" charset="2"/>
              <a:buNone/>
              <a:defRPr/>
            </a:pPr>
            <a:r>
              <a:rPr lang="ru-RU" sz="2400" dirty="0" smtClean="0">
                <a:solidFill>
                  <a:schemeClr val="tx2"/>
                </a:solidFill>
              </a:rPr>
              <a:t>Применяются  при:</a:t>
            </a:r>
            <a:endParaRPr lang="ru-RU" sz="2800" b="1" dirty="0" smtClean="0">
              <a:solidFill>
                <a:schemeClr val="tx2"/>
              </a:solidFill>
            </a:endParaRPr>
          </a:p>
        </p:txBody>
      </p:sp>
      <p:sp>
        <p:nvSpPr>
          <p:cNvPr id="9" name="Прямоугольник 8"/>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36" descr="кандидоз рта"/>
          <p:cNvPicPr>
            <a:picLocks noChangeAspect="1" noChangeArrowheads="1"/>
          </p:cNvPicPr>
          <p:nvPr/>
        </p:nvPicPr>
        <p:blipFill>
          <a:blip r:embed="rId2"/>
          <a:srcRect b="4514"/>
          <a:stretch>
            <a:fillRect/>
          </a:stretch>
        </p:blipFill>
        <p:spPr bwMode="auto">
          <a:xfrm>
            <a:off x="5715000" y="1643063"/>
            <a:ext cx="3429000" cy="3055937"/>
          </a:xfrm>
          <a:prstGeom prst="rect">
            <a:avLst/>
          </a:prstGeom>
          <a:noFill/>
          <a:ln w="9525">
            <a:noFill/>
            <a:miter lim="800000"/>
            <a:headEnd/>
            <a:tailEnd/>
          </a:ln>
        </p:spPr>
      </p:pic>
      <p:sp>
        <p:nvSpPr>
          <p:cNvPr id="6"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68963" name="Rectangle 1027"/>
          <p:cNvSpPr>
            <a:spLocks noGrp="1" noChangeArrowheads="1"/>
          </p:cNvSpPr>
          <p:nvPr>
            <p:ph type="title"/>
          </p:nvPr>
        </p:nvSpPr>
        <p:spPr/>
        <p:txBody>
          <a:bodyPr/>
          <a:lstStyle/>
          <a:p>
            <a:pPr eaLnBrk="1" hangingPunct="1">
              <a:lnSpc>
                <a:spcPct val="80000"/>
              </a:lnSpc>
              <a:defRPr/>
            </a:pPr>
            <a:r>
              <a:rPr lang="ru-RU" smtClean="0"/>
              <a:t>Ингаляционные глюкокортикостероиды</a:t>
            </a:r>
          </a:p>
        </p:txBody>
      </p:sp>
      <p:sp>
        <p:nvSpPr>
          <p:cNvPr id="168969" name="Rectangle 1033"/>
          <p:cNvSpPr>
            <a:spLocks noGrp="1" noChangeArrowheads="1"/>
          </p:cNvSpPr>
          <p:nvPr>
            <p:ph type="body" idx="1"/>
          </p:nvPr>
        </p:nvSpPr>
        <p:spPr>
          <a:xfrm>
            <a:off x="1981200" y="1143000"/>
            <a:ext cx="6858000" cy="457200"/>
          </a:xfrm>
        </p:spPr>
        <p:txBody>
          <a:bodyPr/>
          <a:lstStyle/>
          <a:p>
            <a:pPr marL="0" indent="0" algn="ctr" eaLnBrk="1" hangingPunct="1">
              <a:buFont typeface="Wingdings" pitchFamily="2" charset="2"/>
              <a:buNone/>
              <a:defRPr/>
            </a:pPr>
            <a:r>
              <a:rPr lang="ru-RU" sz="2400" b="1" smtClean="0">
                <a:solidFill>
                  <a:srgbClr val="FF3300"/>
                </a:solidFill>
              </a:rPr>
              <a:t>Побочные эффекты ингаляционных ГК</a:t>
            </a:r>
            <a:endParaRPr lang="ru-RU" sz="2300" smtClean="0">
              <a:solidFill>
                <a:srgbClr val="FF3300"/>
              </a:solidFill>
            </a:endParaRPr>
          </a:p>
        </p:txBody>
      </p:sp>
      <p:sp>
        <p:nvSpPr>
          <p:cNvPr id="168970" name="Rectangle 1034"/>
          <p:cNvSpPr>
            <a:spLocks noChangeArrowheads="1"/>
          </p:cNvSpPr>
          <p:nvPr/>
        </p:nvSpPr>
        <p:spPr bwMode="auto">
          <a:xfrm>
            <a:off x="642938" y="1643063"/>
            <a:ext cx="5214937" cy="4114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indent="381000">
              <a:lnSpc>
                <a:spcPct val="80000"/>
              </a:lnSpc>
              <a:spcBef>
                <a:spcPct val="45000"/>
              </a:spcBef>
              <a:buClr>
                <a:srgbClr val="FFFF00"/>
              </a:buClr>
              <a:buSzPct val="95000"/>
              <a:buFont typeface="Wingdings" pitchFamily="2" charset="2"/>
              <a:buChar char="ü"/>
              <a:defRPr/>
            </a:pPr>
            <a:r>
              <a:rPr lang="ru-RU" sz="2000" dirty="0">
                <a:solidFill>
                  <a:srgbClr val="FFFF00"/>
                </a:solidFill>
                <a:effectLst>
                  <a:outerShdw blurRad="38100" dist="38100" dir="2700000" algn="tl">
                    <a:srgbClr val="000000">
                      <a:alpha val="43137"/>
                    </a:srgbClr>
                  </a:outerShdw>
                </a:effectLst>
                <a:latin typeface="Arial" charset="0"/>
              </a:rPr>
              <a:t>Кандидоз полости рта и глотки</a:t>
            </a:r>
          </a:p>
          <a:p>
            <a:pPr indent="381000">
              <a:lnSpc>
                <a:spcPct val="80000"/>
              </a:lnSpc>
              <a:spcBef>
                <a:spcPct val="45000"/>
              </a:spcBef>
              <a:buClr>
                <a:srgbClr val="FFFF00"/>
              </a:buClr>
              <a:buSzPct val="95000"/>
              <a:buFont typeface="Wingdings" pitchFamily="2" charset="2"/>
              <a:buChar char="ü"/>
              <a:defRPr/>
            </a:pPr>
            <a:r>
              <a:rPr lang="ru-RU" sz="2000" dirty="0">
                <a:solidFill>
                  <a:srgbClr val="FFFF00"/>
                </a:solidFill>
                <a:effectLst>
                  <a:outerShdw blurRad="38100" dist="38100" dir="2700000" algn="tl">
                    <a:srgbClr val="000000">
                      <a:alpha val="43137"/>
                    </a:srgbClr>
                  </a:outerShdw>
                </a:effectLst>
                <a:latin typeface="Arial" charset="0"/>
              </a:rPr>
              <a:t>Осиплость голоса</a:t>
            </a:r>
          </a:p>
          <a:p>
            <a:pPr indent="381000">
              <a:lnSpc>
                <a:spcPct val="80000"/>
              </a:lnSpc>
              <a:spcBef>
                <a:spcPct val="45000"/>
              </a:spcBef>
              <a:buClr>
                <a:srgbClr val="FFFF00"/>
              </a:buClr>
              <a:buSzPct val="95000"/>
              <a:buFont typeface="Wingdings" pitchFamily="2" charset="2"/>
              <a:buChar char="ü"/>
              <a:defRPr/>
            </a:pPr>
            <a:r>
              <a:rPr lang="ru-RU" sz="2000" dirty="0">
                <a:solidFill>
                  <a:srgbClr val="FFFF00"/>
                </a:solidFill>
                <a:effectLst>
                  <a:outerShdw blurRad="38100" dist="38100" dir="2700000" algn="tl">
                    <a:srgbClr val="000000">
                      <a:alpha val="43137"/>
                    </a:srgbClr>
                  </a:outerShdw>
                </a:effectLst>
                <a:latin typeface="Arial" charset="0"/>
              </a:rPr>
              <a:t>Горечь во рту</a:t>
            </a:r>
          </a:p>
          <a:p>
            <a:pPr indent="381000">
              <a:lnSpc>
                <a:spcPct val="80000"/>
              </a:lnSpc>
              <a:spcBef>
                <a:spcPct val="45000"/>
              </a:spcBef>
              <a:buClr>
                <a:srgbClr val="FFFF00"/>
              </a:buClr>
              <a:buSzPct val="95000"/>
              <a:buFont typeface="Wingdings" pitchFamily="2" charset="2"/>
              <a:buChar char="ü"/>
              <a:defRPr/>
            </a:pPr>
            <a:r>
              <a:rPr lang="ru-RU" sz="2000" dirty="0">
                <a:solidFill>
                  <a:srgbClr val="FFFF00"/>
                </a:solidFill>
                <a:effectLst>
                  <a:outerShdw blurRad="38100" dist="38100" dir="2700000" algn="tl">
                    <a:srgbClr val="000000">
                      <a:alpha val="43137"/>
                    </a:srgbClr>
                  </a:outerShdw>
                </a:effectLst>
                <a:latin typeface="Arial" charset="0"/>
              </a:rPr>
              <a:t>Раздражение дыхательных путей</a:t>
            </a:r>
          </a:p>
          <a:p>
            <a:pPr indent="381000">
              <a:lnSpc>
                <a:spcPct val="80000"/>
              </a:lnSpc>
              <a:spcBef>
                <a:spcPct val="45000"/>
              </a:spcBef>
              <a:buClr>
                <a:srgbClr val="FFFF00"/>
              </a:buClr>
              <a:buSzPct val="95000"/>
              <a:buFont typeface="Wingdings" pitchFamily="2" charset="2"/>
              <a:buChar char="ü"/>
              <a:defRPr/>
            </a:pPr>
            <a:r>
              <a:rPr lang="ru-RU" sz="2000" dirty="0">
                <a:solidFill>
                  <a:srgbClr val="FFFF00"/>
                </a:solidFill>
                <a:effectLst>
                  <a:outerShdw blurRad="38100" dist="38100" dir="2700000" algn="tl">
                    <a:srgbClr val="000000">
                      <a:alpha val="43137"/>
                    </a:srgbClr>
                  </a:outerShdw>
                </a:effectLst>
                <a:latin typeface="Arial" charset="0"/>
              </a:rPr>
              <a:t>Кашель</a:t>
            </a:r>
          </a:p>
          <a:p>
            <a:pPr indent="381000">
              <a:lnSpc>
                <a:spcPct val="80000"/>
              </a:lnSpc>
              <a:spcBef>
                <a:spcPct val="45000"/>
              </a:spcBef>
              <a:buClr>
                <a:srgbClr val="FFFF00"/>
              </a:buClr>
              <a:buSzPct val="95000"/>
              <a:buFont typeface="Wingdings" pitchFamily="2" charset="2"/>
              <a:buChar char="ü"/>
              <a:defRPr/>
            </a:pPr>
            <a:r>
              <a:rPr lang="ru-RU" sz="2000" dirty="0">
                <a:solidFill>
                  <a:srgbClr val="FFFF00"/>
                </a:solidFill>
                <a:effectLst>
                  <a:outerShdw blurRad="38100" dist="38100" dir="2700000" algn="tl">
                    <a:srgbClr val="000000">
                      <a:alpha val="43137"/>
                    </a:srgbClr>
                  </a:outerShdw>
                </a:effectLst>
                <a:latin typeface="Arial" charset="0"/>
              </a:rPr>
              <a:t>При всасывании - системное действие</a:t>
            </a:r>
          </a:p>
          <a:p>
            <a:pPr>
              <a:lnSpc>
                <a:spcPct val="90000"/>
              </a:lnSpc>
              <a:buFont typeface="Wingdings" pitchFamily="2" charset="2"/>
              <a:buChar char="ü"/>
              <a:defRPr/>
            </a:pPr>
            <a:r>
              <a:rPr lang="ru-RU" sz="2000" b="1" i="1" dirty="0">
                <a:effectLst>
                  <a:outerShdw blurRad="38100" dist="38100" dir="2700000" algn="tl">
                    <a:srgbClr val="000000">
                      <a:alpha val="43137"/>
                    </a:srgbClr>
                  </a:outerShdw>
                </a:effectLst>
              </a:rPr>
              <a:t>   </a:t>
            </a:r>
            <a:r>
              <a:rPr lang="ru-RU" sz="2000" i="1" dirty="0">
                <a:solidFill>
                  <a:srgbClr val="FFFF00"/>
                </a:solidFill>
                <a:effectLst>
                  <a:outerShdw blurRad="38100" dist="38100" dir="2700000" algn="tl">
                    <a:srgbClr val="000000">
                      <a:alpha val="43137"/>
                    </a:srgbClr>
                  </a:outerShdw>
                </a:effectLst>
                <a:latin typeface="+mn-lt"/>
              </a:rPr>
              <a:t>редко – эозинофильная пневмония, крапивница, сыпь, ангионевротический отек, </a:t>
            </a:r>
            <a:r>
              <a:rPr lang="ru-RU" sz="2000" i="1" dirty="0" err="1">
                <a:solidFill>
                  <a:srgbClr val="FFFF00"/>
                </a:solidFill>
                <a:effectLst>
                  <a:outerShdw blurRad="38100" dist="38100" dir="2700000" algn="tl">
                    <a:srgbClr val="000000">
                      <a:alpha val="43137"/>
                    </a:srgbClr>
                  </a:outerShdw>
                </a:effectLst>
                <a:latin typeface="+mn-lt"/>
              </a:rPr>
              <a:t>бронхоспазм</a:t>
            </a:r>
            <a:endParaRPr lang="ru-RU" sz="2000" i="1" dirty="0">
              <a:solidFill>
                <a:srgbClr val="FFFF00"/>
              </a:solidFill>
              <a:effectLst>
                <a:outerShdw blurRad="38100" dist="38100" dir="2700000" algn="tl">
                  <a:srgbClr val="000000">
                    <a:alpha val="43137"/>
                  </a:srgbClr>
                </a:outerShdw>
              </a:effectLst>
              <a:latin typeface="+mn-lt"/>
            </a:endParaRPr>
          </a:p>
          <a:p>
            <a:pPr indent="381000">
              <a:lnSpc>
                <a:spcPct val="80000"/>
              </a:lnSpc>
              <a:spcBef>
                <a:spcPct val="45000"/>
              </a:spcBef>
              <a:buClr>
                <a:srgbClr val="FFFF00"/>
              </a:buClr>
              <a:buSzPct val="95000"/>
              <a:defRPr/>
            </a:pPr>
            <a:endParaRPr lang="ru-RU" sz="2000" b="1" dirty="0">
              <a:solidFill>
                <a:srgbClr val="FFFF00"/>
              </a:solidFill>
              <a:effectLst>
                <a:outerShdw blurRad="38100" dist="38100" dir="2700000" algn="tl">
                  <a:srgbClr val="000000">
                    <a:alpha val="43137"/>
                  </a:srgbClr>
                </a:outerShdw>
              </a:effectLst>
              <a:latin typeface="Arial" charset="0"/>
            </a:endParaRPr>
          </a:p>
        </p:txBody>
      </p:sp>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8" name="Прямоугольник 7"/>
          <p:cNvSpPr/>
          <p:nvPr/>
        </p:nvSpPr>
        <p:spPr>
          <a:xfrm>
            <a:off x="1143000" y="4857750"/>
            <a:ext cx="7572375" cy="1200150"/>
          </a:xfrm>
          <a:prstGeom prst="rect">
            <a:avLst/>
          </a:prstGeom>
        </p:spPr>
        <p:txBody>
          <a:bodyPr>
            <a:spAutoFit/>
          </a:bodyPr>
          <a:lstStyle/>
          <a:p>
            <a:pPr>
              <a:lnSpc>
                <a:spcPct val="90000"/>
              </a:lnSpc>
              <a:defRPr/>
            </a:pPr>
            <a:endParaRPr lang="ru-RU" b="1" i="1" dirty="0">
              <a:effectLst>
                <a:outerShdw blurRad="38100" dist="38100" dir="2700000" algn="tl">
                  <a:srgbClr val="000000">
                    <a:alpha val="43137"/>
                  </a:srgbClr>
                </a:outerShdw>
              </a:effectLst>
            </a:endParaRPr>
          </a:p>
          <a:p>
            <a:pPr algn="ctr">
              <a:lnSpc>
                <a:spcPct val="90000"/>
              </a:lnSpc>
              <a:defRPr/>
            </a:pPr>
            <a:r>
              <a:rPr lang="ru-RU" b="1" i="1" dirty="0">
                <a:effectLst>
                  <a:outerShdw blurRad="38100" dist="38100" dir="2700000" algn="tl">
                    <a:srgbClr val="000000">
                      <a:alpha val="43137"/>
                    </a:srgbClr>
                  </a:outerShdw>
                </a:effectLst>
              </a:rPr>
              <a:t> </a:t>
            </a:r>
            <a:r>
              <a:rPr lang="ru-RU" b="1" dirty="0">
                <a:solidFill>
                  <a:srgbClr val="FF0000"/>
                </a:solidFill>
                <a:effectLst>
                  <a:outerShdw blurRad="38100" dist="38100" dir="2700000" algn="tl">
                    <a:srgbClr val="000000">
                      <a:alpha val="43137"/>
                    </a:srgbClr>
                  </a:outerShdw>
                </a:effectLst>
                <a:latin typeface="+mn-lt"/>
              </a:rPr>
              <a:t>Противопоказания</a:t>
            </a:r>
            <a:endParaRPr lang="ru-RU" sz="1600" b="1" dirty="0">
              <a:solidFill>
                <a:srgbClr val="FF0000"/>
              </a:solidFill>
              <a:effectLst>
                <a:outerShdw blurRad="38100" dist="38100" dir="2700000" algn="tl">
                  <a:srgbClr val="000000">
                    <a:alpha val="43137"/>
                  </a:srgbClr>
                </a:outerShdw>
              </a:effectLst>
              <a:latin typeface="+mn-lt"/>
            </a:endParaRPr>
          </a:p>
          <a:p>
            <a:pPr algn="ctr">
              <a:lnSpc>
                <a:spcPct val="90000"/>
              </a:lnSpc>
              <a:defRPr/>
            </a:pPr>
            <a:r>
              <a:rPr lang="ru-RU" sz="1600" b="1" i="1" dirty="0">
                <a:solidFill>
                  <a:srgbClr val="FFFF00"/>
                </a:solidFill>
                <a:effectLst>
                  <a:outerShdw blurRad="38100" dist="38100" dir="2700000" algn="tl">
                    <a:srgbClr val="000000">
                      <a:alpha val="43137"/>
                    </a:srgbClr>
                  </a:outerShdw>
                </a:effectLst>
                <a:latin typeface="+mn-lt"/>
              </a:rPr>
              <a:t> 1-Й ТРИМЕСТР БЕРЕМЕННОСТИ, ПЕРИОД ЛАКТАЦИИ, ПОВЫШЕННАЯ ЧУВСТВИТЕЛЬНОСТЬ В ПРЕПАРАТУ</a:t>
            </a:r>
          </a:p>
        </p:txBody>
      </p:sp>
    </p:spTree>
  </p:cSld>
  <p:clrMapOvr>
    <a:masterClrMapping/>
  </p:clrMapOvr>
  <p:transition>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16738" name="Rectangle 2"/>
          <p:cNvSpPr>
            <a:spLocks noGrp="1" noChangeArrowheads="1"/>
          </p:cNvSpPr>
          <p:nvPr>
            <p:ph type="title"/>
          </p:nvPr>
        </p:nvSpPr>
        <p:spPr>
          <a:xfrm>
            <a:off x="838200" y="228600"/>
            <a:ext cx="7848600" cy="762000"/>
          </a:xfrm>
        </p:spPr>
        <p:txBody>
          <a:bodyPr/>
          <a:lstStyle/>
          <a:p>
            <a:pPr eaLnBrk="1" hangingPunct="1">
              <a:lnSpc>
                <a:spcPct val="70000"/>
              </a:lnSpc>
              <a:defRPr/>
            </a:pPr>
            <a:r>
              <a:rPr lang="ru-RU" smtClean="0"/>
              <a:t>Стабилизаторы мембран </a:t>
            </a:r>
            <a:br>
              <a:rPr lang="ru-RU" smtClean="0"/>
            </a:br>
            <a:r>
              <a:rPr lang="ru-RU" smtClean="0"/>
              <a:t>тучных клеток</a:t>
            </a:r>
          </a:p>
        </p:txBody>
      </p:sp>
      <p:sp>
        <p:nvSpPr>
          <p:cNvPr id="116739" name="Rectangle 3"/>
          <p:cNvSpPr>
            <a:spLocks noGrp="1" noChangeArrowheads="1"/>
          </p:cNvSpPr>
          <p:nvPr>
            <p:ph type="body" idx="1"/>
          </p:nvPr>
        </p:nvSpPr>
        <p:spPr>
          <a:xfrm>
            <a:off x="4191000" y="5715000"/>
            <a:ext cx="4724400" cy="533400"/>
          </a:xfrm>
        </p:spPr>
        <p:txBody>
          <a:bodyPr/>
          <a:lstStyle/>
          <a:p>
            <a:pPr marL="0" indent="0" eaLnBrk="1" hangingPunct="1">
              <a:buFont typeface="Wingdings" pitchFamily="2" charset="2"/>
              <a:buNone/>
              <a:defRPr/>
            </a:pPr>
            <a:r>
              <a:rPr lang="ru-RU" smtClean="0"/>
              <a:t>Недокромил натрия (тайлед)</a:t>
            </a:r>
          </a:p>
        </p:txBody>
      </p:sp>
      <p:pic>
        <p:nvPicPr>
          <p:cNvPr id="41989" name="Picture 4" descr="PICT162"/>
          <p:cNvPicPr>
            <a:picLocks noChangeAspect="1" noChangeArrowheads="1"/>
          </p:cNvPicPr>
          <p:nvPr/>
        </p:nvPicPr>
        <p:blipFill>
          <a:blip r:embed="rId2"/>
          <a:srcRect/>
          <a:stretch>
            <a:fillRect/>
          </a:stretch>
        </p:blipFill>
        <p:spPr bwMode="auto">
          <a:xfrm>
            <a:off x="990600" y="1743075"/>
            <a:ext cx="2590800" cy="1914525"/>
          </a:xfrm>
          <a:prstGeom prst="rect">
            <a:avLst/>
          </a:prstGeom>
          <a:noFill/>
          <a:ln w="9525">
            <a:noFill/>
            <a:miter lim="800000"/>
            <a:headEnd/>
            <a:tailEnd/>
          </a:ln>
        </p:spPr>
      </p:pic>
      <p:pic>
        <p:nvPicPr>
          <p:cNvPr id="41990" name="Picture 5" descr="PICT732"/>
          <p:cNvPicPr>
            <a:picLocks noChangeAspect="1" noChangeArrowheads="1"/>
          </p:cNvPicPr>
          <p:nvPr/>
        </p:nvPicPr>
        <p:blipFill>
          <a:blip r:embed="rId3"/>
          <a:srcRect/>
          <a:stretch>
            <a:fillRect/>
          </a:stretch>
        </p:blipFill>
        <p:spPr bwMode="auto">
          <a:xfrm>
            <a:off x="6553200" y="838200"/>
            <a:ext cx="2133600" cy="1905000"/>
          </a:xfrm>
          <a:prstGeom prst="rect">
            <a:avLst/>
          </a:prstGeom>
          <a:noFill/>
          <a:ln w="9525">
            <a:noFill/>
            <a:miter lim="800000"/>
            <a:headEnd/>
            <a:tailEnd/>
          </a:ln>
        </p:spPr>
      </p:pic>
      <p:pic>
        <p:nvPicPr>
          <p:cNvPr id="41991" name="Picture 6" descr="PICT126"/>
          <p:cNvPicPr>
            <a:picLocks noChangeAspect="1" noChangeArrowheads="1"/>
          </p:cNvPicPr>
          <p:nvPr/>
        </p:nvPicPr>
        <p:blipFill>
          <a:blip r:embed="rId4"/>
          <a:srcRect/>
          <a:stretch>
            <a:fillRect/>
          </a:stretch>
        </p:blipFill>
        <p:spPr bwMode="auto">
          <a:xfrm>
            <a:off x="1447800" y="3657600"/>
            <a:ext cx="2667000" cy="1555750"/>
          </a:xfrm>
          <a:prstGeom prst="rect">
            <a:avLst/>
          </a:prstGeom>
          <a:noFill/>
          <a:ln w="9525">
            <a:noFill/>
            <a:miter lim="800000"/>
            <a:headEnd/>
            <a:tailEnd/>
          </a:ln>
        </p:spPr>
      </p:pic>
      <p:sp>
        <p:nvSpPr>
          <p:cNvPr id="116746" name="Rectangle 10"/>
          <p:cNvSpPr>
            <a:spLocks noChangeArrowheads="1"/>
          </p:cNvSpPr>
          <p:nvPr/>
        </p:nvSpPr>
        <p:spPr bwMode="auto">
          <a:xfrm>
            <a:off x="3519488" y="1219200"/>
            <a:ext cx="342900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spcBef>
                <a:spcPct val="20000"/>
              </a:spcBef>
              <a:buClr>
                <a:srgbClr val="800000"/>
              </a:buClr>
              <a:buSzPct val="95000"/>
              <a:buFont typeface="Wingdings" pitchFamily="2" charset="2"/>
              <a:buNone/>
              <a:defRPr/>
            </a:pPr>
            <a:r>
              <a:rPr lang="ru-RU" sz="2600" dirty="0" err="1">
                <a:solidFill>
                  <a:srgbClr val="FFFF00"/>
                </a:solidFill>
                <a:effectLst>
                  <a:outerShdw blurRad="38100" dist="38100" dir="2700000" algn="tl">
                    <a:srgbClr val="000000"/>
                  </a:outerShdw>
                </a:effectLst>
                <a:latin typeface="Arial" charset="0"/>
              </a:rPr>
              <a:t>Кромоглициевая</a:t>
            </a:r>
            <a:r>
              <a:rPr lang="ru-RU" sz="2600" dirty="0">
                <a:solidFill>
                  <a:srgbClr val="FFFF00"/>
                </a:solidFill>
                <a:effectLst>
                  <a:outerShdw blurRad="38100" dist="38100" dir="2700000" algn="tl">
                    <a:srgbClr val="000000"/>
                  </a:outerShdw>
                </a:effectLst>
                <a:latin typeface="Arial" charset="0"/>
              </a:rPr>
              <a:t> кислота (натрия </a:t>
            </a:r>
            <a:r>
              <a:rPr lang="ru-RU" sz="2600" dirty="0" err="1">
                <a:solidFill>
                  <a:srgbClr val="FFFF00"/>
                </a:solidFill>
                <a:effectLst>
                  <a:outerShdw blurRad="38100" dist="38100" dir="2700000" algn="tl">
                    <a:srgbClr val="000000"/>
                  </a:outerShdw>
                </a:effectLst>
                <a:latin typeface="Arial" charset="0"/>
              </a:rPr>
              <a:t>кромогликат-интал</a:t>
            </a:r>
            <a:r>
              <a:rPr lang="ru-RU" sz="2600" dirty="0">
                <a:solidFill>
                  <a:srgbClr val="FFFF00"/>
                </a:solidFill>
                <a:effectLst>
                  <a:outerShdw blurRad="38100" dist="38100" dir="2700000" algn="tl">
                    <a:srgbClr val="000000"/>
                  </a:outerShdw>
                </a:effectLst>
                <a:latin typeface="Arial" charset="0"/>
              </a:rPr>
              <a:t>)</a:t>
            </a:r>
          </a:p>
        </p:txBody>
      </p:sp>
      <p:sp>
        <p:nvSpPr>
          <p:cNvPr id="116747" name="Rectangle 11"/>
          <p:cNvSpPr>
            <a:spLocks noChangeArrowheads="1"/>
          </p:cNvSpPr>
          <p:nvPr/>
        </p:nvSpPr>
        <p:spPr bwMode="auto">
          <a:xfrm>
            <a:off x="3657600" y="2895600"/>
            <a:ext cx="6400800" cy="9906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spcBef>
                <a:spcPct val="20000"/>
              </a:spcBef>
              <a:buClr>
                <a:srgbClr val="800000"/>
              </a:buClr>
              <a:buSzPct val="95000"/>
              <a:buFont typeface="Wingdings" pitchFamily="2" charset="2"/>
              <a:buNone/>
              <a:defRPr/>
            </a:pPr>
            <a:r>
              <a:rPr lang="ru-RU" sz="2600">
                <a:solidFill>
                  <a:srgbClr val="FFFF00"/>
                </a:solidFill>
                <a:effectLst>
                  <a:outerShdw blurRad="38100" dist="38100" dir="2700000" algn="tl">
                    <a:srgbClr val="000000"/>
                  </a:outerShdw>
                </a:effectLst>
                <a:latin typeface="Arial" charset="0"/>
              </a:rPr>
              <a:t>Кетотифен (задитен) - обладает     </a:t>
            </a:r>
            <a:br>
              <a:rPr lang="ru-RU" sz="2600">
                <a:solidFill>
                  <a:srgbClr val="FFFF00"/>
                </a:solidFill>
                <a:effectLst>
                  <a:outerShdw blurRad="38100" dist="38100" dir="2700000" algn="tl">
                    <a:srgbClr val="000000"/>
                  </a:outerShdw>
                </a:effectLst>
                <a:latin typeface="Arial" charset="0"/>
              </a:rPr>
            </a:br>
            <a:r>
              <a:rPr lang="ru-RU" sz="2600">
                <a:solidFill>
                  <a:srgbClr val="FFFF00"/>
                </a:solidFill>
                <a:effectLst>
                  <a:outerShdw blurRad="38100" dist="38100" dir="2700000" algn="tl">
                    <a:srgbClr val="000000"/>
                  </a:outerShdw>
                </a:effectLst>
                <a:latin typeface="Arial" charset="0"/>
              </a:rPr>
              <a:t>гистаминолитической активностью</a:t>
            </a:r>
          </a:p>
        </p:txBody>
      </p:sp>
      <p:pic>
        <p:nvPicPr>
          <p:cNvPr id="41994" name="Picture 13" descr="тайлед"/>
          <p:cNvPicPr>
            <a:picLocks noChangeAspect="1" noChangeArrowheads="1"/>
          </p:cNvPicPr>
          <p:nvPr/>
        </p:nvPicPr>
        <p:blipFill>
          <a:blip r:embed="rId5"/>
          <a:srcRect/>
          <a:stretch>
            <a:fillRect/>
          </a:stretch>
        </p:blipFill>
        <p:spPr bwMode="auto">
          <a:xfrm>
            <a:off x="5257800" y="4059238"/>
            <a:ext cx="2971800" cy="1655762"/>
          </a:xfrm>
          <a:prstGeom prst="rect">
            <a:avLst/>
          </a:prstGeom>
          <a:noFill/>
          <a:ln w="9525">
            <a:noFill/>
            <a:miter lim="800000"/>
            <a:headEnd/>
            <a:tailEnd/>
          </a:ln>
        </p:spPr>
      </p:pic>
      <p:sp>
        <p:nvSpPr>
          <p:cNvPr id="11" name="Прямоугольник 10"/>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52578" name="Rectangle 2"/>
          <p:cNvSpPr>
            <a:spLocks noGrp="1" noChangeArrowheads="1"/>
          </p:cNvSpPr>
          <p:nvPr>
            <p:ph type="title"/>
          </p:nvPr>
        </p:nvSpPr>
        <p:spPr>
          <a:xfrm>
            <a:off x="1143000" y="304800"/>
            <a:ext cx="7848600" cy="762000"/>
          </a:xfrm>
        </p:spPr>
        <p:txBody>
          <a:bodyPr/>
          <a:lstStyle/>
          <a:p>
            <a:pPr eaLnBrk="1" hangingPunct="1">
              <a:defRPr/>
            </a:pPr>
            <a:r>
              <a:rPr lang="ru-RU" smtClean="0"/>
              <a:t>Стабилизаторы мембран тучных клеток</a:t>
            </a:r>
          </a:p>
        </p:txBody>
      </p:sp>
      <p:pic>
        <p:nvPicPr>
          <p:cNvPr id="152580" name="Picture 4" descr="кромог001"/>
          <p:cNvPicPr>
            <a:picLocks noGrp="1" noChangeAspect="1" noChangeArrowheads="1"/>
          </p:cNvPicPr>
          <p:nvPr>
            <p:ph type="body" idx="1"/>
          </p:nvPr>
        </p:nvPicPr>
        <p:blipFill>
          <a:blip r:embed="rId2"/>
          <a:srcRect/>
          <a:stretch>
            <a:fillRect/>
          </a:stretch>
        </p:blipFill>
        <p:spPr>
          <a:xfrm>
            <a:off x="5791200" y="1371600"/>
            <a:ext cx="3019425" cy="2895600"/>
          </a:xfrm>
        </p:spPr>
      </p:pic>
      <p:pic>
        <p:nvPicPr>
          <p:cNvPr id="43013" name="Picture 5" descr="кромог"/>
          <p:cNvPicPr>
            <a:picLocks noChangeAspect="1" noChangeArrowheads="1"/>
          </p:cNvPicPr>
          <p:nvPr/>
        </p:nvPicPr>
        <p:blipFill>
          <a:blip r:embed="rId3"/>
          <a:srcRect/>
          <a:stretch>
            <a:fillRect/>
          </a:stretch>
        </p:blipFill>
        <p:spPr bwMode="auto">
          <a:xfrm>
            <a:off x="1219200" y="1371600"/>
            <a:ext cx="3657600" cy="2895600"/>
          </a:xfrm>
          <a:prstGeom prst="rect">
            <a:avLst/>
          </a:prstGeom>
          <a:noFill/>
          <a:ln w="9525">
            <a:noFill/>
            <a:miter lim="800000"/>
            <a:headEnd/>
            <a:tailEnd/>
          </a:ln>
        </p:spPr>
      </p:pic>
      <p:sp>
        <p:nvSpPr>
          <p:cNvPr id="152582" name="Rectangle 6"/>
          <p:cNvSpPr>
            <a:spLocks noChangeArrowheads="1"/>
          </p:cNvSpPr>
          <p:nvPr/>
        </p:nvSpPr>
        <p:spPr bwMode="auto">
          <a:xfrm>
            <a:off x="1143000" y="4572000"/>
            <a:ext cx="7772400" cy="1524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indent="376238">
              <a:lnSpc>
                <a:spcPct val="90000"/>
              </a:lnSpc>
              <a:spcBef>
                <a:spcPct val="20000"/>
              </a:spcBef>
              <a:buClr>
                <a:srgbClr val="800000"/>
              </a:buClr>
              <a:buSzPct val="95000"/>
              <a:buFont typeface="Wingdings" pitchFamily="2" charset="2"/>
              <a:buNone/>
              <a:defRPr/>
            </a:pPr>
            <a:r>
              <a:rPr lang="ru-RU" sz="2200" b="1">
                <a:solidFill>
                  <a:srgbClr val="FFFF00"/>
                </a:solidFill>
                <a:effectLst>
                  <a:outerShdw blurRad="38100" dist="38100" dir="2700000" algn="tl">
                    <a:srgbClr val="000000"/>
                  </a:outerShdw>
                </a:effectLst>
                <a:latin typeface="Arial" charset="0"/>
              </a:rPr>
              <a:t>Препятствуют раскрытию кальциевых каналов, предупреждают попадание кальция внутрь тучных клеток, что ограничивает выход медиаторов</a:t>
            </a:r>
          </a:p>
          <a:p>
            <a:pPr indent="376238">
              <a:lnSpc>
                <a:spcPct val="90000"/>
              </a:lnSpc>
              <a:spcBef>
                <a:spcPct val="35000"/>
              </a:spcBef>
              <a:buClr>
                <a:srgbClr val="800000"/>
              </a:buClr>
              <a:buSzPct val="95000"/>
              <a:buFont typeface="Wingdings" pitchFamily="2" charset="2"/>
              <a:buNone/>
              <a:defRPr/>
            </a:pPr>
            <a:r>
              <a:rPr lang="ru-RU" sz="2200" b="1">
                <a:solidFill>
                  <a:srgbClr val="FFFF00"/>
                </a:solidFill>
                <a:effectLst>
                  <a:outerShdw blurRad="38100" dist="38100" dir="2700000" algn="tl">
                    <a:srgbClr val="000000"/>
                  </a:outerShdw>
                </a:effectLst>
                <a:latin typeface="Arial" charset="0"/>
              </a:rPr>
              <a:t>Повышают чувствительность </a:t>
            </a:r>
            <a:r>
              <a:rPr lang="ru-RU" sz="2200" b="1">
                <a:solidFill>
                  <a:srgbClr val="FFFF00"/>
                </a:solidFill>
                <a:effectLst>
                  <a:outerShdw blurRad="38100" dist="38100" dir="2700000" algn="tl">
                    <a:srgbClr val="000000"/>
                  </a:outerShdw>
                </a:effectLst>
                <a:latin typeface="Arial" charset="0"/>
                <a:sym typeface="Symbol" pitchFamily="18" charset="2"/>
              </a:rPr>
              <a:t></a:t>
            </a:r>
            <a:r>
              <a:rPr lang="ru-RU" sz="2200" b="1">
                <a:solidFill>
                  <a:srgbClr val="FFFF00"/>
                </a:solidFill>
                <a:effectLst>
                  <a:outerShdw blurRad="38100" dist="38100" dir="2700000" algn="tl">
                    <a:srgbClr val="000000"/>
                  </a:outerShdw>
                </a:effectLst>
                <a:latin typeface="Arial" charset="0"/>
              </a:rPr>
              <a:t>-адренорецепторов</a:t>
            </a:r>
            <a:endParaRPr lang="ru-RU" sz="2600">
              <a:solidFill>
                <a:srgbClr val="FFFF00"/>
              </a:solidFill>
              <a:effectLst>
                <a:outerShdw blurRad="38100" dist="38100" dir="2700000" algn="tl">
                  <a:srgbClr val="000000"/>
                </a:outerShdw>
              </a:effectLst>
              <a:latin typeface="Arial" charset="0"/>
            </a:endParaRPr>
          </a:p>
        </p:txBody>
      </p:sp>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54274" name="Rectangle 2"/>
          <p:cNvSpPr>
            <a:spLocks noGrp="1" noChangeArrowheads="1"/>
          </p:cNvSpPr>
          <p:nvPr>
            <p:ph type="title"/>
          </p:nvPr>
        </p:nvSpPr>
        <p:spPr>
          <a:xfrm>
            <a:off x="357188" y="152400"/>
            <a:ext cx="8786812" cy="533400"/>
          </a:xfrm>
        </p:spPr>
        <p:txBody>
          <a:bodyPr/>
          <a:lstStyle/>
          <a:p>
            <a:pPr eaLnBrk="1" hangingPunct="1">
              <a:defRPr/>
            </a:pPr>
            <a:r>
              <a:rPr lang="ru-RU" sz="2800" dirty="0" smtClean="0">
                <a:latin typeface="Comic Sans MS" pitchFamily="66" charset="0"/>
              </a:rPr>
              <a:t>Лекарственные  средства, влияющие  на бронхиальную проходимость</a:t>
            </a:r>
            <a:endParaRPr lang="ru-RU" sz="2800" dirty="0" smtClean="0"/>
          </a:p>
        </p:txBody>
      </p:sp>
      <p:sp>
        <p:nvSpPr>
          <p:cNvPr id="7172" name="Rectangle 5"/>
          <p:cNvSpPr>
            <a:spLocks noChangeArrowheads="1"/>
          </p:cNvSpPr>
          <p:nvPr/>
        </p:nvSpPr>
        <p:spPr bwMode="auto">
          <a:xfrm>
            <a:off x="6553200" y="838200"/>
            <a:ext cx="2362200" cy="2895600"/>
          </a:xfrm>
          <a:prstGeom prst="rect">
            <a:avLst/>
          </a:prstGeom>
          <a:solidFill>
            <a:schemeClr val="accent1"/>
          </a:solidFill>
          <a:ln w="12700">
            <a:noFill/>
            <a:miter lim="800000"/>
            <a:headEnd type="none" w="sm" len="sm"/>
            <a:tailEnd type="none" w="sm" len="sm"/>
          </a:ln>
        </p:spPr>
        <p:txBody>
          <a:bodyPr wrap="none" anchor="ctr"/>
          <a:lstStyle/>
          <a:p>
            <a:endParaRPr lang="ru-RU"/>
          </a:p>
        </p:txBody>
      </p:sp>
      <p:pic>
        <p:nvPicPr>
          <p:cNvPr id="7173" name="Picture 4" descr="51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00800" y="885825"/>
            <a:ext cx="2516188" cy="2971800"/>
          </a:xfrm>
          <a:prstGeom prst="rect">
            <a:avLst/>
          </a:prstGeom>
          <a:noFill/>
          <a:ln w="9525">
            <a:noFill/>
            <a:miter lim="800000"/>
            <a:headEnd/>
            <a:tailEnd/>
          </a:ln>
        </p:spPr>
      </p:pic>
      <p:sp>
        <p:nvSpPr>
          <p:cNvPr id="7174" name="Прямоугольник 10"/>
          <p:cNvSpPr>
            <a:spLocks noChangeArrowheads="1"/>
          </p:cNvSpPr>
          <p:nvPr/>
        </p:nvSpPr>
        <p:spPr bwMode="auto">
          <a:xfrm>
            <a:off x="714375" y="857250"/>
            <a:ext cx="8215313" cy="5932488"/>
          </a:xfrm>
          <a:prstGeom prst="rect">
            <a:avLst/>
          </a:prstGeom>
          <a:noFill/>
          <a:ln w="9525">
            <a:noFill/>
            <a:miter lim="800000"/>
            <a:headEnd/>
            <a:tailEnd/>
          </a:ln>
        </p:spPr>
        <p:txBody>
          <a:bodyPr>
            <a:spAutoFit/>
          </a:bodyPr>
          <a:lstStyle/>
          <a:p>
            <a:pPr>
              <a:lnSpc>
                <a:spcPct val="80000"/>
              </a:lnSpc>
            </a:pPr>
            <a:r>
              <a:rPr lang="ru-RU" sz="1800" b="1">
                <a:solidFill>
                  <a:srgbClr val="FF0000"/>
                </a:solidFill>
              </a:rPr>
              <a:t>БРОНХОРАСШИРЯЮЩИЕ СРЕДСТВА</a:t>
            </a:r>
          </a:p>
          <a:p>
            <a:pPr>
              <a:lnSpc>
                <a:spcPct val="80000"/>
              </a:lnSpc>
              <a:buFont typeface="Wingdings" pitchFamily="2" charset="2"/>
              <a:buNone/>
            </a:pPr>
            <a:r>
              <a:rPr lang="ru-RU" sz="1800" b="1">
                <a:solidFill>
                  <a:srgbClr val="FFFF00"/>
                </a:solidFill>
              </a:rPr>
              <a:t>   1. Адренэргические агонисты</a:t>
            </a:r>
          </a:p>
          <a:p>
            <a:pPr>
              <a:lnSpc>
                <a:spcPct val="80000"/>
              </a:lnSpc>
              <a:buFont typeface="Wingdings" pitchFamily="2" charset="2"/>
              <a:buNone/>
            </a:pPr>
            <a:r>
              <a:rPr lang="ru-RU" sz="1800" b="1">
                <a:solidFill>
                  <a:srgbClr val="FFFF00"/>
                </a:solidFill>
              </a:rPr>
              <a:t>       а) </a:t>
            </a:r>
            <a:r>
              <a:rPr lang="ru-RU" sz="1800" b="1">
                <a:solidFill>
                  <a:srgbClr val="FFFF00"/>
                </a:solidFill>
                <a:sym typeface="Symbol" pitchFamily="18" charset="2"/>
              </a:rPr>
              <a:t>- и -адреномиметики:</a:t>
            </a:r>
          </a:p>
          <a:p>
            <a:pPr>
              <a:lnSpc>
                <a:spcPct val="80000"/>
              </a:lnSpc>
              <a:buFont typeface="Wingdings" pitchFamily="2" charset="2"/>
              <a:buNone/>
            </a:pPr>
            <a:r>
              <a:rPr lang="ru-RU" sz="1800" b="1">
                <a:solidFill>
                  <a:srgbClr val="FFFF00"/>
                </a:solidFill>
                <a:sym typeface="Symbol" pitchFamily="18" charset="2"/>
              </a:rPr>
              <a:t>             </a:t>
            </a:r>
            <a:r>
              <a:rPr lang="ru-RU" sz="1800" i="1">
                <a:solidFill>
                  <a:srgbClr val="FFFF00"/>
                </a:solidFill>
                <a:sym typeface="Symbol" pitchFamily="18" charset="2"/>
              </a:rPr>
              <a:t>Адреналина гидрохлорид*</a:t>
            </a:r>
          </a:p>
          <a:p>
            <a:pPr>
              <a:lnSpc>
                <a:spcPct val="80000"/>
              </a:lnSpc>
              <a:buFont typeface="Wingdings" pitchFamily="2" charset="2"/>
              <a:buNone/>
            </a:pPr>
            <a:r>
              <a:rPr lang="ru-RU" sz="1800" i="1">
                <a:solidFill>
                  <a:srgbClr val="FFFF00"/>
                </a:solidFill>
                <a:sym typeface="Symbol" pitchFamily="18" charset="2"/>
              </a:rPr>
              <a:t>             Эфедрина гидрохлорид</a:t>
            </a:r>
          </a:p>
          <a:p>
            <a:pPr>
              <a:lnSpc>
                <a:spcPct val="80000"/>
              </a:lnSpc>
              <a:buFont typeface="Wingdings" pitchFamily="2" charset="2"/>
              <a:buNone/>
            </a:pPr>
            <a:r>
              <a:rPr lang="ru-RU" sz="1800" b="1" i="1">
                <a:solidFill>
                  <a:srgbClr val="FFFF00"/>
                </a:solidFill>
                <a:sym typeface="Symbol" pitchFamily="18" charset="2"/>
              </a:rPr>
              <a:t>       </a:t>
            </a:r>
            <a:r>
              <a:rPr lang="ru-RU" sz="1800" b="1">
                <a:solidFill>
                  <a:srgbClr val="FFFF00"/>
                </a:solidFill>
                <a:sym typeface="Symbol" pitchFamily="18" charset="2"/>
              </a:rPr>
              <a:t>б) 1- 2 –адреномиметики:</a:t>
            </a:r>
          </a:p>
          <a:p>
            <a:pPr>
              <a:lnSpc>
                <a:spcPct val="80000"/>
              </a:lnSpc>
              <a:buFont typeface="Wingdings" pitchFamily="2" charset="2"/>
              <a:buNone/>
            </a:pPr>
            <a:r>
              <a:rPr lang="ru-RU" sz="1800" b="1">
                <a:solidFill>
                  <a:srgbClr val="FFFF00"/>
                </a:solidFill>
                <a:sym typeface="Symbol" pitchFamily="18" charset="2"/>
              </a:rPr>
              <a:t>              </a:t>
            </a:r>
            <a:r>
              <a:rPr lang="ru-RU" sz="1800" i="1">
                <a:solidFill>
                  <a:srgbClr val="FFFF00"/>
                </a:solidFill>
                <a:sym typeface="Symbol" pitchFamily="18" charset="2"/>
              </a:rPr>
              <a:t>Изопреналин (изадрин)</a:t>
            </a:r>
          </a:p>
          <a:p>
            <a:pPr>
              <a:lnSpc>
                <a:spcPct val="80000"/>
              </a:lnSpc>
              <a:buFont typeface="Wingdings" pitchFamily="2" charset="2"/>
              <a:buNone/>
            </a:pPr>
            <a:r>
              <a:rPr lang="ru-RU" sz="1800" i="1">
                <a:solidFill>
                  <a:srgbClr val="FFFF00"/>
                </a:solidFill>
                <a:sym typeface="Symbol" pitchFamily="18" charset="2"/>
              </a:rPr>
              <a:t>              Орципреналин (алупент)</a:t>
            </a:r>
          </a:p>
          <a:p>
            <a:pPr>
              <a:lnSpc>
                <a:spcPct val="80000"/>
              </a:lnSpc>
              <a:buFont typeface="Wingdings" pitchFamily="2" charset="2"/>
              <a:buNone/>
            </a:pPr>
            <a:r>
              <a:rPr lang="ru-RU" sz="1800" b="1">
                <a:solidFill>
                  <a:srgbClr val="FFFF00"/>
                </a:solidFill>
                <a:sym typeface="Symbol" pitchFamily="18" charset="2"/>
              </a:rPr>
              <a:t>      в) 2 –адреномиметики:</a:t>
            </a:r>
          </a:p>
          <a:p>
            <a:pPr>
              <a:lnSpc>
                <a:spcPct val="80000"/>
              </a:lnSpc>
              <a:buFont typeface="Wingdings" pitchFamily="2" charset="2"/>
              <a:buNone/>
            </a:pPr>
            <a:r>
              <a:rPr lang="ru-RU" sz="1800" b="1">
                <a:solidFill>
                  <a:srgbClr val="FFFF00"/>
                </a:solidFill>
                <a:sym typeface="Symbol" pitchFamily="18" charset="2"/>
              </a:rPr>
              <a:t>            короткого действия         длительного действия</a:t>
            </a:r>
          </a:p>
          <a:p>
            <a:pPr>
              <a:lnSpc>
                <a:spcPct val="80000"/>
              </a:lnSpc>
              <a:buFont typeface="Wingdings" pitchFamily="2" charset="2"/>
              <a:buNone/>
            </a:pPr>
            <a:r>
              <a:rPr lang="ru-RU" sz="1800" b="1" i="1">
                <a:solidFill>
                  <a:srgbClr val="FFFF00"/>
                </a:solidFill>
                <a:sym typeface="Symbol" pitchFamily="18" charset="2"/>
              </a:rPr>
              <a:t>               </a:t>
            </a:r>
            <a:r>
              <a:rPr lang="ru-RU" sz="1800" i="1">
                <a:solidFill>
                  <a:srgbClr val="FFFF00"/>
                </a:solidFill>
                <a:sym typeface="Symbol" pitchFamily="18" charset="2"/>
              </a:rPr>
              <a:t>Сальбутамол*                        Сальметерол* </a:t>
            </a:r>
          </a:p>
          <a:p>
            <a:pPr>
              <a:lnSpc>
                <a:spcPct val="80000"/>
              </a:lnSpc>
              <a:buFont typeface="Wingdings" pitchFamily="2" charset="2"/>
              <a:buNone/>
            </a:pPr>
            <a:r>
              <a:rPr lang="ru-RU" sz="1800" i="1">
                <a:solidFill>
                  <a:srgbClr val="FFFF00"/>
                </a:solidFill>
                <a:sym typeface="Symbol" pitchFamily="18" charset="2"/>
              </a:rPr>
              <a:t>               Фенотерол                              Формотерол</a:t>
            </a:r>
          </a:p>
          <a:p>
            <a:pPr>
              <a:lnSpc>
                <a:spcPct val="80000"/>
              </a:lnSpc>
              <a:buFont typeface="Wingdings" pitchFamily="2" charset="2"/>
              <a:buNone/>
            </a:pPr>
            <a:r>
              <a:rPr lang="ru-RU" sz="1800" i="1">
                <a:solidFill>
                  <a:srgbClr val="FFFF00"/>
                </a:solidFill>
                <a:sym typeface="Symbol" pitchFamily="18" charset="2"/>
              </a:rPr>
              <a:t>               Тербуталин                             Кленбутерол </a:t>
            </a:r>
          </a:p>
          <a:p>
            <a:pPr>
              <a:lnSpc>
                <a:spcPct val="80000"/>
              </a:lnSpc>
              <a:buFont typeface="Wingdings" pitchFamily="2" charset="2"/>
              <a:buNone/>
            </a:pPr>
            <a:r>
              <a:rPr lang="ru-RU" sz="1800" b="1" i="1">
                <a:solidFill>
                  <a:srgbClr val="FFFF00"/>
                </a:solidFill>
                <a:sym typeface="Symbol" pitchFamily="18" charset="2"/>
              </a:rPr>
              <a:t>    </a:t>
            </a:r>
            <a:endParaRPr lang="en-US" sz="1800" b="1" i="1">
              <a:solidFill>
                <a:srgbClr val="FFFF00"/>
              </a:solidFill>
              <a:sym typeface="Symbol" pitchFamily="18" charset="2"/>
            </a:endParaRPr>
          </a:p>
          <a:p>
            <a:pPr>
              <a:lnSpc>
                <a:spcPct val="80000"/>
              </a:lnSpc>
              <a:buFont typeface="Wingdings" pitchFamily="2" charset="2"/>
              <a:buNone/>
            </a:pPr>
            <a:r>
              <a:rPr lang="ru-RU" sz="1800" b="1">
                <a:solidFill>
                  <a:srgbClr val="FFFF00"/>
                </a:solidFill>
                <a:sym typeface="Symbol" pitchFamily="18" charset="2"/>
              </a:rPr>
              <a:t>2. М-холиноблокаторы:</a:t>
            </a:r>
          </a:p>
          <a:p>
            <a:pPr>
              <a:lnSpc>
                <a:spcPct val="80000"/>
              </a:lnSpc>
              <a:buFont typeface="Wingdings" pitchFamily="2" charset="2"/>
              <a:buNone/>
            </a:pPr>
            <a:r>
              <a:rPr lang="ru-RU" sz="1800" i="1">
                <a:solidFill>
                  <a:srgbClr val="FFFF00"/>
                </a:solidFill>
                <a:sym typeface="Symbol" pitchFamily="18" charset="2"/>
              </a:rPr>
              <a:t>               Ипратропия бромид (атровент)*</a:t>
            </a:r>
          </a:p>
          <a:p>
            <a:pPr>
              <a:lnSpc>
                <a:spcPct val="80000"/>
              </a:lnSpc>
              <a:buFont typeface="Wingdings" pitchFamily="2" charset="2"/>
              <a:buNone/>
            </a:pPr>
            <a:r>
              <a:rPr lang="ru-RU" sz="1800" i="1">
                <a:solidFill>
                  <a:srgbClr val="FFFF00"/>
                </a:solidFill>
                <a:sym typeface="Symbol" pitchFamily="18" charset="2"/>
              </a:rPr>
              <a:t>               Тиотропий</a:t>
            </a:r>
          </a:p>
          <a:p>
            <a:pPr>
              <a:lnSpc>
                <a:spcPct val="80000"/>
              </a:lnSpc>
              <a:buFont typeface="Wingdings" pitchFamily="2" charset="2"/>
              <a:buNone/>
            </a:pPr>
            <a:r>
              <a:rPr lang="ru-RU" sz="1800" b="1">
                <a:solidFill>
                  <a:srgbClr val="FFFF00"/>
                </a:solidFill>
                <a:sym typeface="Symbol" pitchFamily="18" charset="2"/>
              </a:rPr>
              <a:t> </a:t>
            </a:r>
            <a:endParaRPr lang="en-US" sz="1800" b="1">
              <a:solidFill>
                <a:srgbClr val="FFFF00"/>
              </a:solidFill>
              <a:sym typeface="Symbol" pitchFamily="18" charset="2"/>
            </a:endParaRPr>
          </a:p>
          <a:p>
            <a:pPr>
              <a:lnSpc>
                <a:spcPct val="80000"/>
              </a:lnSpc>
              <a:buFont typeface="Wingdings" pitchFamily="2" charset="2"/>
              <a:buNone/>
            </a:pPr>
            <a:r>
              <a:rPr lang="ru-RU" sz="1800" b="1">
                <a:solidFill>
                  <a:srgbClr val="FFFF00"/>
                </a:solidFill>
                <a:sym typeface="Symbol" pitchFamily="18" charset="2"/>
              </a:rPr>
              <a:t>    3. </a:t>
            </a:r>
            <a:r>
              <a:rPr lang="ru-RU" sz="1800" i="1">
                <a:solidFill>
                  <a:srgbClr val="FFFF00"/>
                </a:solidFill>
                <a:sym typeface="Symbol" pitchFamily="18" charset="2"/>
              </a:rPr>
              <a:t> </a:t>
            </a:r>
            <a:r>
              <a:rPr lang="ru-RU" sz="1800" b="1">
                <a:solidFill>
                  <a:srgbClr val="FFFF00"/>
                </a:solidFill>
                <a:sym typeface="Symbol" pitchFamily="18" charset="2"/>
              </a:rPr>
              <a:t>Ингибиторы фосфодиэстеразы: </a:t>
            </a:r>
            <a:r>
              <a:rPr lang="ru-RU" sz="1800" b="1" i="1">
                <a:solidFill>
                  <a:srgbClr val="FFFF00"/>
                </a:solidFill>
                <a:sym typeface="Symbol" pitchFamily="18" charset="2"/>
              </a:rPr>
              <a:t>Теофиллин</a:t>
            </a:r>
            <a:endParaRPr lang="ru-RU" sz="1800" b="1">
              <a:solidFill>
                <a:srgbClr val="FFFF00"/>
              </a:solidFill>
              <a:sym typeface="Symbol" pitchFamily="18" charset="2"/>
            </a:endParaRPr>
          </a:p>
          <a:p>
            <a:pPr>
              <a:lnSpc>
                <a:spcPct val="80000"/>
              </a:lnSpc>
              <a:buFont typeface="Wingdings" pitchFamily="2" charset="2"/>
              <a:buNone/>
            </a:pPr>
            <a:r>
              <a:rPr lang="ru-RU" sz="1800" b="1">
                <a:solidFill>
                  <a:srgbClr val="FFFF00"/>
                </a:solidFill>
                <a:sym typeface="Symbol" pitchFamily="18" charset="2"/>
              </a:rPr>
              <a:t>        препараты для купирования                препараты пролонгированного          </a:t>
            </a:r>
          </a:p>
          <a:p>
            <a:pPr>
              <a:lnSpc>
                <a:spcPct val="80000"/>
              </a:lnSpc>
              <a:buFont typeface="Wingdings" pitchFamily="2" charset="2"/>
              <a:buNone/>
            </a:pPr>
            <a:r>
              <a:rPr lang="ru-RU" sz="1800" b="1">
                <a:solidFill>
                  <a:srgbClr val="FFFF00"/>
                </a:solidFill>
                <a:sym typeface="Symbol" pitchFamily="18" charset="2"/>
              </a:rPr>
              <a:t>        астматических приступов                                     действия </a:t>
            </a:r>
          </a:p>
          <a:p>
            <a:pPr>
              <a:lnSpc>
                <a:spcPct val="80000"/>
              </a:lnSpc>
              <a:buFont typeface="Wingdings" pitchFamily="2" charset="2"/>
              <a:buNone/>
            </a:pPr>
            <a:r>
              <a:rPr lang="ru-RU" sz="1800" b="1">
                <a:solidFill>
                  <a:srgbClr val="FFFF00"/>
                </a:solidFill>
                <a:sym typeface="Symbol" pitchFamily="18" charset="2"/>
              </a:rPr>
              <a:t>               </a:t>
            </a:r>
            <a:r>
              <a:rPr lang="ru-RU" sz="1800" i="1">
                <a:solidFill>
                  <a:srgbClr val="FFFF00"/>
                </a:solidFill>
                <a:sym typeface="Symbol" pitchFamily="18" charset="2"/>
              </a:rPr>
              <a:t>Аминофиллин (эуфиллин)</a:t>
            </a:r>
            <a:r>
              <a:rPr lang="ru-RU" sz="1800">
                <a:solidFill>
                  <a:srgbClr val="FFFF00"/>
                </a:solidFill>
                <a:sym typeface="Symbol" pitchFamily="18" charset="2"/>
              </a:rPr>
              <a:t>                                 </a:t>
            </a:r>
            <a:r>
              <a:rPr lang="ru-RU" sz="1800" i="1">
                <a:solidFill>
                  <a:srgbClr val="FFFF00"/>
                </a:solidFill>
                <a:sym typeface="Symbol" pitchFamily="18" charset="2"/>
              </a:rPr>
              <a:t>Теотард</a:t>
            </a:r>
          </a:p>
          <a:p>
            <a:pPr>
              <a:lnSpc>
                <a:spcPct val="80000"/>
              </a:lnSpc>
              <a:buFont typeface="Wingdings" pitchFamily="2" charset="2"/>
              <a:buNone/>
            </a:pPr>
            <a:r>
              <a:rPr lang="ru-RU" sz="1800" b="1" i="1">
                <a:solidFill>
                  <a:srgbClr val="FFFF00"/>
                </a:solidFill>
                <a:sym typeface="Symbol" pitchFamily="18" charset="2"/>
              </a:rPr>
              <a:t>                                                                                           </a:t>
            </a:r>
            <a:r>
              <a:rPr lang="ru-RU" sz="1800" i="1">
                <a:solidFill>
                  <a:srgbClr val="FFFF00"/>
                </a:solidFill>
                <a:sym typeface="Symbol" pitchFamily="18" charset="2"/>
              </a:rPr>
              <a:t>Теодур</a:t>
            </a:r>
          </a:p>
          <a:p>
            <a:pPr>
              <a:lnSpc>
                <a:spcPct val="80000"/>
              </a:lnSpc>
              <a:buFont typeface="Wingdings" pitchFamily="2" charset="2"/>
              <a:buNone/>
            </a:pPr>
            <a:r>
              <a:rPr lang="ru-RU" sz="1800" i="1">
                <a:solidFill>
                  <a:srgbClr val="FFFF00"/>
                </a:solidFill>
                <a:sym typeface="Symbol" pitchFamily="18" charset="2"/>
              </a:rPr>
              <a:t>                                                                                           Теодур-24</a:t>
            </a:r>
          </a:p>
          <a:p>
            <a:pPr>
              <a:lnSpc>
                <a:spcPct val="80000"/>
              </a:lnSpc>
              <a:buFont typeface="Wingdings" pitchFamily="2" charset="2"/>
              <a:buNone/>
            </a:pPr>
            <a:r>
              <a:rPr lang="ru-RU" sz="1800" i="1">
                <a:solidFill>
                  <a:srgbClr val="FFFF00"/>
                </a:solidFill>
                <a:sym typeface="Symbol" pitchFamily="18" charset="2"/>
              </a:rPr>
              <a:t>                                                                                           Эуфилонг* </a:t>
            </a:r>
          </a:p>
          <a:p>
            <a:pPr>
              <a:lnSpc>
                <a:spcPct val="80000"/>
              </a:lnSpc>
              <a:buFont typeface="Wingdings" pitchFamily="2" charset="2"/>
              <a:buNone/>
            </a:pPr>
            <a:r>
              <a:rPr lang="ru-RU" sz="1800" b="1" i="1">
                <a:solidFill>
                  <a:srgbClr val="FFFF00"/>
                </a:solidFill>
                <a:sym typeface="Symbol" pitchFamily="18" charset="2"/>
              </a:rPr>
              <a:t>      </a:t>
            </a:r>
            <a:endParaRPr lang="ru-RU" sz="1800" b="1">
              <a:solidFill>
                <a:srgbClr val="FFFF00"/>
              </a:solidFill>
              <a:sym typeface="Symbol" pitchFamily="18" charset="2"/>
            </a:endParaRPr>
          </a:p>
        </p:txBody>
      </p:sp>
      <p:sp>
        <p:nvSpPr>
          <p:cNvPr id="12" name="Прямоугольник 11"/>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44035" name="Rectangle 8"/>
          <p:cNvSpPr>
            <a:spLocks noChangeArrowheads="1"/>
          </p:cNvSpPr>
          <p:nvPr/>
        </p:nvSpPr>
        <p:spPr bwMode="auto">
          <a:xfrm>
            <a:off x="1066800" y="914400"/>
            <a:ext cx="8077200" cy="5410200"/>
          </a:xfrm>
          <a:prstGeom prst="rect">
            <a:avLst/>
          </a:prstGeom>
          <a:noFill/>
          <a:ln w="12700">
            <a:noFill/>
            <a:miter lim="800000"/>
            <a:headEnd type="none" w="sm" len="sm"/>
            <a:tailEnd type="none" w="sm" len="sm"/>
          </a:ln>
        </p:spPr>
        <p:txBody>
          <a:bodyPr wrap="none" anchor="ctr"/>
          <a:lstStyle/>
          <a:p>
            <a:endParaRPr lang="ru-RU"/>
          </a:p>
        </p:txBody>
      </p:sp>
      <p:sp>
        <p:nvSpPr>
          <p:cNvPr id="172034" name="Rectangle 2"/>
          <p:cNvSpPr>
            <a:spLocks noGrp="1" noChangeArrowheads="1"/>
          </p:cNvSpPr>
          <p:nvPr>
            <p:ph type="title"/>
          </p:nvPr>
        </p:nvSpPr>
        <p:spPr>
          <a:xfrm>
            <a:off x="1447800" y="152400"/>
            <a:ext cx="6629400" cy="762000"/>
          </a:xfrm>
        </p:spPr>
        <p:txBody>
          <a:bodyPr/>
          <a:lstStyle/>
          <a:p>
            <a:pPr eaLnBrk="1" hangingPunct="1">
              <a:lnSpc>
                <a:spcPct val="70000"/>
              </a:lnSpc>
              <a:defRPr/>
            </a:pPr>
            <a:r>
              <a:rPr lang="ru-RU" smtClean="0"/>
              <a:t>Стабилизаторы мембран </a:t>
            </a:r>
            <a:br>
              <a:rPr lang="ru-RU" smtClean="0"/>
            </a:br>
            <a:r>
              <a:rPr lang="ru-RU" smtClean="0"/>
              <a:t>тучных клеток</a:t>
            </a:r>
          </a:p>
        </p:txBody>
      </p:sp>
      <p:pic>
        <p:nvPicPr>
          <p:cNvPr id="44037" name="Picture 7" descr="PICT732"/>
          <p:cNvPicPr>
            <a:picLocks noChangeAspect="1" noChangeArrowheads="1"/>
          </p:cNvPicPr>
          <p:nvPr/>
        </p:nvPicPr>
        <p:blipFill>
          <a:blip r:embed="rId2"/>
          <a:srcRect/>
          <a:stretch>
            <a:fillRect/>
          </a:stretch>
        </p:blipFill>
        <p:spPr bwMode="auto">
          <a:xfrm>
            <a:off x="5219700" y="1295400"/>
            <a:ext cx="4000500" cy="3421063"/>
          </a:xfrm>
          <a:prstGeom prst="rect">
            <a:avLst/>
          </a:prstGeom>
          <a:noFill/>
          <a:ln w="9525">
            <a:noFill/>
            <a:miter lim="800000"/>
            <a:headEnd/>
            <a:tailEnd/>
          </a:ln>
        </p:spPr>
      </p:pic>
      <p:sp>
        <p:nvSpPr>
          <p:cNvPr id="172037" name="Rectangle 5"/>
          <p:cNvSpPr>
            <a:spLocks noChangeArrowheads="1"/>
          </p:cNvSpPr>
          <p:nvPr/>
        </p:nvSpPr>
        <p:spPr bwMode="auto">
          <a:xfrm>
            <a:off x="1063625" y="1517650"/>
            <a:ext cx="4445000" cy="46482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indent="376238">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Предупреждают отек слизистой бронхов</a:t>
            </a:r>
          </a:p>
          <a:p>
            <a:pPr indent="376238">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Ликвидируют отек бронхов</a:t>
            </a:r>
          </a:p>
          <a:p>
            <a:pPr indent="376238">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Не устраняют бронхоспазм</a:t>
            </a:r>
          </a:p>
          <a:p>
            <a:pPr indent="376238">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Эффект увеличивается если бронхоспазм предварительно снят бета-адреномиметиками</a:t>
            </a:r>
          </a:p>
          <a:p>
            <a:pPr indent="376238">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Можно сочетать со всеми препаратами для лечения СБО</a:t>
            </a:r>
          </a:p>
        </p:txBody>
      </p:sp>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45059" name="Rectangle 2"/>
          <p:cNvSpPr>
            <a:spLocks noChangeArrowheads="1"/>
          </p:cNvSpPr>
          <p:nvPr/>
        </p:nvSpPr>
        <p:spPr bwMode="auto">
          <a:xfrm>
            <a:off x="1066800" y="1066800"/>
            <a:ext cx="8077200" cy="5181600"/>
          </a:xfrm>
          <a:prstGeom prst="rect">
            <a:avLst/>
          </a:prstGeom>
          <a:noFill/>
          <a:ln w="12700">
            <a:noFill/>
            <a:miter lim="800000"/>
            <a:headEnd type="none" w="sm" len="sm"/>
            <a:tailEnd type="none" w="sm" len="sm"/>
          </a:ln>
        </p:spPr>
        <p:txBody>
          <a:bodyPr wrap="none" anchor="ctr"/>
          <a:lstStyle/>
          <a:p>
            <a:endParaRPr lang="ru-RU"/>
          </a:p>
        </p:txBody>
      </p:sp>
      <p:sp>
        <p:nvSpPr>
          <p:cNvPr id="175107" name="Rectangle 3"/>
          <p:cNvSpPr>
            <a:spLocks noGrp="1" noChangeArrowheads="1"/>
          </p:cNvSpPr>
          <p:nvPr>
            <p:ph type="title"/>
          </p:nvPr>
        </p:nvSpPr>
        <p:spPr>
          <a:xfrm>
            <a:off x="1447800" y="152400"/>
            <a:ext cx="6629400" cy="762000"/>
          </a:xfrm>
        </p:spPr>
        <p:txBody>
          <a:bodyPr/>
          <a:lstStyle/>
          <a:p>
            <a:pPr eaLnBrk="1" hangingPunct="1">
              <a:lnSpc>
                <a:spcPct val="70000"/>
              </a:lnSpc>
              <a:defRPr/>
            </a:pPr>
            <a:r>
              <a:rPr lang="ru-RU" smtClean="0"/>
              <a:t>Стабилизаторы мембран </a:t>
            </a:r>
            <a:br>
              <a:rPr lang="ru-RU" smtClean="0"/>
            </a:br>
            <a:r>
              <a:rPr lang="ru-RU" smtClean="0"/>
              <a:t>тучных клеток</a:t>
            </a:r>
          </a:p>
        </p:txBody>
      </p:sp>
      <p:sp>
        <p:nvSpPr>
          <p:cNvPr id="175109" name="Rectangle 5"/>
          <p:cNvSpPr>
            <a:spLocks noChangeArrowheads="1"/>
          </p:cNvSpPr>
          <p:nvPr/>
        </p:nvSpPr>
        <p:spPr bwMode="auto">
          <a:xfrm>
            <a:off x="1295400" y="1752600"/>
            <a:ext cx="3276600" cy="2819400"/>
          </a:xfrm>
          <a:prstGeom prst="rect">
            <a:avLst/>
          </a:prstGeom>
          <a:noFill/>
          <a:ln w="9525">
            <a:noFill/>
            <a:miter lim="800000"/>
            <a:headEnd/>
            <a:tailEnd/>
          </a:ln>
          <a:effectLst>
            <a:outerShdw dist="28398" dir="1593903" algn="ctr" rotWithShape="0">
              <a:schemeClr val="bg2"/>
            </a:outerShdw>
          </a:effectLst>
        </p:spPr>
        <p:txBody>
          <a:bodyPr lIns="92075" tIns="46038" rIns="92075" bIns="46038"/>
          <a:lstStyle/>
          <a:p>
            <a:pPr indent="376238">
              <a:lnSpc>
                <a:spcPct val="90000"/>
              </a:lnSpc>
              <a:spcBef>
                <a:spcPct val="45000"/>
              </a:spcBef>
              <a:buClr>
                <a:srgbClr val="FFFF00"/>
              </a:buClr>
              <a:buSzPct val="95000"/>
              <a:defRPr/>
            </a:pPr>
            <a:r>
              <a:rPr lang="ru-RU" sz="3600" b="1" dirty="0" err="1">
                <a:solidFill>
                  <a:srgbClr val="FFFF00"/>
                </a:solidFill>
                <a:effectLst>
                  <a:outerShdw blurRad="38100" dist="38100" dir="2700000" algn="tl">
                    <a:srgbClr val="000000"/>
                  </a:outerShdw>
                </a:effectLst>
                <a:latin typeface="Arial" charset="0"/>
              </a:rPr>
              <a:t>Кетотифен</a:t>
            </a:r>
            <a:endParaRPr lang="ru-RU" sz="3600" b="1" dirty="0">
              <a:solidFill>
                <a:srgbClr val="FFFF00"/>
              </a:solidFill>
              <a:effectLst>
                <a:outerShdw blurRad="38100" dist="38100" dir="2700000" algn="tl">
                  <a:srgbClr val="000000"/>
                </a:outerShdw>
              </a:effectLst>
              <a:latin typeface="Arial" charset="0"/>
            </a:endParaRPr>
          </a:p>
          <a:p>
            <a:pPr indent="376238">
              <a:lnSpc>
                <a:spcPct val="90000"/>
              </a:lnSpc>
              <a:spcBef>
                <a:spcPct val="45000"/>
              </a:spcBef>
              <a:buClr>
                <a:srgbClr val="FFFF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Обладает антигистаминной активностью</a:t>
            </a:r>
          </a:p>
          <a:p>
            <a:pPr indent="376238">
              <a:lnSpc>
                <a:spcPct val="90000"/>
              </a:lnSpc>
              <a:spcBef>
                <a:spcPct val="45000"/>
              </a:spcBef>
              <a:buClr>
                <a:srgbClr val="FFFF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Оказывает седативное действие</a:t>
            </a:r>
          </a:p>
          <a:p>
            <a:pPr indent="376238">
              <a:lnSpc>
                <a:spcPct val="90000"/>
              </a:lnSpc>
              <a:spcBef>
                <a:spcPct val="45000"/>
              </a:spcBef>
              <a:buClr>
                <a:srgbClr val="FFFF00"/>
              </a:buClr>
              <a:buSzPct val="95000"/>
              <a:buFont typeface="Wingdings" pitchFamily="2" charset="2"/>
              <a:buChar char="¬"/>
              <a:defRPr/>
            </a:pPr>
            <a:r>
              <a:rPr lang="ru-RU" sz="2200" b="1" dirty="0">
                <a:solidFill>
                  <a:srgbClr val="FFFF00"/>
                </a:solidFill>
                <a:effectLst>
                  <a:outerShdw blurRad="38100" dist="38100" dir="2700000" algn="tl">
                    <a:srgbClr val="000000"/>
                  </a:outerShdw>
                </a:effectLst>
                <a:latin typeface="Arial" charset="0"/>
              </a:rPr>
              <a:t>Усиливает эффект седативных средств</a:t>
            </a:r>
          </a:p>
        </p:txBody>
      </p:sp>
      <p:pic>
        <p:nvPicPr>
          <p:cNvPr id="45062" name="Picture 6" descr="PICT126"/>
          <p:cNvPicPr>
            <a:picLocks noChangeAspect="1" noChangeArrowheads="1"/>
          </p:cNvPicPr>
          <p:nvPr/>
        </p:nvPicPr>
        <p:blipFill>
          <a:blip r:embed="rId2"/>
          <a:srcRect/>
          <a:stretch>
            <a:fillRect/>
          </a:stretch>
        </p:blipFill>
        <p:spPr bwMode="auto">
          <a:xfrm>
            <a:off x="4800600" y="1371600"/>
            <a:ext cx="4343400" cy="3429000"/>
          </a:xfrm>
          <a:prstGeom prst="rect">
            <a:avLst/>
          </a:prstGeom>
          <a:noFill/>
          <a:ln w="9525">
            <a:noFill/>
            <a:miter lim="800000"/>
            <a:headEnd/>
            <a:tailEnd/>
          </a:ln>
        </p:spPr>
      </p:pic>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46083" name="Rectangle 2"/>
          <p:cNvSpPr>
            <a:spLocks noChangeArrowheads="1"/>
          </p:cNvSpPr>
          <p:nvPr/>
        </p:nvSpPr>
        <p:spPr bwMode="auto">
          <a:xfrm>
            <a:off x="1066800" y="990600"/>
            <a:ext cx="8077200" cy="5334000"/>
          </a:xfrm>
          <a:prstGeom prst="rect">
            <a:avLst/>
          </a:prstGeom>
          <a:noFill/>
          <a:ln w="12700">
            <a:noFill/>
            <a:miter lim="800000"/>
            <a:headEnd type="none" w="sm" len="sm"/>
            <a:tailEnd type="none" w="sm" len="sm"/>
          </a:ln>
        </p:spPr>
        <p:txBody>
          <a:bodyPr wrap="none" anchor="ctr"/>
          <a:lstStyle/>
          <a:p>
            <a:endParaRPr lang="ru-RU"/>
          </a:p>
        </p:txBody>
      </p:sp>
      <p:sp>
        <p:nvSpPr>
          <p:cNvPr id="174083" name="Rectangle 3"/>
          <p:cNvSpPr>
            <a:spLocks noGrp="1" noChangeArrowheads="1"/>
          </p:cNvSpPr>
          <p:nvPr>
            <p:ph type="title"/>
          </p:nvPr>
        </p:nvSpPr>
        <p:spPr>
          <a:xfrm>
            <a:off x="1447800" y="152400"/>
            <a:ext cx="6629400" cy="762000"/>
          </a:xfrm>
        </p:spPr>
        <p:txBody>
          <a:bodyPr/>
          <a:lstStyle/>
          <a:p>
            <a:pPr eaLnBrk="1" hangingPunct="1">
              <a:lnSpc>
                <a:spcPct val="70000"/>
              </a:lnSpc>
              <a:defRPr/>
            </a:pPr>
            <a:r>
              <a:rPr lang="ru-RU" smtClean="0"/>
              <a:t>Стабилизаторы мембран </a:t>
            </a:r>
            <a:br>
              <a:rPr lang="ru-RU" smtClean="0"/>
            </a:br>
            <a:r>
              <a:rPr lang="ru-RU" smtClean="0"/>
              <a:t>тучных клеток</a:t>
            </a:r>
          </a:p>
        </p:txBody>
      </p:sp>
      <p:pic>
        <p:nvPicPr>
          <p:cNvPr id="46085" name="Picture 4" descr="PICT732"/>
          <p:cNvPicPr>
            <a:picLocks noChangeAspect="1" noChangeArrowheads="1"/>
          </p:cNvPicPr>
          <p:nvPr/>
        </p:nvPicPr>
        <p:blipFill>
          <a:blip r:embed="rId2"/>
          <a:srcRect/>
          <a:stretch>
            <a:fillRect/>
          </a:stretch>
        </p:blipFill>
        <p:spPr bwMode="auto">
          <a:xfrm>
            <a:off x="6477000" y="990600"/>
            <a:ext cx="2667000" cy="1895475"/>
          </a:xfrm>
          <a:prstGeom prst="rect">
            <a:avLst/>
          </a:prstGeom>
          <a:noFill/>
          <a:ln w="9525">
            <a:noFill/>
            <a:miter lim="800000"/>
            <a:headEnd/>
            <a:tailEnd/>
          </a:ln>
        </p:spPr>
      </p:pic>
      <p:pic>
        <p:nvPicPr>
          <p:cNvPr id="46086" name="Picture 7" descr="PICT162"/>
          <p:cNvPicPr>
            <a:picLocks noChangeAspect="1" noChangeArrowheads="1"/>
          </p:cNvPicPr>
          <p:nvPr/>
        </p:nvPicPr>
        <p:blipFill>
          <a:blip r:embed="rId3"/>
          <a:srcRect/>
          <a:stretch>
            <a:fillRect/>
          </a:stretch>
        </p:blipFill>
        <p:spPr bwMode="auto">
          <a:xfrm>
            <a:off x="990600" y="3754438"/>
            <a:ext cx="3505200" cy="2646362"/>
          </a:xfrm>
          <a:prstGeom prst="rect">
            <a:avLst/>
          </a:prstGeom>
          <a:noFill/>
          <a:ln w="9525">
            <a:noFill/>
            <a:miter lim="800000"/>
            <a:headEnd/>
            <a:tailEnd/>
          </a:ln>
        </p:spPr>
      </p:pic>
      <p:sp>
        <p:nvSpPr>
          <p:cNvPr id="174085" name="Rectangle 5"/>
          <p:cNvSpPr>
            <a:spLocks noChangeArrowheads="1"/>
          </p:cNvSpPr>
          <p:nvPr/>
        </p:nvSpPr>
        <p:spPr bwMode="auto">
          <a:xfrm>
            <a:off x="1219200" y="1066800"/>
            <a:ext cx="5105400" cy="2590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90000"/>
              </a:lnSpc>
              <a:spcBef>
                <a:spcPct val="45000"/>
              </a:spcBef>
              <a:buClr>
                <a:srgbClr val="FFFF00"/>
              </a:buClr>
              <a:buSzPct val="95000"/>
              <a:buFont typeface="Wingdings" pitchFamily="2" charset="2"/>
              <a:buNone/>
              <a:defRPr/>
            </a:pPr>
            <a:r>
              <a:rPr lang="ru-RU" b="1">
                <a:solidFill>
                  <a:srgbClr val="FF3300"/>
                </a:solidFill>
                <a:effectLst>
                  <a:outerShdw blurRad="38100" dist="38100" dir="2700000" algn="tl">
                    <a:srgbClr val="000000"/>
                  </a:outerShdw>
                </a:effectLst>
                <a:latin typeface="Arial" charset="0"/>
              </a:rPr>
              <a:t>Эффект следует оценивать через 6-10 недель</a:t>
            </a:r>
            <a:endParaRPr lang="ru-RU" sz="2200" b="1">
              <a:solidFill>
                <a:srgbClr val="FFFF00"/>
              </a:solidFill>
              <a:effectLst>
                <a:outerShdw blurRad="38100" dist="38100" dir="2700000" algn="tl">
                  <a:srgbClr val="000000"/>
                </a:outerShdw>
              </a:effectLst>
              <a:latin typeface="Arial" charset="0"/>
            </a:endParaRPr>
          </a:p>
          <a:p>
            <a:pPr algn="ctr">
              <a:lnSpc>
                <a:spcPct val="90000"/>
              </a:lnSpc>
              <a:spcBef>
                <a:spcPct val="45000"/>
              </a:spcBef>
              <a:buClr>
                <a:srgbClr val="FFFF00"/>
              </a:buClr>
              <a:buSzPct val="95000"/>
              <a:buFont typeface="Wingdings" pitchFamily="2" charset="2"/>
              <a:buNone/>
              <a:defRPr/>
            </a:pPr>
            <a:r>
              <a:rPr lang="ru-RU" b="1">
                <a:solidFill>
                  <a:srgbClr val="66FF33"/>
                </a:solidFill>
                <a:effectLst>
                  <a:outerShdw blurRad="38100" dist="38100" dir="2700000" algn="tl">
                    <a:srgbClr val="000000"/>
                  </a:outerShdw>
                </a:effectLst>
                <a:latin typeface="Arial" charset="0"/>
              </a:rPr>
              <a:t>Критерии эффективности</a:t>
            </a:r>
            <a:endParaRPr lang="ru-RU" sz="2200" b="1">
              <a:solidFill>
                <a:srgbClr val="FFFF00"/>
              </a:solidFill>
              <a:effectLst>
                <a:outerShdw blurRad="38100" dist="38100" dir="2700000" algn="tl">
                  <a:srgbClr val="000000"/>
                </a:outerShdw>
              </a:effectLst>
              <a:latin typeface="Arial" charset="0"/>
            </a:endParaRPr>
          </a:p>
          <a:p>
            <a:pPr>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Общее состояние больного</a:t>
            </a:r>
          </a:p>
          <a:p>
            <a:pPr>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Частота приступов</a:t>
            </a:r>
          </a:p>
          <a:p>
            <a:pPr>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Требуемая доза ГК</a:t>
            </a:r>
          </a:p>
        </p:txBody>
      </p:sp>
      <p:sp>
        <p:nvSpPr>
          <p:cNvPr id="174086" name="Rectangle 6"/>
          <p:cNvSpPr>
            <a:spLocks noChangeArrowheads="1"/>
          </p:cNvSpPr>
          <p:nvPr/>
        </p:nvSpPr>
        <p:spPr bwMode="auto">
          <a:xfrm>
            <a:off x="3995738" y="3875088"/>
            <a:ext cx="5334000" cy="23622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90000"/>
              </a:lnSpc>
              <a:spcBef>
                <a:spcPct val="45000"/>
              </a:spcBef>
              <a:buClr>
                <a:srgbClr val="FFFF00"/>
              </a:buClr>
              <a:buSzPct val="95000"/>
              <a:buFont typeface="Wingdings" pitchFamily="2" charset="2"/>
              <a:buNone/>
              <a:defRPr/>
            </a:pPr>
            <a:r>
              <a:rPr lang="ru-RU" b="1">
                <a:solidFill>
                  <a:srgbClr val="66FF33"/>
                </a:solidFill>
                <a:effectLst>
                  <a:outerShdw blurRad="38100" dist="38100" dir="2700000" algn="tl">
                    <a:srgbClr val="000000"/>
                  </a:outerShdw>
                </a:effectLst>
                <a:latin typeface="Arial" charset="0"/>
              </a:rPr>
              <a:t>Нежелательные эффекты</a:t>
            </a:r>
            <a:endParaRPr lang="ru-RU" sz="2200" b="1">
              <a:solidFill>
                <a:srgbClr val="FFFF00"/>
              </a:solidFill>
              <a:effectLst>
                <a:outerShdw blurRad="38100" dist="38100" dir="2700000" algn="tl">
                  <a:srgbClr val="000000"/>
                </a:outerShdw>
              </a:effectLst>
              <a:latin typeface="Arial" charset="0"/>
            </a:endParaRPr>
          </a:p>
          <a:p>
            <a:pPr>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Кашель, осиплость голоса </a:t>
            </a:r>
            <a:br>
              <a:rPr lang="ru-RU" sz="2200" b="1">
                <a:solidFill>
                  <a:srgbClr val="FFFF00"/>
                </a:solidFill>
                <a:effectLst>
                  <a:outerShdw blurRad="38100" dist="38100" dir="2700000" algn="tl">
                    <a:srgbClr val="000000"/>
                  </a:outerShdw>
                </a:effectLst>
                <a:latin typeface="Arial" charset="0"/>
              </a:rPr>
            </a:br>
            <a:r>
              <a:rPr lang="ru-RU" sz="2200" b="1">
                <a:solidFill>
                  <a:srgbClr val="FFFF00"/>
                </a:solidFill>
                <a:effectLst>
                  <a:outerShdw blurRad="38100" dist="38100" dir="2700000" algn="tl">
                    <a:srgbClr val="000000"/>
                  </a:outerShdw>
                </a:effectLst>
                <a:latin typeface="Arial" charset="0"/>
              </a:rPr>
              <a:t>(после ингаляции выпить молоко)</a:t>
            </a:r>
          </a:p>
          <a:p>
            <a:pPr>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Бронхоспазм </a:t>
            </a:r>
            <a:br>
              <a:rPr lang="ru-RU" sz="2200" b="1">
                <a:solidFill>
                  <a:srgbClr val="FFFF00"/>
                </a:solidFill>
                <a:effectLst>
                  <a:outerShdw blurRad="38100" dist="38100" dir="2700000" algn="tl">
                    <a:srgbClr val="000000"/>
                  </a:outerShdw>
                </a:effectLst>
                <a:latin typeface="Arial" charset="0"/>
              </a:rPr>
            </a:br>
            <a:r>
              <a:rPr lang="ru-RU" sz="2000" b="1">
                <a:solidFill>
                  <a:srgbClr val="FFFF00"/>
                </a:solidFill>
                <a:effectLst>
                  <a:outerShdw blurRad="38100" dist="38100" dir="2700000" algn="tl">
                    <a:srgbClr val="000000"/>
                  </a:outerShdw>
                </a:effectLst>
                <a:latin typeface="Arial" charset="0"/>
              </a:rPr>
              <a:t>(до ингалиции – бета-адреномиметики)</a:t>
            </a:r>
          </a:p>
          <a:p>
            <a:pPr>
              <a:lnSpc>
                <a:spcPct val="90000"/>
              </a:lnSpc>
              <a:spcBef>
                <a:spcPct val="45000"/>
              </a:spcBef>
              <a:buClr>
                <a:srgbClr val="FFFF00"/>
              </a:buClr>
              <a:buSzPct val="95000"/>
              <a:buFont typeface="Wingdings" pitchFamily="2" charset="2"/>
              <a:buChar char="¬"/>
              <a:defRPr/>
            </a:pPr>
            <a:r>
              <a:rPr lang="ru-RU" sz="2200" b="1">
                <a:solidFill>
                  <a:srgbClr val="FFFF00"/>
                </a:solidFill>
                <a:effectLst>
                  <a:outerShdw blurRad="38100" dist="38100" dir="2700000" algn="tl">
                    <a:srgbClr val="000000"/>
                  </a:outerShdw>
                </a:effectLst>
                <a:latin typeface="Arial" charset="0"/>
              </a:rPr>
              <a:t>Аллергические реакции</a:t>
            </a:r>
          </a:p>
        </p:txBody>
      </p:sp>
      <p:sp>
        <p:nvSpPr>
          <p:cNvPr id="9" name="Прямоугольник 8"/>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47107" name="Rectangle 5"/>
          <p:cNvSpPr>
            <a:spLocks noChangeArrowheads="1"/>
          </p:cNvSpPr>
          <p:nvPr/>
        </p:nvSpPr>
        <p:spPr bwMode="auto">
          <a:xfrm>
            <a:off x="1905000" y="5257800"/>
            <a:ext cx="6477000" cy="7620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ru-RU"/>
          </a:p>
        </p:txBody>
      </p:sp>
      <p:sp>
        <p:nvSpPr>
          <p:cNvPr id="104450" name="Rectangle 2"/>
          <p:cNvSpPr>
            <a:spLocks noGrp="1" noChangeArrowheads="1"/>
          </p:cNvSpPr>
          <p:nvPr>
            <p:ph type="title"/>
          </p:nvPr>
        </p:nvSpPr>
        <p:spPr>
          <a:xfrm>
            <a:off x="1371600" y="304800"/>
            <a:ext cx="7239000" cy="762000"/>
          </a:xfrm>
        </p:spPr>
        <p:txBody>
          <a:bodyPr/>
          <a:lstStyle/>
          <a:p>
            <a:pPr eaLnBrk="1" hangingPunct="1">
              <a:lnSpc>
                <a:spcPct val="80000"/>
              </a:lnSpc>
              <a:defRPr/>
            </a:pPr>
            <a:r>
              <a:rPr lang="ru-RU" smtClean="0"/>
              <a:t>Антагонисты лейкотриеновых рецепторов</a:t>
            </a:r>
          </a:p>
        </p:txBody>
      </p:sp>
      <p:sp>
        <p:nvSpPr>
          <p:cNvPr id="104451" name="Rectangle 3"/>
          <p:cNvSpPr>
            <a:spLocks noGrp="1" noChangeArrowheads="1"/>
          </p:cNvSpPr>
          <p:nvPr>
            <p:ph type="body" idx="1"/>
          </p:nvPr>
        </p:nvSpPr>
        <p:spPr>
          <a:xfrm>
            <a:off x="1066800" y="1905000"/>
            <a:ext cx="7772400" cy="2819400"/>
          </a:xfrm>
        </p:spPr>
        <p:txBody>
          <a:bodyPr/>
          <a:lstStyle/>
          <a:p>
            <a:pPr eaLnBrk="1" hangingPunct="1">
              <a:lnSpc>
                <a:spcPct val="105000"/>
              </a:lnSpc>
              <a:spcBef>
                <a:spcPct val="25000"/>
              </a:spcBef>
              <a:spcAft>
                <a:spcPct val="25000"/>
              </a:spcAft>
              <a:defRPr/>
            </a:pPr>
            <a:r>
              <a:rPr lang="ru-RU" b="1" smtClean="0"/>
              <a:t>Устраняют бронхоспазм</a:t>
            </a:r>
          </a:p>
          <a:p>
            <a:pPr eaLnBrk="1" hangingPunct="1">
              <a:lnSpc>
                <a:spcPct val="105000"/>
              </a:lnSpc>
              <a:spcBef>
                <a:spcPct val="25000"/>
              </a:spcBef>
              <a:spcAft>
                <a:spcPct val="25000"/>
              </a:spcAft>
              <a:defRPr/>
            </a:pPr>
            <a:r>
              <a:rPr lang="ru-RU" b="1" smtClean="0"/>
              <a:t>Уменьшают проницаемость сосудов (препятствуют развитию отека и эозинофильной инфильтрации легких)</a:t>
            </a:r>
          </a:p>
          <a:p>
            <a:pPr eaLnBrk="1" hangingPunct="1">
              <a:lnSpc>
                <a:spcPct val="105000"/>
              </a:lnSpc>
              <a:spcBef>
                <a:spcPct val="25000"/>
              </a:spcBef>
              <a:spcAft>
                <a:spcPct val="25000"/>
              </a:spcAft>
              <a:defRPr/>
            </a:pPr>
            <a:r>
              <a:rPr lang="ru-RU" b="1" smtClean="0"/>
              <a:t>Подавляют выделение бронхиального секрета</a:t>
            </a:r>
          </a:p>
        </p:txBody>
      </p:sp>
      <p:sp>
        <p:nvSpPr>
          <p:cNvPr id="104452" name="Rectangle 4"/>
          <p:cNvSpPr>
            <a:spLocks noChangeArrowheads="1"/>
          </p:cNvSpPr>
          <p:nvPr/>
        </p:nvSpPr>
        <p:spPr bwMode="auto">
          <a:xfrm>
            <a:off x="1447800" y="5257800"/>
            <a:ext cx="7239000" cy="762000"/>
          </a:xfrm>
          <a:prstGeom prst="rect">
            <a:avLst/>
          </a:prstGeom>
          <a:noFill/>
          <a:ln w="9525">
            <a:noFill/>
            <a:miter lim="800000"/>
            <a:headEnd/>
            <a:tailEnd/>
          </a:ln>
          <a:effectLst/>
        </p:spPr>
        <p:txBody>
          <a:bodyPr lIns="92075" tIns="46038" rIns="92075" bIns="46038" anchor="ctr"/>
          <a:lstStyle/>
          <a:p>
            <a:pPr algn="ctr">
              <a:lnSpc>
                <a:spcPct val="80000"/>
              </a:lnSpc>
              <a:defRPr/>
            </a:pPr>
            <a:r>
              <a:rPr lang="ru-RU" sz="2600" b="1">
                <a:solidFill>
                  <a:srgbClr val="FF3300"/>
                </a:solidFill>
                <a:effectLst>
                  <a:outerShdw blurRad="38100" dist="38100" dir="2700000" algn="tl">
                    <a:srgbClr val="000000"/>
                  </a:outerShdw>
                </a:effectLst>
                <a:latin typeface="Tahoma" pitchFamily="34" charset="0"/>
              </a:rPr>
              <a:t>Стойкий клинический эффект развивается через неделю терапии</a:t>
            </a:r>
            <a:endParaRPr lang="ru-RU" sz="3200" b="1">
              <a:solidFill>
                <a:srgbClr val="FF3300"/>
              </a:solidFill>
              <a:effectLst>
                <a:outerShdw blurRad="38100" dist="38100" dir="2700000" algn="tl">
                  <a:srgbClr val="000000"/>
                </a:outerShdw>
              </a:effectLst>
              <a:latin typeface="Tahoma" pitchFamily="34" charset="0"/>
            </a:endParaRPr>
          </a:p>
        </p:txBody>
      </p:sp>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07523" name="Rectangle 3"/>
          <p:cNvSpPr>
            <a:spLocks noGrp="1" noChangeArrowheads="1"/>
          </p:cNvSpPr>
          <p:nvPr>
            <p:ph type="body" idx="1"/>
          </p:nvPr>
        </p:nvSpPr>
        <p:spPr>
          <a:xfrm>
            <a:off x="1066800" y="1752600"/>
            <a:ext cx="7772400" cy="4038600"/>
          </a:xfrm>
        </p:spPr>
        <p:txBody>
          <a:bodyPr/>
          <a:lstStyle/>
          <a:p>
            <a:pPr eaLnBrk="1" hangingPunct="1">
              <a:lnSpc>
                <a:spcPct val="90000"/>
              </a:lnSpc>
              <a:spcAft>
                <a:spcPct val="25000"/>
              </a:spcAft>
              <a:buFont typeface="Wingdings" pitchFamily="2" charset="2"/>
              <a:buNone/>
              <a:defRPr/>
            </a:pPr>
            <a:r>
              <a:rPr lang="ru-RU" b="1" smtClean="0"/>
              <a:t>Показаны при:</a:t>
            </a:r>
          </a:p>
          <a:p>
            <a:pPr lvl="1" eaLnBrk="1" hangingPunct="1">
              <a:lnSpc>
                <a:spcPct val="60000"/>
              </a:lnSpc>
              <a:spcAft>
                <a:spcPct val="25000"/>
              </a:spcAft>
              <a:defRPr/>
            </a:pPr>
            <a:r>
              <a:rPr lang="ru-RU" smtClean="0"/>
              <a:t>атопической астме</a:t>
            </a:r>
          </a:p>
          <a:p>
            <a:pPr lvl="1" eaLnBrk="1" hangingPunct="1">
              <a:lnSpc>
                <a:spcPct val="60000"/>
              </a:lnSpc>
              <a:spcAft>
                <a:spcPct val="25000"/>
              </a:spcAft>
              <a:defRPr/>
            </a:pPr>
            <a:r>
              <a:rPr lang="ru-RU" smtClean="0"/>
              <a:t>аспириновой астме</a:t>
            </a:r>
          </a:p>
          <a:p>
            <a:pPr lvl="1" eaLnBrk="1" hangingPunct="1">
              <a:lnSpc>
                <a:spcPct val="60000"/>
              </a:lnSpc>
              <a:spcAft>
                <a:spcPct val="25000"/>
              </a:spcAft>
              <a:defRPr/>
            </a:pPr>
            <a:r>
              <a:rPr lang="ru-RU" smtClean="0"/>
              <a:t>астме физического усилия</a:t>
            </a:r>
          </a:p>
          <a:p>
            <a:pPr lvl="1" eaLnBrk="1" hangingPunct="1">
              <a:lnSpc>
                <a:spcPct val="60000"/>
              </a:lnSpc>
              <a:spcAft>
                <a:spcPct val="25000"/>
              </a:spcAft>
              <a:defRPr/>
            </a:pPr>
            <a:r>
              <a:rPr lang="ru-RU" smtClean="0"/>
              <a:t>астме, индуцированнной холодным воздухом</a:t>
            </a:r>
          </a:p>
          <a:p>
            <a:pPr eaLnBrk="1" hangingPunct="1">
              <a:lnSpc>
                <a:spcPct val="90000"/>
              </a:lnSpc>
              <a:spcAft>
                <a:spcPct val="25000"/>
              </a:spcAft>
              <a:defRPr/>
            </a:pPr>
            <a:r>
              <a:rPr lang="ru-RU" sz="2400" smtClean="0"/>
              <a:t>Назначаются в качестве поддерживающей терапии при недостаточной эффективности ГКС и бета-адреномиметиков</a:t>
            </a:r>
          </a:p>
          <a:p>
            <a:pPr eaLnBrk="1" hangingPunct="1">
              <a:lnSpc>
                <a:spcPct val="90000"/>
              </a:lnSpc>
              <a:spcAft>
                <a:spcPct val="25000"/>
              </a:spcAft>
              <a:defRPr/>
            </a:pPr>
            <a:r>
              <a:rPr lang="ru-RU" sz="2400" smtClean="0"/>
              <a:t>Являются альтернативой ингаляционной терапии при лечении больных с «низкой дисциплиной»</a:t>
            </a:r>
          </a:p>
        </p:txBody>
      </p:sp>
      <p:sp>
        <p:nvSpPr>
          <p:cNvPr id="107524" name="Rectangle 4"/>
          <p:cNvSpPr>
            <a:spLocks noChangeArrowheads="1"/>
          </p:cNvSpPr>
          <p:nvPr/>
        </p:nvSpPr>
        <p:spPr bwMode="auto">
          <a:xfrm>
            <a:off x="1136650" y="1295400"/>
            <a:ext cx="7702550" cy="381000"/>
          </a:xfrm>
          <a:prstGeom prst="rect">
            <a:avLst/>
          </a:prstGeom>
          <a:noFill/>
          <a:ln w="9525">
            <a:noFill/>
            <a:miter lim="800000"/>
            <a:headEnd/>
            <a:tailEnd/>
          </a:ln>
          <a:effectLst/>
        </p:spPr>
        <p:txBody>
          <a:bodyPr lIns="92075" tIns="46038" rIns="92075" bIns="46038"/>
          <a:lstStyle/>
          <a:p>
            <a:pPr>
              <a:lnSpc>
                <a:spcPct val="90000"/>
              </a:lnSpc>
              <a:buClr>
                <a:srgbClr val="800000"/>
              </a:buClr>
              <a:buSzPct val="95000"/>
              <a:buFont typeface="Wingdings" pitchFamily="2" charset="2"/>
              <a:buNone/>
              <a:defRPr/>
            </a:pPr>
            <a:r>
              <a:rPr lang="ru-RU" sz="2800" b="1">
                <a:solidFill>
                  <a:srgbClr val="FF3300"/>
                </a:solidFill>
                <a:effectLst>
                  <a:outerShdw blurRad="38100" dist="38100" dir="2700000" algn="tl">
                    <a:srgbClr val="000000"/>
                  </a:outerShdw>
                </a:effectLst>
                <a:latin typeface="Arial" charset="0"/>
              </a:rPr>
              <a:t>Показания и особенности применения</a:t>
            </a:r>
            <a:endParaRPr lang="ru-RU" sz="2200" b="1">
              <a:solidFill>
                <a:srgbClr val="FF3300"/>
              </a:solidFill>
              <a:effectLst>
                <a:outerShdw blurRad="38100" dist="38100" dir="2700000" algn="tl">
                  <a:srgbClr val="000000"/>
                </a:outerShdw>
              </a:effectLst>
              <a:latin typeface="Arial" charset="0"/>
            </a:endParaRPr>
          </a:p>
        </p:txBody>
      </p:sp>
      <p:sp>
        <p:nvSpPr>
          <p:cNvPr id="107525" name="Rectangle 5"/>
          <p:cNvSpPr>
            <a:spLocks noGrp="1" noChangeArrowheads="1"/>
          </p:cNvSpPr>
          <p:nvPr>
            <p:ph type="title"/>
          </p:nvPr>
        </p:nvSpPr>
        <p:spPr>
          <a:xfrm>
            <a:off x="1109663" y="304800"/>
            <a:ext cx="7848600" cy="762000"/>
          </a:xfrm>
        </p:spPr>
        <p:txBody>
          <a:bodyPr/>
          <a:lstStyle/>
          <a:p>
            <a:pPr eaLnBrk="1" hangingPunct="1">
              <a:defRPr/>
            </a:pPr>
            <a:r>
              <a:rPr lang="ru-RU" smtClean="0"/>
              <a:t>Антагонисты лейкотриеновых рецепторов</a:t>
            </a: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000125" y="133350"/>
            <a:ext cx="7958138" cy="1009650"/>
          </a:xfrm>
          <a:solidFill>
            <a:schemeClr val="accent1"/>
          </a:solidFill>
        </p:spPr>
        <p:txBody>
          <a:bodyPr/>
          <a:lstStyle/>
          <a:p>
            <a:pPr>
              <a:defRPr/>
            </a:pPr>
            <a:r>
              <a:rPr lang="ru-RU" dirty="0">
                <a:solidFill>
                  <a:srgbClr val="FF0000"/>
                </a:solidFill>
              </a:rPr>
              <a:t>Препараты, эффективность которых оценивается</a:t>
            </a:r>
          </a:p>
        </p:txBody>
      </p:sp>
      <p:sp>
        <p:nvSpPr>
          <p:cNvPr id="108547" name="Rectangle 3"/>
          <p:cNvSpPr>
            <a:spLocks noGrp="1" noChangeArrowheads="1"/>
          </p:cNvSpPr>
          <p:nvPr>
            <p:ph type="body" idx="1"/>
          </p:nvPr>
        </p:nvSpPr>
        <p:spPr/>
        <p:txBody>
          <a:bodyPr/>
          <a:lstStyle/>
          <a:p>
            <a:pPr>
              <a:buFont typeface="Wingdings" pitchFamily="2" charset="2"/>
              <a:buNone/>
              <a:defRPr/>
            </a:pPr>
            <a:endParaRPr lang="ru-RU" dirty="0"/>
          </a:p>
          <a:p>
            <a:pPr>
              <a:buFont typeface="Wingdings" pitchFamily="2" charset="2"/>
              <a:buNone/>
              <a:defRPr/>
            </a:pPr>
            <a:r>
              <a:rPr lang="ru-RU" sz="2800" dirty="0" err="1"/>
              <a:t>Рекомбинантные</a:t>
            </a:r>
            <a:r>
              <a:rPr lang="ru-RU" sz="2800" dirty="0"/>
              <a:t> человеческие </a:t>
            </a:r>
            <a:r>
              <a:rPr lang="ru-RU" sz="2800" dirty="0" err="1"/>
              <a:t>монокло</a:t>
            </a:r>
            <a:r>
              <a:rPr lang="ru-RU" sz="2800" dirty="0"/>
              <a:t>-</a:t>
            </a:r>
          </a:p>
          <a:p>
            <a:pPr>
              <a:buFont typeface="Wingdings" pitchFamily="2" charset="2"/>
              <a:buNone/>
              <a:defRPr/>
            </a:pPr>
            <a:r>
              <a:rPr lang="ru-RU" sz="2800" dirty="0" err="1"/>
              <a:t>нальные</a:t>
            </a:r>
            <a:r>
              <a:rPr lang="ru-RU" sz="2800" dirty="0"/>
              <a:t> антитела (</a:t>
            </a:r>
            <a:r>
              <a:rPr lang="ru-RU" sz="2800" dirty="0" err="1"/>
              <a:t>омализумаб</a:t>
            </a:r>
            <a:r>
              <a:rPr lang="ru-RU" sz="2800" dirty="0"/>
              <a:t>) </a:t>
            </a:r>
            <a:r>
              <a:rPr lang="ru-RU" sz="2800" dirty="0" err="1"/>
              <a:t>блокиру</a:t>
            </a:r>
            <a:r>
              <a:rPr lang="ru-RU" sz="2800" dirty="0"/>
              <a:t>-</a:t>
            </a:r>
          </a:p>
          <a:p>
            <a:pPr>
              <a:buFont typeface="Wingdings" pitchFamily="2" charset="2"/>
              <a:buNone/>
              <a:defRPr/>
            </a:pPr>
            <a:r>
              <a:rPr lang="ru-RU" sz="2800" dirty="0"/>
              <a:t>ют взаимодействие </a:t>
            </a:r>
            <a:r>
              <a:rPr lang="en-US" sz="2800" dirty="0" err="1"/>
              <a:t>IgE</a:t>
            </a:r>
            <a:r>
              <a:rPr lang="ru-RU" sz="2800" dirty="0"/>
              <a:t> с тучными клетка-</a:t>
            </a:r>
          </a:p>
          <a:p>
            <a:pPr>
              <a:buFont typeface="Wingdings" pitchFamily="2" charset="2"/>
              <a:buNone/>
              <a:defRPr/>
            </a:pPr>
            <a:r>
              <a:rPr lang="ru-RU" sz="2800" dirty="0" err="1"/>
              <a:t>ками</a:t>
            </a:r>
            <a:r>
              <a:rPr lang="ru-RU" sz="2800" dirty="0"/>
              <a:t> и базофилами.</a:t>
            </a: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pPr>
              <a:defRPr/>
            </a:pPr>
            <a:r>
              <a:rPr lang="ru-RU" sz="3600"/>
              <a:t>ПРОТИВОКАШЛЕВЫЕ СРЕДСТВА</a:t>
            </a:r>
          </a:p>
        </p:txBody>
      </p:sp>
      <p:sp>
        <p:nvSpPr>
          <p:cNvPr id="36867" name="Rectangle 1027"/>
          <p:cNvSpPr>
            <a:spLocks noGrp="1" noChangeArrowheads="1"/>
          </p:cNvSpPr>
          <p:nvPr>
            <p:ph type="body" sz="half" idx="1"/>
          </p:nvPr>
        </p:nvSpPr>
        <p:spPr>
          <a:xfrm>
            <a:off x="928688" y="1357313"/>
            <a:ext cx="4038600" cy="4114800"/>
          </a:xfrm>
        </p:spPr>
        <p:txBody>
          <a:bodyPr/>
          <a:lstStyle/>
          <a:p>
            <a:pPr>
              <a:lnSpc>
                <a:spcPct val="80000"/>
              </a:lnSpc>
              <a:defRPr/>
            </a:pPr>
            <a:r>
              <a:rPr lang="ru-RU" sz="2000" b="1"/>
              <a:t>ЦЕНТРАЛЬНОГО ДЕЙСТВИЯ</a:t>
            </a:r>
          </a:p>
          <a:p>
            <a:pPr>
              <a:lnSpc>
                <a:spcPct val="80000"/>
              </a:lnSpc>
              <a:defRPr/>
            </a:pPr>
            <a:r>
              <a:rPr lang="ru-RU" sz="1800" b="1"/>
              <a:t>Наркотические противокашлевые средства</a:t>
            </a:r>
          </a:p>
          <a:p>
            <a:pPr>
              <a:lnSpc>
                <a:spcPct val="80000"/>
              </a:lnSpc>
              <a:buFont typeface="Wingdings" pitchFamily="2" charset="2"/>
              <a:buNone/>
              <a:defRPr/>
            </a:pPr>
            <a:r>
              <a:rPr lang="ru-RU" sz="1800" b="1" i="1"/>
              <a:t>         Кодеина фосфат</a:t>
            </a:r>
          </a:p>
          <a:p>
            <a:pPr>
              <a:lnSpc>
                <a:spcPct val="80000"/>
              </a:lnSpc>
              <a:buFont typeface="Wingdings" pitchFamily="2" charset="2"/>
              <a:buNone/>
              <a:defRPr/>
            </a:pPr>
            <a:r>
              <a:rPr lang="ru-RU" sz="1800" b="1" i="1"/>
              <a:t>         Этилморфина  гидрохлорид</a:t>
            </a:r>
          </a:p>
          <a:p>
            <a:pPr>
              <a:lnSpc>
                <a:spcPct val="80000"/>
              </a:lnSpc>
              <a:buFont typeface="Wingdings" pitchFamily="2" charset="2"/>
              <a:buNone/>
              <a:defRPr/>
            </a:pPr>
            <a:r>
              <a:rPr lang="ru-RU" sz="1800" b="1" i="1"/>
              <a:t>          Дименоксазол (эстоцин)</a:t>
            </a:r>
          </a:p>
          <a:p>
            <a:pPr>
              <a:lnSpc>
                <a:spcPct val="80000"/>
              </a:lnSpc>
              <a:defRPr/>
            </a:pPr>
            <a:r>
              <a:rPr lang="ru-RU" sz="1800" b="1"/>
              <a:t>Ненаркотические противокашлевые средства</a:t>
            </a:r>
          </a:p>
          <a:p>
            <a:pPr>
              <a:lnSpc>
                <a:spcPct val="80000"/>
              </a:lnSpc>
              <a:buFont typeface="Wingdings" pitchFamily="2" charset="2"/>
              <a:buNone/>
              <a:defRPr/>
            </a:pPr>
            <a:r>
              <a:rPr lang="ru-RU" sz="1800" b="1"/>
              <a:t>           </a:t>
            </a:r>
            <a:r>
              <a:rPr lang="ru-RU" sz="1800" b="1" i="1"/>
              <a:t>Глауцин</a:t>
            </a:r>
          </a:p>
          <a:p>
            <a:pPr>
              <a:lnSpc>
                <a:spcPct val="80000"/>
              </a:lnSpc>
              <a:buFont typeface="Wingdings" pitchFamily="2" charset="2"/>
              <a:buNone/>
              <a:defRPr/>
            </a:pPr>
            <a:r>
              <a:rPr lang="ru-RU" sz="1800" b="1" i="1"/>
              <a:t>           Окселадин (тусупрекс,  </a:t>
            </a:r>
          </a:p>
          <a:p>
            <a:pPr>
              <a:lnSpc>
                <a:spcPct val="80000"/>
              </a:lnSpc>
              <a:buFont typeface="Wingdings" pitchFamily="2" charset="2"/>
              <a:buNone/>
              <a:defRPr/>
            </a:pPr>
            <a:r>
              <a:rPr lang="ru-RU" sz="1800" b="1" i="1"/>
              <a:t>              пакселадин)</a:t>
            </a:r>
            <a:endParaRPr lang="ru-RU" sz="1800" b="1"/>
          </a:p>
        </p:txBody>
      </p:sp>
      <p:sp>
        <p:nvSpPr>
          <p:cNvPr id="36868" name="Rectangle 1028"/>
          <p:cNvSpPr>
            <a:spLocks noGrp="1" noChangeArrowheads="1"/>
          </p:cNvSpPr>
          <p:nvPr>
            <p:ph type="body" sz="half" idx="2"/>
          </p:nvPr>
        </p:nvSpPr>
        <p:spPr/>
        <p:txBody>
          <a:bodyPr/>
          <a:lstStyle/>
          <a:p>
            <a:pPr>
              <a:defRPr/>
            </a:pPr>
            <a:r>
              <a:rPr lang="ru-RU" sz="2400" b="1"/>
              <a:t>ПЕРЕФЕРИЧЕСКОГО ДЕЙСТВИЯ</a:t>
            </a:r>
          </a:p>
          <a:p>
            <a:pPr>
              <a:buFont typeface="Wingdings" pitchFamily="2" charset="2"/>
              <a:buNone/>
              <a:defRPr/>
            </a:pPr>
            <a:r>
              <a:rPr lang="ru-RU" sz="2000" b="1" i="1"/>
              <a:t>          Преноксдиазин (либексин)</a:t>
            </a:r>
          </a:p>
          <a:p>
            <a:pPr>
              <a:buFont typeface="Wingdings" pitchFamily="2" charset="2"/>
              <a:buNone/>
              <a:defRPr/>
            </a:pPr>
            <a:r>
              <a:rPr lang="ru-RU" sz="2000" b="1" i="1"/>
              <a:t>          Пронилид (фалиминт)</a:t>
            </a:r>
          </a:p>
        </p:txBody>
      </p:sp>
      <p:sp>
        <p:nvSpPr>
          <p:cNvPr id="5" name="Прямоугольник 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ru-RU"/>
              <a:t>ОТХАРКИВАЮЩИЕ И МУКОЛИТИЧЕСКИЕ СРЕДСТВА</a:t>
            </a:r>
          </a:p>
        </p:txBody>
      </p:sp>
      <p:sp>
        <p:nvSpPr>
          <p:cNvPr id="37891" name="Rectangle 3"/>
          <p:cNvSpPr>
            <a:spLocks noGrp="1" noChangeArrowheads="1"/>
          </p:cNvSpPr>
          <p:nvPr>
            <p:ph type="body" sz="half" idx="1"/>
          </p:nvPr>
        </p:nvSpPr>
        <p:spPr>
          <a:xfrm>
            <a:off x="714375" y="1428750"/>
            <a:ext cx="3810000" cy="4114800"/>
          </a:xfrm>
        </p:spPr>
        <p:txBody>
          <a:bodyPr/>
          <a:lstStyle/>
          <a:p>
            <a:pPr>
              <a:lnSpc>
                <a:spcPct val="90000"/>
              </a:lnSpc>
              <a:defRPr/>
            </a:pPr>
            <a:r>
              <a:rPr lang="ru-RU" sz="1800" b="1" dirty="0"/>
              <a:t>СРЕДСТВА ОБЛЕГЧАЮЩИЕ ОТХОЖДЕНИЕ МОКРОТЫ</a:t>
            </a:r>
          </a:p>
          <a:p>
            <a:pPr>
              <a:lnSpc>
                <a:spcPct val="90000"/>
              </a:lnSpc>
              <a:defRPr/>
            </a:pPr>
            <a:r>
              <a:rPr lang="ru-RU" sz="1800" b="1" dirty="0" err="1"/>
              <a:t>Рефлкторного</a:t>
            </a:r>
            <a:r>
              <a:rPr lang="ru-RU" sz="1800" b="1" dirty="0"/>
              <a:t> действия</a:t>
            </a:r>
          </a:p>
          <a:p>
            <a:pPr>
              <a:lnSpc>
                <a:spcPct val="90000"/>
              </a:lnSpc>
              <a:buFont typeface="Wingdings" pitchFamily="2" charset="2"/>
              <a:buNone/>
              <a:defRPr/>
            </a:pPr>
            <a:r>
              <a:rPr lang="ru-RU" sz="1800" b="1" i="1" dirty="0"/>
              <a:t>        Препараты </a:t>
            </a:r>
            <a:r>
              <a:rPr lang="ru-RU" sz="1800" b="1" i="1" dirty="0" err="1"/>
              <a:t>ипекакуанны</a:t>
            </a:r>
            <a:endParaRPr lang="ru-RU" sz="1800" b="1" i="1" dirty="0"/>
          </a:p>
          <a:p>
            <a:pPr>
              <a:lnSpc>
                <a:spcPct val="90000"/>
              </a:lnSpc>
              <a:buFont typeface="Wingdings" pitchFamily="2" charset="2"/>
              <a:buNone/>
              <a:defRPr/>
            </a:pPr>
            <a:r>
              <a:rPr lang="ru-RU" sz="1800" b="1" i="1" dirty="0"/>
              <a:t>                              термопсиса</a:t>
            </a:r>
          </a:p>
          <a:p>
            <a:pPr>
              <a:lnSpc>
                <a:spcPct val="90000"/>
              </a:lnSpc>
              <a:buFont typeface="Wingdings" pitchFamily="2" charset="2"/>
              <a:buNone/>
              <a:defRPr/>
            </a:pPr>
            <a:r>
              <a:rPr lang="ru-RU" sz="1800" b="1" i="1" dirty="0"/>
              <a:t>                              истода</a:t>
            </a:r>
          </a:p>
          <a:p>
            <a:pPr>
              <a:lnSpc>
                <a:spcPct val="90000"/>
              </a:lnSpc>
              <a:buFont typeface="Wingdings" pitchFamily="2" charset="2"/>
              <a:buNone/>
              <a:defRPr/>
            </a:pPr>
            <a:r>
              <a:rPr lang="ru-RU" sz="1800" b="1" i="1" dirty="0"/>
              <a:t>                              алтея</a:t>
            </a:r>
          </a:p>
          <a:p>
            <a:pPr>
              <a:lnSpc>
                <a:spcPct val="90000"/>
              </a:lnSpc>
              <a:buFont typeface="Wingdings" pitchFamily="2" charset="2"/>
              <a:buNone/>
              <a:defRPr/>
            </a:pPr>
            <a:r>
              <a:rPr lang="ru-RU" sz="1800" b="1" i="1" dirty="0"/>
              <a:t>                              солодки </a:t>
            </a:r>
          </a:p>
          <a:p>
            <a:pPr>
              <a:lnSpc>
                <a:spcPct val="90000"/>
              </a:lnSpc>
              <a:defRPr/>
            </a:pPr>
            <a:r>
              <a:rPr lang="ru-RU" sz="1800" b="1" dirty="0"/>
              <a:t>Резорбтивного действия</a:t>
            </a:r>
          </a:p>
          <a:p>
            <a:pPr>
              <a:lnSpc>
                <a:spcPct val="90000"/>
              </a:lnSpc>
              <a:buFont typeface="Wingdings" pitchFamily="2" charset="2"/>
              <a:buNone/>
              <a:defRPr/>
            </a:pPr>
            <a:r>
              <a:rPr lang="ru-RU" sz="1800" b="1" i="1" dirty="0"/>
              <a:t>          Калия йодид</a:t>
            </a:r>
          </a:p>
          <a:p>
            <a:pPr>
              <a:lnSpc>
                <a:spcPct val="90000"/>
              </a:lnSpc>
              <a:buFont typeface="Wingdings" pitchFamily="2" charset="2"/>
              <a:buNone/>
              <a:defRPr/>
            </a:pPr>
            <a:r>
              <a:rPr lang="ru-RU" sz="1800" b="1" i="1" dirty="0"/>
              <a:t>          Натрия йодид</a:t>
            </a:r>
          </a:p>
          <a:p>
            <a:pPr>
              <a:lnSpc>
                <a:spcPct val="90000"/>
              </a:lnSpc>
              <a:buFont typeface="Wingdings" pitchFamily="2" charset="2"/>
              <a:buNone/>
              <a:defRPr/>
            </a:pPr>
            <a:r>
              <a:rPr lang="ru-RU" sz="1800" b="1" i="1" dirty="0"/>
              <a:t>          </a:t>
            </a:r>
            <a:r>
              <a:rPr lang="ru-RU" sz="1800" b="1" i="1" dirty="0" err="1"/>
              <a:t>Терпингидрат</a:t>
            </a:r>
            <a:endParaRPr lang="ru-RU" sz="1800" b="1" i="1" dirty="0"/>
          </a:p>
          <a:p>
            <a:pPr>
              <a:lnSpc>
                <a:spcPct val="90000"/>
              </a:lnSpc>
              <a:buFont typeface="Wingdings" pitchFamily="2" charset="2"/>
              <a:buNone/>
              <a:defRPr/>
            </a:pPr>
            <a:r>
              <a:rPr lang="ru-RU" sz="1800" b="1" i="1" dirty="0" err="1"/>
              <a:t>Фитопрепараты</a:t>
            </a:r>
            <a:r>
              <a:rPr lang="ru-RU" sz="1800" b="1" i="1" dirty="0"/>
              <a:t>: трава </a:t>
            </a:r>
            <a:r>
              <a:rPr lang="ru-RU" sz="1800" b="1" i="1" dirty="0" err="1"/>
              <a:t>чебреца</a:t>
            </a:r>
            <a:r>
              <a:rPr lang="ru-RU" sz="1800" b="1" i="1" dirty="0"/>
              <a:t>, анисовое </a:t>
            </a:r>
            <a:r>
              <a:rPr lang="ru-RU" sz="1800" b="1" i="1" dirty="0" err="1"/>
              <a:t>масло,эвкалиптовое</a:t>
            </a:r>
            <a:r>
              <a:rPr lang="ru-RU" sz="1800" b="1" i="1" dirty="0"/>
              <a:t> масло и др.</a:t>
            </a:r>
          </a:p>
        </p:txBody>
      </p:sp>
      <p:sp>
        <p:nvSpPr>
          <p:cNvPr id="37892" name="Rectangle 4"/>
          <p:cNvSpPr>
            <a:spLocks noGrp="1" noChangeArrowheads="1"/>
          </p:cNvSpPr>
          <p:nvPr>
            <p:ph type="body" sz="half" idx="2"/>
          </p:nvPr>
        </p:nvSpPr>
        <p:spPr>
          <a:xfrm>
            <a:off x="4786313" y="1500188"/>
            <a:ext cx="4191000" cy="4114800"/>
          </a:xfrm>
        </p:spPr>
        <p:txBody>
          <a:bodyPr/>
          <a:lstStyle/>
          <a:p>
            <a:pPr>
              <a:lnSpc>
                <a:spcPct val="90000"/>
              </a:lnSpc>
              <a:defRPr/>
            </a:pPr>
            <a:r>
              <a:rPr lang="ru-RU" sz="1800" b="1"/>
              <a:t>СРЕДСТВА УМЕНЬШАЮЩИЕ ВЯЗКОСТЬ И ЭЛАСТИЧНОСТЬ МОКРОТЫ (МУКОЛИТИКИ)</a:t>
            </a:r>
          </a:p>
          <a:p>
            <a:pPr>
              <a:lnSpc>
                <a:spcPct val="90000"/>
              </a:lnSpc>
              <a:defRPr/>
            </a:pPr>
            <a:r>
              <a:rPr lang="ru-RU" sz="1800" b="1"/>
              <a:t>Синтетические муколитические (секретолитические) средства</a:t>
            </a:r>
          </a:p>
          <a:p>
            <a:pPr>
              <a:lnSpc>
                <a:spcPct val="90000"/>
              </a:lnSpc>
              <a:buFont typeface="Wingdings" pitchFamily="2" charset="2"/>
              <a:buNone/>
              <a:defRPr/>
            </a:pPr>
            <a:r>
              <a:rPr lang="ru-RU" sz="1800" b="1" i="1"/>
              <a:t>        Ацетилцистеин</a:t>
            </a:r>
          </a:p>
          <a:p>
            <a:pPr>
              <a:lnSpc>
                <a:spcPct val="90000"/>
              </a:lnSpc>
              <a:buFont typeface="Wingdings" pitchFamily="2" charset="2"/>
              <a:buNone/>
              <a:defRPr/>
            </a:pPr>
            <a:r>
              <a:rPr lang="ru-RU" sz="1800" b="1" i="1"/>
              <a:t>        Амброксол</a:t>
            </a:r>
          </a:p>
          <a:p>
            <a:pPr>
              <a:lnSpc>
                <a:spcPct val="90000"/>
              </a:lnSpc>
              <a:buFont typeface="Wingdings" pitchFamily="2" charset="2"/>
              <a:buNone/>
              <a:defRPr/>
            </a:pPr>
            <a:r>
              <a:rPr lang="ru-RU" sz="1800" b="1" i="1"/>
              <a:t>        Бромгексин</a:t>
            </a:r>
          </a:p>
          <a:p>
            <a:pPr>
              <a:lnSpc>
                <a:spcPct val="90000"/>
              </a:lnSpc>
              <a:buFont typeface="Wingdings" pitchFamily="2" charset="2"/>
              <a:buNone/>
              <a:defRPr/>
            </a:pPr>
            <a:r>
              <a:rPr lang="ru-RU" sz="1800" b="1" i="1"/>
              <a:t>        Месна</a:t>
            </a:r>
          </a:p>
          <a:p>
            <a:pPr>
              <a:lnSpc>
                <a:spcPct val="90000"/>
              </a:lnSpc>
              <a:defRPr/>
            </a:pPr>
            <a:r>
              <a:rPr lang="ru-RU" sz="1800" b="1"/>
              <a:t>Ферментные препараты</a:t>
            </a:r>
          </a:p>
          <a:p>
            <a:pPr>
              <a:lnSpc>
                <a:spcPct val="90000"/>
              </a:lnSpc>
              <a:buFont typeface="Wingdings" pitchFamily="2" charset="2"/>
              <a:buNone/>
              <a:defRPr/>
            </a:pPr>
            <a:r>
              <a:rPr lang="ru-RU" sz="1800" b="1" i="1"/>
              <a:t>         Трипсин</a:t>
            </a:r>
          </a:p>
          <a:p>
            <a:pPr>
              <a:lnSpc>
                <a:spcPct val="90000"/>
              </a:lnSpc>
              <a:buFont typeface="Wingdings" pitchFamily="2" charset="2"/>
              <a:buNone/>
              <a:defRPr/>
            </a:pPr>
            <a:r>
              <a:rPr lang="ru-RU" sz="1800" b="1" i="1"/>
              <a:t>         Дезоксирибонуклеаза</a:t>
            </a:r>
          </a:p>
          <a:p>
            <a:pPr>
              <a:lnSpc>
                <a:spcPct val="90000"/>
              </a:lnSpc>
              <a:buFont typeface="Wingdings" pitchFamily="2" charset="2"/>
              <a:buNone/>
              <a:defRPr/>
            </a:pPr>
            <a:r>
              <a:rPr lang="ru-RU" sz="1800" b="1" i="1"/>
              <a:t>         Дорназа альфа </a:t>
            </a:r>
          </a:p>
        </p:txBody>
      </p:sp>
      <p:sp>
        <p:nvSpPr>
          <p:cNvPr id="5" name="Прямоугольник 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pic>
        <p:nvPicPr>
          <p:cNvPr id="52227" name="Picture 15" descr="цвет-лек-2"/>
          <p:cNvPicPr>
            <a:picLocks noChangeAspect="1" noChangeArrowheads="1"/>
          </p:cNvPicPr>
          <p:nvPr/>
        </p:nvPicPr>
        <p:blipFill>
          <a:blip r:embed="rId2"/>
          <a:srcRect/>
          <a:stretch>
            <a:fillRect/>
          </a:stretch>
        </p:blipFill>
        <p:spPr bwMode="auto">
          <a:xfrm>
            <a:off x="4284663" y="3810000"/>
            <a:ext cx="1524000" cy="2438400"/>
          </a:xfrm>
          <a:prstGeom prst="rect">
            <a:avLst/>
          </a:prstGeom>
          <a:noFill/>
          <a:ln w="9525">
            <a:noFill/>
            <a:miter lim="800000"/>
            <a:headEnd/>
            <a:tailEnd/>
          </a:ln>
        </p:spPr>
      </p:pic>
      <p:sp>
        <p:nvSpPr>
          <p:cNvPr id="121858" name="Rectangle 2"/>
          <p:cNvSpPr>
            <a:spLocks noGrp="1" noChangeArrowheads="1"/>
          </p:cNvSpPr>
          <p:nvPr>
            <p:ph type="body" idx="1"/>
          </p:nvPr>
        </p:nvSpPr>
        <p:spPr>
          <a:xfrm>
            <a:off x="838200" y="838200"/>
            <a:ext cx="5562600" cy="685800"/>
          </a:xfrm>
        </p:spPr>
        <p:txBody>
          <a:bodyPr/>
          <a:lstStyle/>
          <a:p>
            <a:pPr marL="384175" indent="-384175" algn="ctr" eaLnBrk="1" hangingPunct="1">
              <a:lnSpc>
                <a:spcPct val="80000"/>
              </a:lnSpc>
              <a:spcAft>
                <a:spcPct val="45000"/>
              </a:spcAft>
              <a:buFont typeface="Wingdings" pitchFamily="2" charset="2"/>
              <a:buNone/>
              <a:defRPr/>
            </a:pPr>
            <a:r>
              <a:rPr lang="ru-RU" sz="2400" b="1" dirty="0" smtClean="0">
                <a:solidFill>
                  <a:srgbClr val="66FF33"/>
                </a:solidFill>
              </a:rPr>
              <a:t>Отхаркивающие рефлекторного и резорбтивного действия</a:t>
            </a:r>
            <a:endParaRPr lang="ru-RU" sz="2800" b="1" dirty="0" smtClean="0"/>
          </a:p>
        </p:txBody>
      </p:sp>
      <p:sp>
        <p:nvSpPr>
          <p:cNvPr id="121866" name="Rectangle 10"/>
          <p:cNvSpPr>
            <a:spLocks noChangeArrowheads="1"/>
          </p:cNvSpPr>
          <p:nvPr/>
        </p:nvSpPr>
        <p:spPr bwMode="auto">
          <a:xfrm>
            <a:off x="5715000" y="5257800"/>
            <a:ext cx="3962400" cy="1066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nSpc>
                <a:spcPct val="70000"/>
              </a:lnSpc>
              <a:spcBef>
                <a:spcPct val="20000"/>
              </a:spcBef>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 натрия иодид</a:t>
            </a:r>
            <a:endParaRPr lang="ru-RU" sz="2200" b="1" dirty="0">
              <a:solidFill>
                <a:srgbClr val="FFFF00"/>
              </a:solidFill>
              <a:effectLst>
                <a:outerShdw blurRad="38100" dist="38100" dir="2700000" algn="tl">
                  <a:srgbClr val="000000"/>
                </a:outerShdw>
              </a:effectLst>
              <a:latin typeface="Arial" charset="0"/>
            </a:endParaRPr>
          </a:p>
          <a:p>
            <a:pPr>
              <a:lnSpc>
                <a:spcPct val="70000"/>
              </a:lnSpc>
              <a:spcBef>
                <a:spcPct val="20000"/>
              </a:spcBef>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 натрия гидрокарбонат</a:t>
            </a:r>
          </a:p>
          <a:p>
            <a:pPr>
              <a:lnSpc>
                <a:spcPct val="70000"/>
              </a:lnSpc>
              <a:spcBef>
                <a:spcPct val="2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 натрия </a:t>
            </a:r>
            <a:r>
              <a:rPr lang="ru-RU" sz="2200" b="1" dirty="0" err="1">
                <a:solidFill>
                  <a:srgbClr val="FFFF00"/>
                </a:solidFill>
                <a:effectLst>
                  <a:outerShdw blurRad="38100" dist="38100" dir="2700000" algn="tl">
                    <a:srgbClr val="000000"/>
                  </a:outerShdw>
                </a:effectLst>
                <a:latin typeface="Arial" charset="0"/>
              </a:rPr>
              <a:t>бензоат</a:t>
            </a:r>
            <a:endParaRPr lang="ru-RU" b="1" dirty="0">
              <a:solidFill>
                <a:srgbClr val="FFFF00"/>
              </a:solidFill>
              <a:effectLst>
                <a:outerShdw blurRad="38100" dist="38100" dir="2700000" algn="tl">
                  <a:srgbClr val="000000"/>
                </a:outerShdw>
              </a:effectLst>
              <a:latin typeface="Arial" charset="0"/>
            </a:endParaRPr>
          </a:p>
        </p:txBody>
      </p:sp>
      <p:sp>
        <p:nvSpPr>
          <p:cNvPr id="121864" name="Rectangle 8"/>
          <p:cNvSpPr>
            <a:spLocks noChangeArrowheads="1"/>
          </p:cNvSpPr>
          <p:nvPr/>
        </p:nvSpPr>
        <p:spPr bwMode="auto">
          <a:xfrm>
            <a:off x="1066800" y="1600200"/>
            <a:ext cx="6096000" cy="4724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spcBef>
                <a:spcPct val="20000"/>
              </a:spcBef>
              <a:buClr>
                <a:srgbClr val="800000"/>
              </a:buClr>
              <a:buSzPct val="95000"/>
              <a:buFont typeface="Wingdings" pitchFamily="2" charset="2"/>
              <a:buNone/>
              <a:defRPr/>
            </a:pPr>
            <a:r>
              <a:rPr lang="ru-RU" b="1" dirty="0">
                <a:solidFill>
                  <a:srgbClr val="FFFF00"/>
                </a:solidFill>
                <a:effectLst>
                  <a:outerShdw blurRad="38100" dist="38100" dir="2700000" algn="tl">
                    <a:srgbClr val="000000"/>
                  </a:outerShdw>
                </a:effectLst>
                <a:latin typeface="Arial" charset="0"/>
              </a:rPr>
              <a:t>-</a:t>
            </a:r>
            <a:r>
              <a:rPr lang="ru-RU" sz="2200" b="1" dirty="0" err="1">
                <a:solidFill>
                  <a:srgbClr val="FFFF00"/>
                </a:solidFill>
                <a:effectLst>
                  <a:outerShdw blurRad="38100" dist="38100" dir="2700000" algn="tl">
                    <a:srgbClr val="000000"/>
                  </a:outerShdw>
                </a:effectLst>
                <a:latin typeface="Arial" charset="0"/>
              </a:rPr>
              <a:t>гвайфенезин</a:t>
            </a:r>
            <a:r>
              <a:rPr lang="en-US" sz="2200" b="1" dirty="0">
                <a:solidFill>
                  <a:srgbClr val="FFFF00"/>
                </a:solidFill>
                <a:effectLst>
                  <a:outerShdw blurRad="38100" dist="38100" dir="2700000" algn="tl">
                    <a:srgbClr val="000000"/>
                  </a:outerShdw>
                </a:effectLst>
                <a:latin typeface="Arial" charset="0"/>
              </a:rPr>
              <a:t> (</a:t>
            </a:r>
            <a:r>
              <a:rPr lang="ru-RU" sz="2200" b="1" dirty="0" err="1">
                <a:solidFill>
                  <a:srgbClr val="FFFF00"/>
                </a:solidFill>
                <a:effectLst>
                  <a:outerShdw blurRad="38100" dist="38100" dir="2700000" algn="tl">
                    <a:srgbClr val="000000"/>
                  </a:outerShdw>
                </a:effectLst>
                <a:latin typeface="Arial" charset="0"/>
              </a:rPr>
              <a:t>туссин</a:t>
            </a:r>
            <a:r>
              <a:rPr lang="ru-RU" sz="2200" b="1" dirty="0">
                <a:solidFill>
                  <a:srgbClr val="FFFF00"/>
                </a:solidFill>
                <a:effectLst>
                  <a:outerShdw blurRad="38100" dist="38100" dir="2700000" algn="tl">
                    <a:srgbClr val="000000"/>
                  </a:outerShdw>
                </a:effectLst>
                <a:latin typeface="Arial" charset="0"/>
              </a:rPr>
              <a:t>, </a:t>
            </a:r>
            <a:r>
              <a:rPr lang="ru-RU" sz="2200" b="1" dirty="0" err="1">
                <a:solidFill>
                  <a:srgbClr val="FFFF00"/>
                </a:solidFill>
                <a:effectLst>
                  <a:outerShdw blurRad="38100" dist="38100" dir="2700000" algn="tl">
                    <a:srgbClr val="000000"/>
                  </a:outerShdw>
                </a:effectLst>
                <a:latin typeface="Arial" charset="0"/>
              </a:rPr>
              <a:t>колдрекс</a:t>
            </a:r>
            <a:r>
              <a:rPr lang="ru-RU" sz="2200" b="1" dirty="0">
                <a:solidFill>
                  <a:srgbClr val="FFFF00"/>
                </a:solidFill>
                <a:effectLst>
                  <a:outerShdw blurRad="38100" dist="38100" dir="2700000" algn="tl">
                    <a:srgbClr val="000000"/>
                  </a:outerShdw>
                </a:effectLst>
                <a:latin typeface="Arial" charset="0"/>
              </a:rPr>
              <a:t> </a:t>
            </a:r>
            <a:r>
              <a:rPr lang="ru-RU" sz="2200" b="1" dirty="0" err="1">
                <a:solidFill>
                  <a:srgbClr val="FFFF00"/>
                </a:solidFill>
                <a:effectLst>
                  <a:outerShdw blurRad="38100" dist="38100" dir="2700000" algn="tl">
                    <a:srgbClr val="000000"/>
                  </a:outerShdw>
                </a:effectLst>
                <a:latin typeface="Arial" charset="0"/>
              </a:rPr>
              <a:t>бронхо</a:t>
            </a:r>
            <a:r>
              <a:rPr lang="en-US" sz="2200" b="1" dirty="0">
                <a:solidFill>
                  <a:srgbClr val="FFFF00"/>
                </a:solidFill>
                <a:effectLst>
                  <a:outerShdw blurRad="38100" dist="38100" dir="2700000" algn="tl">
                    <a:srgbClr val="000000"/>
                  </a:outerShdw>
                </a:effectLst>
                <a:latin typeface="Arial" charset="0"/>
              </a:rPr>
              <a:t>)</a:t>
            </a:r>
            <a:endParaRPr lang="ru-RU" sz="2200" b="1" dirty="0">
              <a:solidFill>
                <a:srgbClr val="FFFF00"/>
              </a:solidFill>
              <a:effectLst>
                <a:outerShdw blurRad="38100" dist="38100" dir="2700000" algn="tl">
                  <a:srgbClr val="000000"/>
                </a:outerShdw>
              </a:effectLst>
              <a:latin typeface="Arial" charset="0"/>
            </a:endParaRPr>
          </a:p>
          <a:p>
            <a:pPr>
              <a:spcBef>
                <a:spcPct val="10000"/>
              </a:spcBef>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-препараты плюща (проспан, </a:t>
            </a:r>
            <a:r>
              <a:rPr lang="ru-RU" sz="2200" b="1" dirty="0" err="1">
                <a:solidFill>
                  <a:srgbClr val="FFFF00"/>
                </a:solidFill>
                <a:effectLst>
                  <a:outerShdw blurRad="38100" dist="38100" dir="2700000" algn="tl">
                    <a:srgbClr val="000000"/>
                  </a:outerShdw>
                </a:effectLst>
                <a:latin typeface="Arial" charset="0"/>
              </a:rPr>
              <a:t>геделикс</a:t>
            </a:r>
            <a:r>
              <a:rPr lang="ru-RU" sz="2200" b="1" dirty="0">
                <a:solidFill>
                  <a:srgbClr val="FFFF00"/>
                </a:solidFill>
                <a:effectLst>
                  <a:outerShdw blurRad="38100" dist="38100" dir="2700000" algn="tl">
                    <a:srgbClr val="000000"/>
                  </a:outerShdw>
                </a:effectLst>
                <a:latin typeface="Arial" charset="0"/>
              </a:rPr>
              <a:t>) </a:t>
            </a:r>
          </a:p>
          <a:p>
            <a:pPr>
              <a:spcBef>
                <a:spcPct val="10000"/>
              </a:spcBef>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-корень алтея (</a:t>
            </a:r>
            <a:r>
              <a:rPr lang="ru-RU" sz="2200" b="1" dirty="0" err="1">
                <a:solidFill>
                  <a:srgbClr val="FFFF00"/>
                </a:solidFill>
                <a:effectLst>
                  <a:outerShdw blurRad="38100" dist="38100" dir="2700000" algn="tl">
                    <a:srgbClr val="000000"/>
                  </a:outerShdw>
                </a:effectLst>
                <a:latin typeface="Arial" charset="0"/>
              </a:rPr>
              <a:t>мукалтин</a:t>
            </a:r>
            <a:r>
              <a:rPr lang="ru-RU" sz="2200" b="1" dirty="0">
                <a:solidFill>
                  <a:srgbClr val="FFFF00"/>
                </a:solidFill>
                <a:effectLst>
                  <a:outerShdw blurRad="38100" dist="38100" dir="2700000" algn="tl">
                    <a:srgbClr val="000000"/>
                  </a:outerShdw>
                </a:effectLst>
                <a:latin typeface="Arial" charset="0"/>
              </a:rPr>
              <a:t>)</a:t>
            </a: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-препараты подорожника </a:t>
            </a: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-препараты тимьяна </a:t>
            </a: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-листья мать-и-мачехи</a:t>
            </a: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-корень солодки</a:t>
            </a: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-трава </a:t>
            </a:r>
            <a:r>
              <a:rPr lang="ru-RU" sz="2200" b="1" dirty="0" err="1">
                <a:solidFill>
                  <a:srgbClr val="FFFF00"/>
                </a:solidFill>
                <a:effectLst>
                  <a:outerShdw blurRad="38100" dist="38100" dir="2700000" algn="tl">
                    <a:srgbClr val="000000"/>
                  </a:outerShdw>
                </a:effectLst>
                <a:latin typeface="Arial" charset="0"/>
              </a:rPr>
              <a:t>душницы</a:t>
            </a:r>
            <a:endParaRPr lang="ru-RU" sz="2200" b="1" dirty="0">
              <a:solidFill>
                <a:srgbClr val="FFFF00"/>
              </a:solidFill>
              <a:effectLst>
                <a:outerShdw blurRad="38100" dist="38100" dir="2700000" algn="tl">
                  <a:srgbClr val="000000"/>
                </a:outerShdw>
              </a:effectLst>
              <a:latin typeface="Arial" charset="0"/>
            </a:endParaRP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-багульник </a:t>
            </a:r>
            <a:r>
              <a:rPr lang="ru-RU" sz="2200" b="1" dirty="0">
                <a:solidFill>
                  <a:srgbClr val="FFFF00"/>
                </a:solidFill>
                <a:effectLst>
                  <a:outerShdw blurRad="38100" dist="38100" dir="2700000" algn="tl">
                    <a:srgbClr val="000000"/>
                  </a:outerShdw>
                </a:effectLst>
                <a:latin typeface="Arial" charset="0"/>
              </a:rPr>
              <a:t>болотный</a:t>
            </a:r>
            <a:endParaRPr lang="ru-RU" sz="2200" b="1" dirty="0">
              <a:solidFill>
                <a:srgbClr val="FFFF00"/>
              </a:solidFill>
              <a:effectLst>
                <a:outerShdw blurRad="38100" dist="38100" dir="2700000" algn="tl">
                  <a:srgbClr val="000000"/>
                </a:outerShdw>
              </a:effectLst>
              <a:latin typeface="Arial" charset="0"/>
            </a:endParaRPr>
          </a:p>
          <a:p>
            <a:pPr>
              <a:spcBef>
                <a:spcPct val="10000"/>
              </a:spcBef>
              <a:spcAft>
                <a:spcPct val="45000"/>
              </a:spcAft>
              <a:buClr>
                <a:srgbClr val="800000"/>
              </a:buClr>
              <a:buSzPct val="95000"/>
              <a:buFont typeface="Wingdings" pitchFamily="2" charset="2"/>
              <a:buNone/>
              <a:defRPr/>
            </a:pPr>
            <a:r>
              <a:rPr lang="ru-RU" sz="2200" b="1" dirty="0">
                <a:solidFill>
                  <a:srgbClr val="FFFF00"/>
                </a:solidFill>
                <a:effectLst>
                  <a:outerShdw blurRad="38100" dist="38100" dir="2700000" algn="tl">
                    <a:srgbClr val="000000"/>
                  </a:outerShdw>
                </a:effectLst>
                <a:latin typeface="Arial" charset="0"/>
              </a:rPr>
              <a:t>-сосновые почки</a:t>
            </a:r>
          </a:p>
          <a:p>
            <a:pPr>
              <a:spcBef>
                <a:spcPct val="20000"/>
              </a:spcBef>
              <a:buClr>
                <a:srgbClr val="800000"/>
              </a:buClr>
              <a:buSzPct val="95000"/>
              <a:buFont typeface="Wingdings" pitchFamily="2" charset="2"/>
              <a:buNone/>
              <a:defRPr/>
            </a:pPr>
            <a:endParaRPr lang="ru-RU" sz="2200" b="1" dirty="0">
              <a:solidFill>
                <a:srgbClr val="FFFF00"/>
              </a:solidFill>
              <a:effectLst>
                <a:outerShdw blurRad="38100" dist="38100" dir="2700000" algn="tl">
                  <a:srgbClr val="000000"/>
                </a:outerShdw>
              </a:effectLst>
              <a:latin typeface="Arial" charset="0"/>
            </a:endParaRPr>
          </a:p>
        </p:txBody>
      </p:sp>
      <p:pic>
        <p:nvPicPr>
          <p:cNvPr id="52231" name="Picture 16" descr="цвет-лек-3"/>
          <p:cNvPicPr>
            <a:picLocks noChangeAspect="1" noChangeArrowheads="1"/>
          </p:cNvPicPr>
          <p:nvPr/>
        </p:nvPicPr>
        <p:blipFill>
          <a:blip r:embed="rId3"/>
          <a:srcRect/>
          <a:stretch>
            <a:fillRect/>
          </a:stretch>
        </p:blipFill>
        <p:spPr bwMode="auto">
          <a:xfrm>
            <a:off x="7394575" y="1143000"/>
            <a:ext cx="1520825" cy="2990850"/>
          </a:xfrm>
          <a:prstGeom prst="rect">
            <a:avLst/>
          </a:prstGeom>
          <a:noFill/>
          <a:ln w="9525">
            <a:noFill/>
            <a:miter lim="800000"/>
            <a:headEnd/>
            <a:tailEnd/>
          </a:ln>
        </p:spPr>
      </p:pic>
      <p:pic>
        <p:nvPicPr>
          <p:cNvPr id="52232" name="Picture 17" descr="лек цвет"/>
          <p:cNvPicPr>
            <a:picLocks noChangeAspect="1" noChangeArrowheads="1"/>
          </p:cNvPicPr>
          <p:nvPr/>
        </p:nvPicPr>
        <p:blipFill>
          <a:blip r:embed="rId4"/>
          <a:srcRect/>
          <a:stretch>
            <a:fillRect/>
          </a:stretch>
        </p:blipFill>
        <p:spPr bwMode="auto">
          <a:xfrm>
            <a:off x="5867400" y="2514600"/>
            <a:ext cx="1524000" cy="2624138"/>
          </a:xfrm>
          <a:prstGeom prst="rect">
            <a:avLst/>
          </a:prstGeom>
          <a:noFill/>
          <a:ln w="9525">
            <a:noFill/>
            <a:miter lim="800000"/>
            <a:headEnd/>
            <a:tailEnd/>
          </a:ln>
        </p:spPr>
      </p:pic>
      <p:sp>
        <p:nvSpPr>
          <p:cNvPr id="10" name="Прямоугольник 9"/>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50" y="500063"/>
            <a:ext cx="7772400" cy="4953000"/>
          </a:xfrm>
        </p:spPr>
        <p:txBody>
          <a:bodyPr/>
          <a:lstStyle/>
          <a:p>
            <a:pPr>
              <a:defRPr/>
            </a:pPr>
            <a:r>
              <a:rPr lang="ru-RU" sz="2000" dirty="0" err="1" smtClean="0">
                <a:solidFill>
                  <a:srgbClr val="FFC000"/>
                </a:solidFill>
              </a:rPr>
              <a:t>Рефлекторнодействующие</a:t>
            </a:r>
            <a:r>
              <a:rPr lang="ru-RU" sz="2000" dirty="0" smtClean="0">
                <a:solidFill>
                  <a:srgbClr val="FFC000"/>
                </a:solidFill>
              </a:rPr>
              <a:t>:</a:t>
            </a:r>
          </a:p>
          <a:p>
            <a:pPr>
              <a:defRPr/>
            </a:pPr>
            <a:r>
              <a:rPr lang="ru-RU" sz="2000" dirty="0" smtClean="0"/>
              <a:t>Термопсис, натрия </a:t>
            </a:r>
            <a:r>
              <a:rPr lang="ru-RU" sz="2000" dirty="0" err="1" smtClean="0"/>
              <a:t>бензоат</a:t>
            </a:r>
            <a:r>
              <a:rPr lang="ru-RU" sz="2000" dirty="0" smtClean="0"/>
              <a:t>, истод, </a:t>
            </a:r>
            <a:r>
              <a:rPr lang="ru-RU" sz="2000" dirty="0" err="1" smtClean="0"/>
              <a:t>терпингидрат</a:t>
            </a:r>
            <a:r>
              <a:rPr lang="ru-RU" sz="2000" dirty="0" smtClean="0"/>
              <a:t>, корень алтея, </a:t>
            </a:r>
            <a:r>
              <a:rPr lang="ru-RU" sz="2000" dirty="0" err="1" smtClean="0"/>
              <a:t>поморфин</a:t>
            </a:r>
            <a:r>
              <a:rPr lang="ru-RU" sz="2000" dirty="0" smtClean="0"/>
              <a:t>, солодка, </a:t>
            </a:r>
            <a:r>
              <a:rPr lang="ru-RU" sz="2000" dirty="0" err="1" smtClean="0"/>
              <a:t>ликорин,эфирные</a:t>
            </a:r>
            <a:r>
              <a:rPr lang="ru-RU" sz="2000" dirty="0" smtClean="0"/>
              <a:t> масла</a:t>
            </a:r>
          </a:p>
          <a:p>
            <a:pPr>
              <a:defRPr/>
            </a:pPr>
            <a:r>
              <a:rPr lang="ru-RU" sz="2000" dirty="0" smtClean="0"/>
              <a:t>Оказывают умеренное раздражающее действие на рецепторы желудка с последующим возбуждением рвотного центра и рефлекторным усилением секреции слюнных желез и слизистых желез бронхов.  Для повышения эффективности рекомендуется частый прием малых доз каждые 2-4 часа. Препараты вызывают </a:t>
            </a:r>
            <a:r>
              <a:rPr lang="ru-RU" sz="2000" dirty="0" err="1" smtClean="0"/>
              <a:t>регидратацию</a:t>
            </a:r>
            <a:r>
              <a:rPr lang="ru-RU" sz="2000" dirty="0" smtClean="0"/>
              <a:t> слизи за счет увеличения транссудации плазмы, усиливают моторную функцию бронхов и отхаркивание за счет повышения перистальтики, увеличивают активность мерцательного эпителия.</a:t>
            </a:r>
          </a:p>
          <a:p>
            <a:pPr>
              <a:defRPr/>
            </a:pPr>
            <a:r>
              <a:rPr lang="ru-RU" sz="2000" dirty="0" err="1" smtClean="0">
                <a:solidFill>
                  <a:srgbClr val="FFC000"/>
                </a:solidFill>
              </a:rPr>
              <a:t>Резорбтивнодействующие</a:t>
            </a:r>
            <a:r>
              <a:rPr lang="ru-RU" sz="2000" dirty="0" smtClean="0">
                <a:solidFill>
                  <a:srgbClr val="FFC000"/>
                </a:solidFill>
              </a:rPr>
              <a:t>: натрия </a:t>
            </a:r>
            <a:r>
              <a:rPr lang="ru-RU" sz="2000" dirty="0" smtClean="0"/>
              <a:t>и калия йодид, аммония хлорид, натрия гидрокарбонат.</a:t>
            </a:r>
          </a:p>
          <a:p>
            <a:pPr>
              <a:defRPr/>
            </a:pPr>
            <a:r>
              <a:rPr lang="ru-RU" sz="2000" dirty="0" smtClean="0"/>
              <a:t>	Указанные препараты выделяются бронхами, увеличивая бронхиальную секрецию, разжижая бронхиальный секрет. Йод содержащие отхаркивающие стимулируют расщепление белков мокроты.	</a:t>
            </a:r>
          </a:p>
          <a:p>
            <a:pPr>
              <a:defRPr/>
            </a:pPr>
            <a:endParaRPr lang="ru-RU" dirty="0"/>
          </a:p>
        </p:txBody>
      </p:sp>
      <p:sp>
        <p:nvSpPr>
          <p:cNvPr id="5" name="Прямоугольник 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914400"/>
          </a:xfrm>
        </p:spPr>
        <p:txBody>
          <a:bodyPr/>
          <a:lstStyle/>
          <a:p>
            <a:pPr>
              <a:defRPr/>
            </a:pPr>
            <a:r>
              <a:rPr lang="ru-RU" sz="2800" dirty="0" smtClean="0">
                <a:latin typeface="Comic Sans MS" pitchFamily="66" charset="0"/>
              </a:rPr>
              <a:t>Лекарственные  средства, влияющие  на бронхиальную проходимость</a:t>
            </a:r>
            <a:endParaRPr lang="ru-RU" sz="2800" dirty="0"/>
          </a:p>
        </p:txBody>
      </p:sp>
      <p:sp>
        <p:nvSpPr>
          <p:cNvPr id="83971" name="Rectangle 3"/>
          <p:cNvSpPr>
            <a:spLocks noGrp="1" noChangeArrowheads="1"/>
          </p:cNvSpPr>
          <p:nvPr>
            <p:ph type="body" idx="1"/>
          </p:nvPr>
        </p:nvSpPr>
        <p:spPr>
          <a:xfrm>
            <a:off x="685800" y="1219200"/>
            <a:ext cx="7772400" cy="5638800"/>
          </a:xfrm>
        </p:spPr>
        <p:txBody>
          <a:bodyPr/>
          <a:lstStyle/>
          <a:p>
            <a:pPr>
              <a:lnSpc>
                <a:spcPct val="90000"/>
              </a:lnSpc>
              <a:defRPr/>
            </a:pPr>
            <a:endParaRPr lang="ru-RU" sz="2000" b="1" dirty="0"/>
          </a:p>
          <a:p>
            <a:pPr>
              <a:lnSpc>
                <a:spcPct val="90000"/>
              </a:lnSpc>
              <a:buFont typeface="Wingdings" pitchFamily="2" charset="2"/>
              <a:buNone/>
              <a:defRPr/>
            </a:pPr>
            <a:r>
              <a:rPr lang="ru-RU" sz="2000" b="1" dirty="0"/>
              <a:t>(продолжение)</a:t>
            </a:r>
          </a:p>
          <a:p>
            <a:pPr algn="ctr">
              <a:lnSpc>
                <a:spcPct val="90000"/>
              </a:lnSpc>
              <a:buFont typeface="Wingdings" pitchFamily="2" charset="2"/>
              <a:buNone/>
              <a:defRPr/>
            </a:pPr>
            <a:endParaRPr lang="ru-RU" sz="2000" b="1" dirty="0"/>
          </a:p>
          <a:p>
            <a:pPr>
              <a:lnSpc>
                <a:spcPct val="90000"/>
              </a:lnSpc>
              <a:defRPr/>
            </a:pPr>
            <a:r>
              <a:rPr lang="ru-RU" sz="2000" b="1" dirty="0"/>
              <a:t>БРОНХОРАСШИРЯЮЩИЕ СРЕДСТВА</a:t>
            </a:r>
          </a:p>
          <a:p>
            <a:pPr>
              <a:lnSpc>
                <a:spcPct val="90000"/>
              </a:lnSpc>
              <a:buFont typeface="Wingdings" pitchFamily="2" charset="2"/>
              <a:buNone/>
              <a:defRPr/>
            </a:pPr>
            <a:r>
              <a:rPr lang="ru-RU" sz="2000" b="1" dirty="0"/>
              <a:t>   </a:t>
            </a:r>
            <a:r>
              <a:rPr lang="ru-RU" sz="2000" b="1" i="1" dirty="0">
                <a:sym typeface="Symbol" pitchFamily="18" charset="2"/>
              </a:rPr>
              <a:t>    </a:t>
            </a:r>
            <a:r>
              <a:rPr lang="ru-RU" sz="2000" b="1" dirty="0">
                <a:sym typeface="Symbol" pitchFamily="18" charset="2"/>
              </a:rPr>
              <a:t>4. Комбинированные препараты:</a:t>
            </a:r>
          </a:p>
          <a:p>
            <a:pPr>
              <a:lnSpc>
                <a:spcPct val="90000"/>
              </a:lnSpc>
              <a:buFont typeface="Wingdings" pitchFamily="2" charset="2"/>
              <a:buNone/>
              <a:defRPr/>
            </a:pPr>
            <a:endParaRPr lang="ru-RU" sz="2000" b="1" dirty="0">
              <a:sym typeface="Symbol" pitchFamily="18" charset="2"/>
            </a:endParaRPr>
          </a:p>
          <a:p>
            <a:pPr>
              <a:lnSpc>
                <a:spcPct val="90000"/>
              </a:lnSpc>
              <a:buFont typeface="Wingdings" pitchFamily="2" charset="2"/>
              <a:buNone/>
              <a:defRPr/>
            </a:pPr>
            <a:r>
              <a:rPr lang="ru-RU" sz="2000" i="1" dirty="0">
                <a:sym typeface="Symbol" pitchFamily="18" charset="2"/>
              </a:rPr>
              <a:t>                </a:t>
            </a:r>
            <a:r>
              <a:rPr lang="ru-RU" sz="2000" b="1" i="1" dirty="0" err="1">
                <a:sym typeface="Symbol" pitchFamily="18" charset="2"/>
              </a:rPr>
              <a:t>Беродуал</a:t>
            </a:r>
            <a:r>
              <a:rPr lang="ru-RU" sz="2000" b="1" i="1" dirty="0">
                <a:sym typeface="Symbol" pitchFamily="18" charset="2"/>
              </a:rPr>
              <a:t> </a:t>
            </a:r>
            <a:r>
              <a:rPr lang="ru-RU" sz="2000" i="1" dirty="0">
                <a:sym typeface="Symbol" pitchFamily="18" charset="2"/>
              </a:rPr>
              <a:t>(</a:t>
            </a:r>
            <a:r>
              <a:rPr lang="ru-RU" sz="2000" i="1" dirty="0" err="1">
                <a:sym typeface="Symbol" pitchFamily="18" charset="2"/>
              </a:rPr>
              <a:t>фенотерол+ипратропия</a:t>
            </a:r>
            <a:r>
              <a:rPr lang="ru-RU" sz="2000" i="1" dirty="0">
                <a:sym typeface="Symbol" pitchFamily="18" charset="2"/>
              </a:rPr>
              <a:t> бромид)*</a:t>
            </a:r>
          </a:p>
          <a:p>
            <a:pPr>
              <a:lnSpc>
                <a:spcPct val="90000"/>
              </a:lnSpc>
              <a:buFont typeface="Wingdings" pitchFamily="2" charset="2"/>
              <a:buNone/>
              <a:defRPr/>
            </a:pPr>
            <a:r>
              <a:rPr lang="ru-RU" sz="2000" i="1" dirty="0">
                <a:sym typeface="Symbol" pitchFamily="18" charset="2"/>
              </a:rPr>
              <a:t>                </a:t>
            </a:r>
            <a:r>
              <a:rPr lang="ru-RU" sz="2000" b="1" i="1" dirty="0" err="1">
                <a:sym typeface="Symbol" pitchFamily="18" charset="2"/>
              </a:rPr>
              <a:t>Комбивент</a:t>
            </a:r>
            <a:r>
              <a:rPr lang="ru-RU" sz="2000" b="1" i="1" dirty="0">
                <a:sym typeface="Symbol" pitchFamily="18" charset="2"/>
              </a:rPr>
              <a:t> </a:t>
            </a:r>
            <a:r>
              <a:rPr lang="ru-RU" sz="2000" i="1" dirty="0">
                <a:sym typeface="Symbol" pitchFamily="18" charset="2"/>
              </a:rPr>
              <a:t>(</a:t>
            </a:r>
            <a:r>
              <a:rPr lang="ru-RU" sz="2000" i="1" dirty="0" err="1">
                <a:sym typeface="Symbol" pitchFamily="18" charset="2"/>
              </a:rPr>
              <a:t>сальбутамол+ипратропия</a:t>
            </a:r>
            <a:r>
              <a:rPr lang="ru-RU" sz="2000" i="1" dirty="0">
                <a:sym typeface="Symbol" pitchFamily="18" charset="2"/>
              </a:rPr>
              <a:t> бромид)</a:t>
            </a:r>
          </a:p>
          <a:p>
            <a:pPr>
              <a:lnSpc>
                <a:spcPct val="90000"/>
              </a:lnSpc>
              <a:buFont typeface="Wingdings" pitchFamily="2" charset="2"/>
              <a:buNone/>
              <a:defRPr/>
            </a:pPr>
            <a:r>
              <a:rPr lang="ru-RU" sz="2000" i="1" dirty="0">
                <a:sym typeface="Symbol" pitchFamily="18" charset="2"/>
              </a:rPr>
              <a:t>                </a:t>
            </a:r>
            <a:r>
              <a:rPr lang="ru-RU" sz="2000" b="1" i="1" dirty="0" err="1">
                <a:sym typeface="Symbol" pitchFamily="18" charset="2"/>
              </a:rPr>
              <a:t>Интал</a:t>
            </a:r>
            <a:r>
              <a:rPr lang="ru-RU" sz="2000" b="1" i="1" dirty="0">
                <a:sym typeface="Symbol" pitchFamily="18" charset="2"/>
              </a:rPr>
              <a:t> плюс</a:t>
            </a:r>
            <a:r>
              <a:rPr lang="ru-RU" sz="2000" i="1" dirty="0">
                <a:sym typeface="Symbol" pitchFamily="18" charset="2"/>
              </a:rPr>
              <a:t> (</a:t>
            </a:r>
            <a:r>
              <a:rPr lang="ru-RU" sz="2000" i="1" dirty="0" err="1">
                <a:sym typeface="Symbol" pitchFamily="18" charset="2"/>
              </a:rPr>
              <a:t>сальбутамол+кромоглициевая</a:t>
            </a:r>
            <a:r>
              <a:rPr lang="ru-RU" sz="2000" i="1" dirty="0">
                <a:sym typeface="Symbol" pitchFamily="18" charset="2"/>
              </a:rPr>
              <a:t> </a:t>
            </a:r>
            <a:r>
              <a:rPr lang="ru-RU" sz="2000" i="1" dirty="0" err="1">
                <a:sym typeface="Symbol" pitchFamily="18" charset="2"/>
              </a:rPr>
              <a:t>к-та</a:t>
            </a:r>
            <a:r>
              <a:rPr lang="ru-RU" sz="2000" i="1" dirty="0">
                <a:sym typeface="Symbol" pitchFamily="18" charset="2"/>
              </a:rPr>
              <a:t>)</a:t>
            </a:r>
          </a:p>
          <a:p>
            <a:pPr>
              <a:lnSpc>
                <a:spcPct val="90000"/>
              </a:lnSpc>
              <a:buFont typeface="Wingdings" pitchFamily="2" charset="2"/>
              <a:buNone/>
              <a:defRPr/>
            </a:pPr>
            <a:r>
              <a:rPr lang="ru-RU" sz="2000" b="1" i="1" dirty="0">
                <a:sym typeface="Symbol" pitchFamily="18" charset="2"/>
              </a:rPr>
              <a:t>                 </a:t>
            </a:r>
            <a:r>
              <a:rPr lang="ru-RU" sz="2000" b="1" i="1" dirty="0" err="1">
                <a:sym typeface="Symbol" pitchFamily="18" charset="2"/>
              </a:rPr>
              <a:t>Дитек</a:t>
            </a:r>
            <a:r>
              <a:rPr lang="ru-RU" sz="2000" i="1" dirty="0">
                <a:sym typeface="Symbol" pitchFamily="18" charset="2"/>
              </a:rPr>
              <a:t> (</a:t>
            </a:r>
            <a:r>
              <a:rPr lang="ru-RU" sz="2000" i="1" dirty="0" err="1">
                <a:sym typeface="Symbol" pitchFamily="18" charset="2"/>
              </a:rPr>
              <a:t>фенотерол+кромоглициевая</a:t>
            </a:r>
            <a:r>
              <a:rPr lang="ru-RU" sz="2000" i="1" dirty="0">
                <a:sym typeface="Symbol" pitchFamily="18" charset="2"/>
              </a:rPr>
              <a:t> кислота)*</a:t>
            </a:r>
          </a:p>
          <a:p>
            <a:pPr>
              <a:lnSpc>
                <a:spcPct val="90000"/>
              </a:lnSpc>
              <a:buFont typeface="Wingdings" pitchFamily="2" charset="2"/>
              <a:buNone/>
              <a:defRPr/>
            </a:pPr>
            <a:r>
              <a:rPr lang="ru-RU" sz="2000" b="1" dirty="0">
                <a:sym typeface="Symbol" pitchFamily="18" charset="2"/>
              </a:rPr>
              <a:t>                 </a:t>
            </a:r>
            <a:r>
              <a:rPr lang="ru-RU" sz="2000" b="1" i="1" dirty="0" err="1">
                <a:sym typeface="Symbol" pitchFamily="18" charset="2"/>
              </a:rPr>
              <a:t>Серетидмультидиск</a:t>
            </a:r>
            <a:r>
              <a:rPr lang="ru-RU" sz="2000" b="1" i="1" dirty="0">
                <a:sym typeface="Symbol" pitchFamily="18" charset="2"/>
              </a:rPr>
              <a:t> </a:t>
            </a:r>
            <a:r>
              <a:rPr lang="ru-RU" sz="2000" i="1" dirty="0">
                <a:sym typeface="Symbol" pitchFamily="18" charset="2"/>
              </a:rPr>
              <a:t>(</a:t>
            </a:r>
            <a:r>
              <a:rPr lang="ru-RU" sz="2000" i="1" dirty="0" err="1">
                <a:sym typeface="Symbol" pitchFamily="18" charset="2"/>
              </a:rPr>
              <a:t>сальметерол+флютиказон</a:t>
            </a:r>
            <a:r>
              <a:rPr lang="ru-RU" sz="2000" i="1" dirty="0">
                <a:sym typeface="Symbol" pitchFamily="18" charset="2"/>
              </a:rPr>
              <a:t>)</a:t>
            </a:r>
            <a:r>
              <a:rPr lang="ru-RU" sz="2000" b="1" dirty="0">
                <a:sym typeface="Symbol" pitchFamily="18" charset="2"/>
              </a:rPr>
              <a:t> </a:t>
            </a:r>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54275" name="Rectangle 2"/>
          <p:cNvSpPr>
            <a:spLocks noChangeArrowheads="1"/>
          </p:cNvSpPr>
          <p:nvPr/>
        </p:nvSpPr>
        <p:spPr bwMode="auto">
          <a:xfrm>
            <a:off x="1066800" y="914400"/>
            <a:ext cx="8077200" cy="5410200"/>
          </a:xfrm>
          <a:prstGeom prst="rect">
            <a:avLst/>
          </a:prstGeom>
          <a:noFill/>
          <a:ln w="12700">
            <a:noFill/>
            <a:miter lim="800000"/>
            <a:headEnd type="none" w="sm" len="sm"/>
            <a:tailEnd type="none" w="sm" len="sm"/>
          </a:ln>
        </p:spPr>
        <p:txBody>
          <a:bodyPr wrap="none" anchor="ctr"/>
          <a:lstStyle/>
          <a:p>
            <a:endParaRPr lang="ru-RU"/>
          </a:p>
        </p:txBody>
      </p:sp>
      <p:sp>
        <p:nvSpPr>
          <p:cNvPr id="211971" name="Rectangle 3"/>
          <p:cNvSpPr>
            <a:spLocks noGrp="1" noChangeArrowheads="1"/>
          </p:cNvSpPr>
          <p:nvPr>
            <p:ph type="body" idx="1"/>
          </p:nvPr>
        </p:nvSpPr>
        <p:spPr>
          <a:xfrm>
            <a:off x="2209800" y="914400"/>
            <a:ext cx="4970463" cy="381000"/>
          </a:xfrm>
        </p:spPr>
        <p:txBody>
          <a:bodyPr/>
          <a:lstStyle/>
          <a:p>
            <a:pPr marL="384175" indent="-384175" algn="ctr" eaLnBrk="1" hangingPunct="1">
              <a:lnSpc>
                <a:spcPct val="70000"/>
              </a:lnSpc>
              <a:spcAft>
                <a:spcPct val="35000"/>
              </a:spcAft>
              <a:buFont typeface="Wingdings" pitchFamily="2" charset="2"/>
              <a:buNone/>
              <a:defRPr/>
            </a:pPr>
            <a:r>
              <a:rPr lang="ru-RU" sz="2800" b="1" smtClean="0">
                <a:solidFill>
                  <a:srgbClr val="FF3300"/>
                </a:solidFill>
              </a:rPr>
              <a:t>Муколитики</a:t>
            </a:r>
            <a:endParaRPr lang="ru-RU" sz="2400" b="1" smtClean="0">
              <a:solidFill>
                <a:srgbClr val="FF3300"/>
              </a:solidFill>
            </a:endParaRPr>
          </a:p>
        </p:txBody>
      </p:sp>
      <p:sp>
        <p:nvSpPr>
          <p:cNvPr id="211972" name="Rectangle 4"/>
          <p:cNvSpPr>
            <a:spLocks noGrp="1" noChangeArrowheads="1"/>
          </p:cNvSpPr>
          <p:nvPr>
            <p:ph type="title"/>
          </p:nvPr>
        </p:nvSpPr>
        <p:spPr>
          <a:xfrm>
            <a:off x="1109663" y="133350"/>
            <a:ext cx="7848600" cy="628650"/>
          </a:xfrm>
        </p:spPr>
        <p:txBody>
          <a:bodyPr/>
          <a:lstStyle/>
          <a:p>
            <a:pPr eaLnBrk="1" hangingPunct="1">
              <a:defRPr/>
            </a:pPr>
            <a:r>
              <a:rPr lang="ru-RU" sz="2600" smtClean="0"/>
              <a:t>Препараты, уменьшающие обтурацию дыхательных путей секретом</a:t>
            </a:r>
          </a:p>
        </p:txBody>
      </p:sp>
      <p:pic>
        <p:nvPicPr>
          <p:cNvPr id="54278" name="Picture 5" descr="PICT736"/>
          <p:cNvPicPr>
            <a:picLocks noChangeAspect="1" noChangeArrowheads="1"/>
          </p:cNvPicPr>
          <p:nvPr/>
        </p:nvPicPr>
        <p:blipFill>
          <a:blip r:embed="rId2"/>
          <a:srcRect/>
          <a:stretch>
            <a:fillRect/>
          </a:stretch>
        </p:blipFill>
        <p:spPr bwMode="auto">
          <a:xfrm>
            <a:off x="6705600" y="3810000"/>
            <a:ext cx="2438400" cy="2003425"/>
          </a:xfrm>
          <a:prstGeom prst="rect">
            <a:avLst/>
          </a:prstGeom>
          <a:noFill/>
          <a:ln w="9525">
            <a:noFill/>
            <a:miter lim="800000"/>
            <a:headEnd/>
            <a:tailEnd/>
          </a:ln>
        </p:spPr>
      </p:pic>
      <p:pic>
        <p:nvPicPr>
          <p:cNvPr id="54279" name="Picture 6" descr="бромгексин"/>
          <p:cNvPicPr>
            <a:picLocks noChangeAspect="1" noChangeArrowheads="1"/>
          </p:cNvPicPr>
          <p:nvPr/>
        </p:nvPicPr>
        <p:blipFill>
          <a:blip r:embed="rId3"/>
          <a:srcRect/>
          <a:stretch>
            <a:fillRect/>
          </a:stretch>
        </p:blipFill>
        <p:spPr bwMode="auto">
          <a:xfrm>
            <a:off x="3429000" y="3810000"/>
            <a:ext cx="1828800" cy="1701800"/>
          </a:xfrm>
          <a:prstGeom prst="rect">
            <a:avLst/>
          </a:prstGeom>
          <a:noFill/>
          <a:ln w="9525">
            <a:noFill/>
            <a:miter lim="800000"/>
            <a:headEnd/>
            <a:tailEnd/>
          </a:ln>
        </p:spPr>
      </p:pic>
      <p:pic>
        <p:nvPicPr>
          <p:cNvPr id="54280" name="Picture 7" descr="PICT53"/>
          <p:cNvPicPr>
            <a:picLocks noChangeAspect="1" noChangeArrowheads="1"/>
          </p:cNvPicPr>
          <p:nvPr/>
        </p:nvPicPr>
        <p:blipFill>
          <a:blip r:embed="rId4"/>
          <a:srcRect/>
          <a:stretch>
            <a:fillRect/>
          </a:stretch>
        </p:blipFill>
        <p:spPr bwMode="auto">
          <a:xfrm>
            <a:off x="1447800" y="4648200"/>
            <a:ext cx="2019300" cy="1657350"/>
          </a:xfrm>
          <a:prstGeom prst="rect">
            <a:avLst/>
          </a:prstGeom>
          <a:noFill/>
          <a:ln w="9525">
            <a:noFill/>
            <a:miter lim="800000"/>
            <a:headEnd/>
            <a:tailEnd/>
          </a:ln>
        </p:spPr>
      </p:pic>
      <p:pic>
        <p:nvPicPr>
          <p:cNvPr id="54281" name="Picture 8" descr="эстивал001"/>
          <p:cNvPicPr>
            <a:picLocks noChangeAspect="1" noChangeArrowheads="1"/>
          </p:cNvPicPr>
          <p:nvPr/>
        </p:nvPicPr>
        <p:blipFill>
          <a:blip r:embed="rId5"/>
          <a:srcRect/>
          <a:stretch>
            <a:fillRect/>
          </a:stretch>
        </p:blipFill>
        <p:spPr bwMode="auto">
          <a:xfrm>
            <a:off x="6934200" y="990600"/>
            <a:ext cx="1752600" cy="2590800"/>
          </a:xfrm>
          <a:prstGeom prst="rect">
            <a:avLst/>
          </a:prstGeom>
          <a:noFill/>
          <a:ln w="9525">
            <a:noFill/>
            <a:miter lim="800000"/>
            <a:headEnd/>
            <a:tailEnd/>
          </a:ln>
        </p:spPr>
      </p:pic>
      <p:pic>
        <p:nvPicPr>
          <p:cNvPr id="54282" name="Picture 9" descr="PICT37"/>
          <p:cNvPicPr>
            <a:picLocks noChangeAspect="1" noChangeArrowheads="1"/>
          </p:cNvPicPr>
          <p:nvPr/>
        </p:nvPicPr>
        <p:blipFill>
          <a:blip r:embed="rId6"/>
          <a:srcRect/>
          <a:stretch>
            <a:fillRect/>
          </a:stretch>
        </p:blipFill>
        <p:spPr bwMode="auto">
          <a:xfrm>
            <a:off x="1143000" y="1219200"/>
            <a:ext cx="2743200" cy="2252663"/>
          </a:xfrm>
          <a:prstGeom prst="rect">
            <a:avLst/>
          </a:prstGeom>
          <a:noFill/>
          <a:ln w="9525">
            <a:noFill/>
            <a:miter lim="800000"/>
            <a:headEnd/>
            <a:tailEnd/>
          </a:ln>
        </p:spPr>
      </p:pic>
      <p:sp>
        <p:nvSpPr>
          <p:cNvPr id="211978" name="Rectangle 10"/>
          <p:cNvSpPr>
            <a:spLocks noChangeArrowheads="1"/>
          </p:cNvSpPr>
          <p:nvPr/>
        </p:nvSpPr>
        <p:spPr bwMode="auto">
          <a:xfrm>
            <a:off x="3505200" y="1524000"/>
            <a:ext cx="2895600" cy="381000"/>
          </a:xfrm>
          <a:prstGeom prst="rect">
            <a:avLst/>
          </a:prstGeom>
          <a:noFill/>
          <a:ln w="9525">
            <a:noFill/>
            <a:miter lim="800000"/>
            <a:headEnd/>
            <a:tailEnd/>
          </a:ln>
          <a:effectLst/>
        </p:spPr>
        <p:txBody>
          <a:bodyPr lIns="92075" tIns="46038" rIns="92075" bIns="46038"/>
          <a:lstStyle/>
          <a:p>
            <a:pPr marL="384175" indent="-384175">
              <a:lnSpc>
                <a:spcPct val="90000"/>
              </a:lnSpc>
              <a:spcBef>
                <a:spcPct val="20000"/>
              </a:spcBef>
              <a:spcAft>
                <a:spcPct val="35000"/>
              </a:spcAft>
              <a:buClr>
                <a:srgbClr val="800000"/>
              </a:buClr>
              <a:buSzPct val="95000"/>
              <a:buFont typeface="Wingdings" pitchFamily="2" charset="2"/>
              <a:buNone/>
              <a:defRPr/>
            </a:pPr>
            <a:r>
              <a:rPr lang="ru-RU" sz="2200" b="1" dirty="0" err="1">
                <a:solidFill>
                  <a:srgbClr val="FFFF00"/>
                </a:solidFill>
                <a:effectLst>
                  <a:outerShdw blurRad="38100" dist="38100" dir="2700000" algn="tl">
                    <a:srgbClr val="000000"/>
                  </a:outerShdw>
                </a:effectLst>
                <a:latin typeface="Arial" charset="0"/>
              </a:rPr>
              <a:t>Ацетилцистеин</a:t>
            </a:r>
            <a:r>
              <a:rPr lang="ru-RU" sz="2200" b="1" dirty="0">
                <a:solidFill>
                  <a:srgbClr val="FFFF00"/>
                </a:solidFill>
                <a:effectLst>
                  <a:outerShdw blurRad="38100" dist="38100" dir="2700000" algn="tl">
                    <a:srgbClr val="000000"/>
                  </a:outerShdw>
                </a:effectLst>
                <a:latin typeface="Arial" charset="0"/>
              </a:rPr>
              <a:t> </a:t>
            </a:r>
            <a:endParaRPr lang="ru-RU" b="1" dirty="0">
              <a:solidFill>
                <a:srgbClr val="FFFF00"/>
              </a:solidFill>
              <a:effectLst>
                <a:outerShdw blurRad="38100" dist="38100" dir="2700000" algn="tl">
                  <a:srgbClr val="000000"/>
                </a:outerShdw>
              </a:effectLst>
              <a:latin typeface="Arial" charset="0"/>
            </a:endParaRPr>
          </a:p>
        </p:txBody>
      </p:sp>
      <p:sp>
        <p:nvSpPr>
          <p:cNvPr id="211979" name="Rectangle 11"/>
          <p:cNvSpPr>
            <a:spLocks noChangeArrowheads="1"/>
          </p:cNvSpPr>
          <p:nvPr/>
        </p:nvSpPr>
        <p:spPr bwMode="auto">
          <a:xfrm>
            <a:off x="4724400" y="3200400"/>
            <a:ext cx="2895600" cy="381000"/>
          </a:xfrm>
          <a:prstGeom prst="rect">
            <a:avLst/>
          </a:prstGeom>
          <a:noFill/>
          <a:ln w="9525">
            <a:noFill/>
            <a:miter lim="800000"/>
            <a:headEnd/>
            <a:tailEnd/>
          </a:ln>
          <a:effectLst/>
        </p:spPr>
        <p:txBody>
          <a:bodyPr lIns="92075" tIns="46038" rIns="92075" bIns="46038"/>
          <a:lstStyle/>
          <a:p>
            <a:pPr marL="384175" indent="-384175">
              <a:lnSpc>
                <a:spcPct val="90000"/>
              </a:lnSpc>
              <a:spcBef>
                <a:spcPct val="20000"/>
              </a:spcBef>
              <a:spcAft>
                <a:spcPct val="35000"/>
              </a:spcAft>
              <a:buClr>
                <a:srgbClr val="800000"/>
              </a:buClr>
              <a:buSzPct val="95000"/>
              <a:buFont typeface="Wingdings" pitchFamily="2" charset="2"/>
              <a:buNone/>
              <a:defRPr/>
            </a:pPr>
            <a:r>
              <a:rPr lang="ru-RU" sz="2200" b="1">
                <a:solidFill>
                  <a:srgbClr val="FFFF00"/>
                </a:solidFill>
                <a:effectLst>
                  <a:outerShdw blurRad="38100" dist="38100" dir="2700000" algn="tl">
                    <a:srgbClr val="000000"/>
                  </a:outerShdw>
                </a:effectLst>
                <a:latin typeface="Arial" charset="0"/>
              </a:rPr>
              <a:t>Карбоцистеин</a:t>
            </a:r>
            <a:endParaRPr lang="ru-RU" b="1">
              <a:solidFill>
                <a:srgbClr val="FFFF00"/>
              </a:solidFill>
              <a:effectLst>
                <a:outerShdw blurRad="38100" dist="38100" dir="2700000" algn="tl">
                  <a:srgbClr val="000000"/>
                </a:outerShdw>
              </a:effectLst>
              <a:latin typeface="Arial" charset="0"/>
            </a:endParaRPr>
          </a:p>
        </p:txBody>
      </p:sp>
      <p:sp>
        <p:nvSpPr>
          <p:cNvPr id="211980" name="Rectangle 12"/>
          <p:cNvSpPr>
            <a:spLocks noChangeArrowheads="1"/>
          </p:cNvSpPr>
          <p:nvPr/>
        </p:nvSpPr>
        <p:spPr bwMode="auto">
          <a:xfrm>
            <a:off x="1143000" y="3733800"/>
            <a:ext cx="2895600" cy="381000"/>
          </a:xfrm>
          <a:prstGeom prst="rect">
            <a:avLst/>
          </a:prstGeom>
          <a:noFill/>
          <a:ln w="9525">
            <a:noFill/>
            <a:miter lim="800000"/>
            <a:headEnd/>
            <a:tailEnd/>
          </a:ln>
          <a:effectLst/>
        </p:spPr>
        <p:txBody>
          <a:bodyPr lIns="92075" tIns="46038" rIns="92075" bIns="46038"/>
          <a:lstStyle/>
          <a:p>
            <a:pPr marL="384175" indent="-384175">
              <a:lnSpc>
                <a:spcPct val="90000"/>
              </a:lnSpc>
              <a:spcBef>
                <a:spcPct val="20000"/>
              </a:spcBef>
              <a:spcAft>
                <a:spcPct val="35000"/>
              </a:spcAft>
              <a:buClr>
                <a:srgbClr val="800000"/>
              </a:buClr>
              <a:buSzPct val="95000"/>
              <a:buFont typeface="Wingdings" pitchFamily="2" charset="2"/>
              <a:buNone/>
              <a:defRPr/>
            </a:pPr>
            <a:r>
              <a:rPr lang="ru-RU" sz="2200" b="1">
                <a:solidFill>
                  <a:srgbClr val="FFFF00"/>
                </a:solidFill>
                <a:effectLst>
                  <a:outerShdw blurRad="38100" dist="38100" dir="2700000" algn="tl">
                    <a:srgbClr val="000000"/>
                  </a:outerShdw>
                </a:effectLst>
                <a:latin typeface="Arial" charset="0"/>
              </a:rPr>
              <a:t>Бромгексин</a:t>
            </a:r>
            <a:endParaRPr lang="ru-RU" b="1">
              <a:solidFill>
                <a:srgbClr val="FFFF00"/>
              </a:solidFill>
              <a:effectLst>
                <a:outerShdw blurRad="38100" dist="38100" dir="2700000" algn="tl">
                  <a:srgbClr val="000000"/>
                </a:outerShdw>
              </a:effectLst>
              <a:latin typeface="Arial" charset="0"/>
            </a:endParaRPr>
          </a:p>
        </p:txBody>
      </p:sp>
      <p:sp>
        <p:nvSpPr>
          <p:cNvPr id="211981" name="Rectangle 13"/>
          <p:cNvSpPr>
            <a:spLocks noChangeArrowheads="1"/>
          </p:cNvSpPr>
          <p:nvPr/>
        </p:nvSpPr>
        <p:spPr bwMode="auto">
          <a:xfrm>
            <a:off x="5638800" y="5791200"/>
            <a:ext cx="2895600" cy="381000"/>
          </a:xfrm>
          <a:prstGeom prst="rect">
            <a:avLst/>
          </a:prstGeom>
          <a:noFill/>
          <a:ln w="9525">
            <a:noFill/>
            <a:miter lim="800000"/>
            <a:headEnd/>
            <a:tailEnd/>
          </a:ln>
          <a:effectLst/>
        </p:spPr>
        <p:txBody>
          <a:bodyPr lIns="92075" tIns="46038" rIns="92075" bIns="46038"/>
          <a:lstStyle/>
          <a:p>
            <a:pPr marL="384175" indent="-384175">
              <a:lnSpc>
                <a:spcPct val="90000"/>
              </a:lnSpc>
              <a:spcBef>
                <a:spcPct val="20000"/>
              </a:spcBef>
              <a:spcAft>
                <a:spcPct val="35000"/>
              </a:spcAft>
              <a:buClr>
                <a:srgbClr val="800000"/>
              </a:buClr>
              <a:buSzPct val="95000"/>
              <a:buFont typeface="Wingdings" pitchFamily="2" charset="2"/>
              <a:buNone/>
              <a:defRPr/>
            </a:pPr>
            <a:r>
              <a:rPr lang="ru-RU" b="1">
                <a:solidFill>
                  <a:srgbClr val="FFFF00"/>
                </a:solidFill>
                <a:effectLst>
                  <a:outerShdw blurRad="38100" dist="38100" dir="2700000" algn="tl">
                    <a:srgbClr val="000000"/>
                  </a:outerShdw>
                </a:effectLst>
                <a:latin typeface="Arial" charset="0"/>
              </a:rPr>
              <a:t>Амброксол</a:t>
            </a:r>
          </a:p>
        </p:txBody>
      </p:sp>
      <p:sp>
        <p:nvSpPr>
          <p:cNvPr id="15" name="Прямоугольник 1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216066" name="Rectangle 2"/>
          <p:cNvSpPr>
            <a:spLocks noGrp="1" noChangeArrowheads="1"/>
          </p:cNvSpPr>
          <p:nvPr>
            <p:ph type="title"/>
          </p:nvPr>
        </p:nvSpPr>
        <p:spPr>
          <a:xfrm>
            <a:off x="3498850" y="-19050"/>
            <a:ext cx="2986088" cy="544513"/>
          </a:xfrm>
          <a:effectLst>
            <a:outerShdw dist="35921" dir="2700000" algn="ctr" rotWithShape="0">
              <a:srgbClr val="000000"/>
            </a:outerShdw>
          </a:effectLst>
        </p:spPr>
        <p:txBody>
          <a:bodyPr/>
          <a:lstStyle/>
          <a:p>
            <a:pPr eaLnBrk="1" hangingPunct="1">
              <a:defRPr/>
            </a:pPr>
            <a:r>
              <a:rPr lang="ru-RU" sz="2600" smtClean="0">
                <a:solidFill>
                  <a:srgbClr val="FF9900"/>
                </a:solidFill>
              </a:rPr>
              <a:t>Карбоцистеин</a:t>
            </a:r>
          </a:p>
        </p:txBody>
      </p:sp>
      <p:sp>
        <p:nvSpPr>
          <p:cNvPr id="216067" name="Text Box 3"/>
          <p:cNvSpPr txBox="1">
            <a:spLocks noChangeArrowheads="1"/>
          </p:cNvSpPr>
          <p:nvPr/>
        </p:nvSpPr>
        <p:spPr bwMode="auto">
          <a:xfrm>
            <a:off x="642938" y="676275"/>
            <a:ext cx="8763000" cy="5324475"/>
          </a:xfrm>
          <a:prstGeom prst="rect">
            <a:avLst/>
          </a:prstGeom>
          <a:noFill/>
          <a:ln w="9525">
            <a:noFill/>
            <a:miter lim="800000"/>
            <a:headEnd/>
            <a:tailEnd/>
          </a:ln>
          <a:effectLst>
            <a:outerShdw dist="28398" dir="1593903" algn="ctr" rotWithShape="0">
              <a:srgbClr val="000000"/>
            </a:outerShdw>
          </a:effectLst>
        </p:spPr>
        <p:txBody>
          <a:bodyPr>
            <a:spAutoFit/>
          </a:bodyPr>
          <a:lstStyle/>
          <a:p>
            <a:pPr>
              <a:defRPr/>
            </a:pPr>
            <a:r>
              <a:rPr lang="ru-RU" sz="2000" b="1" i="1" dirty="0">
                <a:solidFill>
                  <a:srgbClr val="FF3300"/>
                </a:solidFill>
              </a:rPr>
              <a:t>Механизм действия:</a:t>
            </a:r>
            <a:r>
              <a:rPr lang="ru-RU" sz="2000" b="1" i="1" dirty="0">
                <a:solidFill>
                  <a:srgbClr val="FFFF00"/>
                </a:solidFill>
              </a:rPr>
              <a:t> 	</a:t>
            </a:r>
            <a:r>
              <a:rPr lang="ru-RU" sz="2000" i="1" dirty="0">
                <a:solidFill>
                  <a:srgbClr val="FFFF00"/>
                </a:solidFill>
              </a:rPr>
              <a:t>- </a:t>
            </a:r>
            <a:r>
              <a:rPr lang="ru-RU" sz="2000" dirty="0">
                <a:solidFill>
                  <a:srgbClr val="FFFF00"/>
                </a:solidFill>
              </a:rPr>
              <a:t>разрушает </a:t>
            </a:r>
            <a:r>
              <a:rPr lang="ru-RU" sz="2000" dirty="0" err="1">
                <a:solidFill>
                  <a:srgbClr val="FFFF00"/>
                </a:solidFill>
              </a:rPr>
              <a:t>дисульфидные</a:t>
            </a:r>
            <a:r>
              <a:rPr lang="ru-RU" sz="2000" dirty="0">
                <a:solidFill>
                  <a:srgbClr val="FFFF00"/>
                </a:solidFill>
              </a:rPr>
              <a:t> связи кислых 					</a:t>
            </a:r>
            <a:r>
              <a:rPr lang="ru-RU" sz="2000" dirty="0" err="1">
                <a:solidFill>
                  <a:srgbClr val="FFFF00"/>
                </a:solidFill>
              </a:rPr>
              <a:t>мукополисахаридов</a:t>
            </a:r>
            <a:r>
              <a:rPr lang="ru-RU" sz="2000" dirty="0">
                <a:solidFill>
                  <a:srgbClr val="FFFF00"/>
                </a:solidFill>
              </a:rPr>
              <a:t> мокроты</a:t>
            </a:r>
            <a:endParaRPr lang="ru-RU" sz="2000" b="1" i="1" dirty="0">
              <a:solidFill>
                <a:srgbClr val="FFFF00"/>
              </a:solidFill>
            </a:endParaRPr>
          </a:p>
          <a:p>
            <a:pPr>
              <a:defRPr/>
            </a:pPr>
            <a:r>
              <a:rPr lang="ru-RU" sz="2000" b="1" i="1" dirty="0" err="1">
                <a:solidFill>
                  <a:srgbClr val="FF3300"/>
                </a:solidFill>
              </a:rPr>
              <a:t>Фармакодинамика</a:t>
            </a:r>
            <a:r>
              <a:rPr lang="ru-RU" sz="2000" b="1" i="1" dirty="0">
                <a:solidFill>
                  <a:srgbClr val="FF3300"/>
                </a:solidFill>
              </a:rPr>
              <a:t>:</a:t>
            </a:r>
            <a:r>
              <a:rPr lang="ru-RU" sz="2000" dirty="0">
                <a:solidFill>
                  <a:srgbClr val="FFFF00"/>
                </a:solidFill>
              </a:rPr>
              <a:t> 	- улучшает реологические свойства мокроты</a:t>
            </a:r>
          </a:p>
          <a:p>
            <a:pPr>
              <a:defRPr/>
            </a:pPr>
            <a:r>
              <a:rPr lang="ru-RU" sz="2000" dirty="0">
                <a:solidFill>
                  <a:srgbClr val="FFFF00"/>
                </a:solidFill>
              </a:rPr>
              <a:t>			- препятствует внутриклеточному образованию 				слизи</a:t>
            </a:r>
          </a:p>
          <a:p>
            <a:pPr>
              <a:defRPr/>
            </a:pPr>
            <a:r>
              <a:rPr lang="ru-RU" sz="2000" dirty="0">
                <a:solidFill>
                  <a:srgbClr val="FFFF00"/>
                </a:solidFill>
              </a:rPr>
              <a:t>	 		- регулирует </a:t>
            </a:r>
            <a:r>
              <a:rPr lang="ru-RU" sz="2000" dirty="0" err="1">
                <a:solidFill>
                  <a:srgbClr val="FFFF00"/>
                </a:solidFill>
              </a:rPr>
              <a:t>мукоцилиарный</a:t>
            </a:r>
            <a:r>
              <a:rPr lang="ru-RU" sz="2000" dirty="0">
                <a:solidFill>
                  <a:srgbClr val="FFFF00"/>
                </a:solidFill>
              </a:rPr>
              <a:t> клиренс</a:t>
            </a:r>
          </a:p>
          <a:p>
            <a:pPr>
              <a:defRPr/>
            </a:pPr>
            <a:r>
              <a:rPr lang="ru-RU" sz="2000" dirty="0">
                <a:solidFill>
                  <a:srgbClr val="FFFF00"/>
                </a:solidFill>
              </a:rPr>
              <a:t>			- не вызывает </a:t>
            </a:r>
            <a:r>
              <a:rPr lang="ru-RU" sz="2000" dirty="0" err="1">
                <a:solidFill>
                  <a:srgbClr val="FFFF00"/>
                </a:solidFill>
              </a:rPr>
              <a:t>бронхоспазм</a:t>
            </a:r>
            <a:r>
              <a:rPr lang="ru-RU" sz="2000" dirty="0">
                <a:solidFill>
                  <a:srgbClr val="FFFF00"/>
                </a:solidFill>
              </a:rPr>
              <a:t> (в отличие от 					</a:t>
            </a:r>
            <a:r>
              <a:rPr lang="ru-RU" sz="2000" dirty="0" err="1">
                <a:solidFill>
                  <a:srgbClr val="FFFF00"/>
                </a:solidFill>
              </a:rPr>
              <a:t>ацетилцистеина</a:t>
            </a:r>
            <a:r>
              <a:rPr lang="ru-RU" sz="2000" dirty="0">
                <a:solidFill>
                  <a:srgbClr val="FFFF00"/>
                </a:solidFill>
              </a:rPr>
              <a:t>)</a:t>
            </a:r>
          </a:p>
          <a:p>
            <a:pPr>
              <a:defRPr/>
            </a:pPr>
            <a:r>
              <a:rPr lang="ru-RU" sz="2000" b="1" i="1" dirty="0">
                <a:solidFill>
                  <a:srgbClr val="FF3300"/>
                </a:solidFill>
              </a:rPr>
              <a:t>Показания:</a:t>
            </a:r>
            <a:r>
              <a:rPr lang="ru-RU" sz="2000" dirty="0">
                <a:solidFill>
                  <a:srgbClr val="FFFF00"/>
                </a:solidFill>
              </a:rPr>
              <a:t>  	- инфекционно-воспалительные заболевания ВДП, с вязким</a:t>
            </a:r>
            <a:br>
              <a:rPr lang="ru-RU" sz="2000" dirty="0">
                <a:solidFill>
                  <a:srgbClr val="FFFF00"/>
                </a:solidFill>
              </a:rPr>
            </a:br>
            <a:r>
              <a:rPr lang="ru-RU" sz="2000" dirty="0">
                <a:solidFill>
                  <a:srgbClr val="FFFF00"/>
                </a:solidFill>
              </a:rPr>
              <a:t>		  </a:t>
            </a:r>
            <a:r>
              <a:rPr lang="ru-RU" sz="2000" dirty="0" err="1">
                <a:solidFill>
                  <a:srgbClr val="FFFF00"/>
                </a:solidFill>
              </a:rPr>
              <a:t>трудноотделяемым</a:t>
            </a:r>
            <a:r>
              <a:rPr lang="ru-RU" sz="2000" dirty="0">
                <a:solidFill>
                  <a:srgbClr val="FFFF00"/>
                </a:solidFill>
              </a:rPr>
              <a:t> бронхиальным секретом	</a:t>
            </a:r>
          </a:p>
          <a:p>
            <a:pPr>
              <a:defRPr/>
            </a:pPr>
            <a:r>
              <a:rPr lang="ru-RU" sz="2000" b="1" i="1" dirty="0">
                <a:solidFill>
                  <a:srgbClr val="FF3300"/>
                </a:solidFill>
              </a:rPr>
              <a:t>Противопоказания:</a:t>
            </a:r>
            <a:r>
              <a:rPr lang="ru-RU" sz="2000" dirty="0">
                <a:solidFill>
                  <a:srgbClr val="FFFF00"/>
                </a:solidFill>
              </a:rPr>
              <a:t> 	- язвенная болезнь желудка и 12-перстной кишки</a:t>
            </a:r>
          </a:p>
          <a:p>
            <a:pPr>
              <a:defRPr/>
            </a:pPr>
            <a:r>
              <a:rPr lang="ru-RU" sz="2000" dirty="0">
                <a:solidFill>
                  <a:srgbClr val="FFFF00"/>
                </a:solidFill>
              </a:rPr>
              <a:t>			- хронический </a:t>
            </a:r>
            <a:r>
              <a:rPr lang="ru-RU" sz="2000" dirty="0" err="1">
                <a:solidFill>
                  <a:srgbClr val="FFFF00"/>
                </a:solidFill>
              </a:rPr>
              <a:t>гломерулонефрит</a:t>
            </a:r>
            <a:endParaRPr lang="ru-RU" sz="2000" dirty="0">
              <a:solidFill>
                <a:srgbClr val="FFFF00"/>
              </a:solidFill>
            </a:endParaRPr>
          </a:p>
          <a:p>
            <a:pPr>
              <a:defRPr/>
            </a:pPr>
            <a:r>
              <a:rPr lang="ru-RU" sz="2000" dirty="0">
                <a:solidFill>
                  <a:srgbClr val="FFFF00"/>
                </a:solidFill>
              </a:rPr>
              <a:t>			- </a:t>
            </a:r>
            <a:r>
              <a:rPr lang="en-US" sz="2000" dirty="0">
                <a:solidFill>
                  <a:srgbClr val="FFFF00"/>
                </a:solidFill>
              </a:rPr>
              <a:t>I</a:t>
            </a:r>
            <a:r>
              <a:rPr lang="ru-RU" sz="2000" dirty="0">
                <a:solidFill>
                  <a:srgbClr val="FFFF00"/>
                </a:solidFill>
              </a:rPr>
              <a:t> триместр беременности</a:t>
            </a:r>
          </a:p>
          <a:p>
            <a:pPr>
              <a:defRPr/>
            </a:pPr>
            <a:r>
              <a:rPr lang="ru-RU" sz="2000" dirty="0">
                <a:solidFill>
                  <a:srgbClr val="FFFF00"/>
                </a:solidFill>
              </a:rPr>
              <a:t>			- гиперчувствительность</a:t>
            </a:r>
          </a:p>
          <a:p>
            <a:pPr>
              <a:defRPr/>
            </a:pPr>
            <a:r>
              <a:rPr lang="ru-RU" sz="2000" b="1" i="1" dirty="0">
                <a:solidFill>
                  <a:srgbClr val="FF3300"/>
                </a:solidFill>
              </a:rPr>
              <a:t>Побочные эффекты:</a:t>
            </a:r>
            <a:r>
              <a:rPr lang="ru-RU" sz="2000" b="1" i="1" dirty="0">
                <a:solidFill>
                  <a:srgbClr val="FFFF00"/>
                </a:solidFill>
              </a:rPr>
              <a:t> </a:t>
            </a:r>
            <a:r>
              <a:rPr lang="ru-RU" sz="2000" dirty="0">
                <a:solidFill>
                  <a:srgbClr val="FFFF00"/>
                </a:solidFill>
              </a:rPr>
              <a:t>редко: </a:t>
            </a:r>
            <a:r>
              <a:rPr lang="ru-RU" sz="2000" b="1" i="1" dirty="0">
                <a:solidFill>
                  <a:srgbClr val="FFFF00"/>
                </a:solidFill>
              </a:rPr>
              <a:t> </a:t>
            </a:r>
            <a:r>
              <a:rPr lang="ru-RU" sz="2000" dirty="0">
                <a:solidFill>
                  <a:srgbClr val="FFFF00"/>
                </a:solidFill>
              </a:rPr>
              <a:t>- тошнота, рвота, боль в </a:t>
            </a:r>
            <a:r>
              <a:rPr lang="ru-RU" sz="2000" dirty="0" err="1">
                <a:solidFill>
                  <a:srgbClr val="FFFF00"/>
                </a:solidFill>
              </a:rPr>
              <a:t>эпигастрии</a:t>
            </a:r>
            <a:endParaRPr lang="ru-RU" sz="2000" dirty="0">
              <a:solidFill>
                <a:srgbClr val="FFFF00"/>
              </a:solidFill>
            </a:endParaRPr>
          </a:p>
          <a:p>
            <a:pPr>
              <a:defRPr/>
            </a:pPr>
            <a:r>
              <a:rPr lang="ru-RU" sz="2000" dirty="0">
                <a:solidFill>
                  <a:srgbClr val="FFFF00"/>
                </a:solidFill>
              </a:rPr>
              <a:t>			  - желудочные кровотечения ,- диарея					  - аллергические реакции</a:t>
            </a:r>
          </a:p>
        </p:txBody>
      </p:sp>
      <p:sp>
        <p:nvSpPr>
          <p:cNvPr id="216068" name="Text Box 4"/>
          <p:cNvSpPr txBox="1">
            <a:spLocks noChangeArrowheads="1"/>
          </p:cNvSpPr>
          <p:nvPr/>
        </p:nvSpPr>
        <p:spPr bwMode="auto">
          <a:xfrm>
            <a:off x="785813" y="5929313"/>
            <a:ext cx="8358187" cy="1323975"/>
          </a:xfrm>
          <a:prstGeom prst="rect">
            <a:avLst/>
          </a:prstGeom>
          <a:solidFill>
            <a:srgbClr val="9900CC"/>
          </a:solidFill>
          <a:ln w="57150" cmpd="thickThin">
            <a:solidFill>
              <a:srgbClr val="FFFF99"/>
            </a:solidFill>
            <a:miter lim="800000"/>
            <a:headEnd/>
            <a:tailEnd/>
          </a:ln>
          <a:effectLst>
            <a:outerShdw dist="35921" dir="2700000" algn="ctr" rotWithShape="0">
              <a:srgbClr val="000000"/>
            </a:outerShdw>
          </a:effectLst>
        </p:spPr>
        <p:txBody>
          <a:bodyPr>
            <a:spAutoFit/>
          </a:bodyPr>
          <a:lstStyle/>
          <a:p>
            <a:pPr>
              <a:spcBef>
                <a:spcPct val="50000"/>
              </a:spcBef>
              <a:defRPr/>
            </a:pPr>
            <a:r>
              <a:rPr lang="en-US" sz="1600" b="1" dirty="0">
                <a:solidFill>
                  <a:srgbClr val="FFFF00"/>
                </a:solidFill>
                <a:effectLst>
                  <a:outerShdw blurRad="38100" dist="38100" dir="2700000" algn="tl">
                    <a:srgbClr val="000000"/>
                  </a:outerShdw>
                </a:effectLst>
                <a:latin typeface="Arial" charset="0"/>
                <a:cs typeface="Arial" charset="0"/>
              </a:rPr>
              <a:t>NB!</a:t>
            </a:r>
            <a:r>
              <a:rPr lang="en-US" sz="1600" b="1" dirty="0">
                <a:solidFill>
                  <a:schemeClr val="bg1"/>
                </a:solidFill>
                <a:effectLst>
                  <a:outerShdw blurRad="38100" dist="38100" dir="2700000" algn="tl">
                    <a:srgbClr val="000000"/>
                  </a:outerShdw>
                </a:effectLst>
                <a:latin typeface="Arial" charset="0"/>
                <a:cs typeface="Arial" charset="0"/>
              </a:rPr>
              <a:t> </a:t>
            </a:r>
            <a:r>
              <a:rPr lang="ru-RU" sz="1600" b="1" dirty="0">
                <a:effectLst>
                  <a:outerShdw blurRad="38100" dist="38100" dir="2700000" algn="tl">
                    <a:srgbClr val="000000"/>
                  </a:outerShdw>
                </a:effectLst>
                <a:latin typeface="Arial" charset="0"/>
                <a:cs typeface="Arial" charset="0"/>
              </a:rPr>
              <a:t>Не вызывает </a:t>
            </a:r>
            <a:r>
              <a:rPr lang="ru-RU" sz="1600" b="1" dirty="0" err="1">
                <a:effectLst>
                  <a:outerShdw blurRad="38100" dist="38100" dir="2700000" algn="tl">
                    <a:srgbClr val="000000"/>
                  </a:outerShdw>
                </a:effectLst>
                <a:latin typeface="Arial" charset="0"/>
                <a:cs typeface="Arial" charset="0"/>
              </a:rPr>
              <a:t>бронхоспазм</a:t>
            </a:r>
            <a:endParaRPr lang="ru-RU" sz="1600" b="1" dirty="0">
              <a:effectLst>
                <a:outerShdw blurRad="38100" dist="38100" dir="2700000" algn="tl">
                  <a:srgbClr val="000000"/>
                </a:outerShdw>
              </a:effectLst>
              <a:latin typeface="Arial" charset="0"/>
              <a:cs typeface="Arial" charset="0"/>
            </a:endParaRPr>
          </a:p>
          <a:p>
            <a:pPr>
              <a:spcBef>
                <a:spcPct val="50000"/>
              </a:spcBef>
              <a:defRPr/>
            </a:pPr>
            <a:r>
              <a:rPr lang="en-US" sz="1600" b="1" dirty="0">
                <a:solidFill>
                  <a:srgbClr val="FFFF00"/>
                </a:solidFill>
                <a:effectLst>
                  <a:outerShdw blurRad="38100" dist="38100" dir="2700000" algn="tl">
                    <a:srgbClr val="000000"/>
                  </a:outerShdw>
                </a:effectLst>
                <a:latin typeface="Arial" charset="0"/>
                <a:cs typeface="Arial" charset="0"/>
              </a:rPr>
              <a:t>NB!</a:t>
            </a:r>
            <a:r>
              <a:rPr lang="en-US" sz="1600" dirty="0">
                <a:latin typeface="Arial" charset="0"/>
                <a:cs typeface="Arial" charset="0"/>
              </a:rPr>
              <a:t> </a:t>
            </a:r>
            <a:r>
              <a:rPr lang="ru-RU" sz="1600" b="1" dirty="0">
                <a:effectLst>
                  <a:outerShdw blurRad="38100" dist="38100" dir="2700000" algn="tl">
                    <a:srgbClr val="000000"/>
                  </a:outerShdw>
                </a:effectLst>
                <a:latin typeface="Arial" charset="0"/>
                <a:cs typeface="Arial" charset="0"/>
              </a:rPr>
              <a:t>Не вызывает</a:t>
            </a:r>
            <a:r>
              <a:rPr lang="ru-RU" sz="1600" dirty="0">
                <a:latin typeface="Arial" charset="0"/>
                <a:cs typeface="Arial" charset="0"/>
              </a:rPr>
              <a:t> </a:t>
            </a:r>
            <a:r>
              <a:rPr lang="ru-RU" sz="1600" b="1" dirty="0">
                <a:effectLst>
                  <a:outerShdw blurRad="38100" dist="38100" dir="2700000" algn="tl">
                    <a:srgbClr val="000000"/>
                  </a:outerShdw>
                </a:effectLst>
                <a:latin typeface="Arial" charset="0"/>
                <a:cs typeface="Arial" charset="0"/>
              </a:rPr>
              <a:t>«синдрома затопления» (в отличие от </a:t>
            </a:r>
            <a:r>
              <a:rPr lang="ru-RU" sz="1600" b="1" dirty="0" err="1">
                <a:effectLst>
                  <a:outerShdw blurRad="38100" dist="38100" dir="2700000" algn="tl">
                    <a:srgbClr val="000000"/>
                  </a:outerShdw>
                </a:effectLst>
                <a:latin typeface="Arial" charset="0"/>
                <a:cs typeface="Arial" charset="0"/>
              </a:rPr>
              <a:t>ацетилцистеина</a:t>
            </a:r>
            <a:r>
              <a:rPr lang="ru-RU" sz="1600" b="1" dirty="0">
                <a:effectLst>
                  <a:outerShdw blurRad="38100" dist="38100" dir="2700000" algn="tl">
                    <a:srgbClr val="000000"/>
                  </a:outerShdw>
                </a:effectLst>
                <a:latin typeface="Arial" charset="0"/>
                <a:cs typeface="Arial" charset="0"/>
              </a:rPr>
              <a:t>)</a:t>
            </a:r>
          </a:p>
          <a:p>
            <a:pPr>
              <a:spcBef>
                <a:spcPct val="50000"/>
              </a:spcBef>
              <a:defRPr/>
            </a:pPr>
            <a:r>
              <a:rPr lang="en-US" sz="1600" b="1" dirty="0">
                <a:solidFill>
                  <a:srgbClr val="FFFF00"/>
                </a:solidFill>
                <a:effectLst>
                  <a:outerShdw blurRad="38100" dist="38100" dir="2700000" algn="tl">
                    <a:srgbClr val="000000"/>
                  </a:outerShdw>
                </a:effectLst>
                <a:latin typeface="Arial" charset="0"/>
                <a:cs typeface="Arial" charset="0"/>
              </a:rPr>
              <a:t>NB!</a:t>
            </a:r>
            <a:r>
              <a:rPr lang="en-US" sz="1600" b="1" dirty="0">
                <a:solidFill>
                  <a:schemeClr val="bg1"/>
                </a:solidFill>
                <a:effectLst>
                  <a:outerShdw blurRad="38100" dist="38100" dir="2700000" algn="tl">
                    <a:srgbClr val="000000"/>
                  </a:outerShdw>
                </a:effectLst>
                <a:latin typeface="Arial" charset="0"/>
                <a:cs typeface="Arial" charset="0"/>
              </a:rPr>
              <a:t> </a:t>
            </a:r>
            <a:r>
              <a:rPr lang="ru-RU" sz="1600" b="1" dirty="0">
                <a:effectLst>
                  <a:outerShdw blurRad="38100" dist="38100" dir="2700000" algn="tl">
                    <a:srgbClr val="000000"/>
                  </a:outerShdw>
                </a:effectLst>
                <a:latin typeface="Arial" charset="0"/>
                <a:cs typeface="Arial" charset="0"/>
              </a:rPr>
              <a:t>С осторожностью назначается во </a:t>
            </a:r>
            <a:r>
              <a:rPr lang="en-US" sz="1600" b="1" dirty="0">
                <a:effectLst>
                  <a:outerShdw blurRad="38100" dist="38100" dir="2700000" algn="tl">
                    <a:srgbClr val="000000"/>
                  </a:outerShdw>
                </a:effectLst>
                <a:latin typeface="Arial" charset="0"/>
                <a:cs typeface="Arial" charset="0"/>
              </a:rPr>
              <a:t>II </a:t>
            </a:r>
            <a:r>
              <a:rPr lang="ru-RU" sz="1600" b="1" dirty="0">
                <a:effectLst>
                  <a:outerShdw blurRad="38100" dist="38100" dir="2700000" algn="tl">
                    <a:srgbClr val="000000"/>
                  </a:outerShdw>
                </a:effectLst>
                <a:latin typeface="Arial" charset="0"/>
                <a:cs typeface="Arial" charset="0"/>
              </a:rPr>
              <a:t>и </a:t>
            </a:r>
            <a:r>
              <a:rPr lang="en-US" sz="1600" b="1" dirty="0">
                <a:effectLst>
                  <a:outerShdw blurRad="38100" dist="38100" dir="2700000" algn="tl">
                    <a:srgbClr val="000000"/>
                  </a:outerShdw>
                </a:effectLst>
                <a:latin typeface="Arial" charset="0"/>
                <a:cs typeface="Arial" charset="0"/>
              </a:rPr>
              <a:t>III</a:t>
            </a:r>
            <a:r>
              <a:rPr lang="ru-RU" sz="1600" b="1" dirty="0">
                <a:effectLst>
                  <a:outerShdw blurRad="38100" dist="38100" dir="2700000" algn="tl">
                    <a:srgbClr val="000000"/>
                  </a:outerShdw>
                </a:effectLst>
                <a:latin typeface="Arial" charset="0"/>
                <a:cs typeface="Arial" charset="0"/>
              </a:rPr>
              <a:t> триместре беременности, при лактации, пациентам с язвенной болезнью в анамнезе</a:t>
            </a:r>
            <a:r>
              <a:rPr lang="ru-RU" sz="1600" dirty="0">
                <a:solidFill>
                  <a:schemeClr val="bg1"/>
                </a:solidFill>
                <a:effectLst>
                  <a:outerShdw blurRad="38100" dist="38100" dir="2700000" algn="tl">
                    <a:srgbClr val="000000"/>
                  </a:outerShdw>
                </a:effectLst>
                <a:latin typeface="Arial" charset="0"/>
                <a:cs typeface="Arial" charset="0"/>
              </a:rPr>
              <a:t> </a:t>
            </a: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68"/>
                                        </p:tgtEl>
                                        <p:attrNameLst>
                                          <p:attrName>style.visibility</p:attrName>
                                        </p:attrNameLst>
                                      </p:cBhvr>
                                      <p:to>
                                        <p:strVal val="visible"/>
                                      </p:to>
                                    </p:set>
                                    <p:animEffect transition="in" filter="dissolve">
                                      <p:cBhvr>
                                        <p:cTn id="7"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56323" name="Rectangle 2"/>
          <p:cNvSpPr>
            <a:spLocks noChangeArrowheads="1"/>
          </p:cNvSpPr>
          <p:nvPr/>
        </p:nvSpPr>
        <p:spPr bwMode="auto">
          <a:xfrm>
            <a:off x="1066800" y="838200"/>
            <a:ext cx="8001000" cy="5410200"/>
          </a:xfrm>
          <a:prstGeom prst="rect">
            <a:avLst/>
          </a:prstGeom>
          <a:solidFill>
            <a:schemeClr val="tx1"/>
          </a:solidFill>
          <a:ln w="12700">
            <a:noFill/>
            <a:miter lim="800000"/>
            <a:headEnd type="none" w="sm" len="sm"/>
            <a:tailEnd type="none" w="sm" len="sm"/>
          </a:ln>
        </p:spPr>
        <p:txBody>
          <a:bodyPr wrap="none" anchor="ctr"/>
          <a:lstStyle/>
          <a:p>
            <a:endParaRPr lang="ru-RU"/>
          </a:p>
        </p:txBody>
      </p:sp>
      <p:sp>
        <p:nvSpPr>
          <p:cNvPr id="212995" name="Rectangle 3"/>
          <p:cNvSpPr>
            <a:spLocks noGrp="1" noChangeArrowheads="1"/>
          </p:cNvSpPr>
          <p:nvPr>
            <p:ph type="title"/>
          </p:nvPr>
        </p:nvSpPr>
        <p:spPr/>
        <p:txBody>
          <a:bodyPr/>
          <a:lstStyle/>
          <a:p>
            <a:pPr eaLnBrk="1" hangingPunct="1">
              <a:defRPr/>
            </a:pPr>
            <a:r>
              <a:rPr lang="ru-RU" sz="3300" b="0" smtClean="0">
                <a:solidFill>
                  <a:srgbClr val="66FF33"/>
                </a:solidFill>
              </a:rPr>
              <a:t>Муколитики</a:t>
            </a:r>
          </a:p>
        </p:txBody>
      </p:sp>
      <p:pic>
        <p:nvPicPr>
          <p:cNvPr id="56325" name="Picture 4" descr="аа003"/>
          <p:cNvPicPr>
            <a:picLocks noChangeAspect="1" noChangeArrowheads="1"/>
          </p:cNvPicPr>
          <p:nvPr/>
        </p:nvPicPr>
        <p:blipFill>
          <a:blip r:embed="rId2"/>
          <a:srcRect/>
          <a:stretch>
            <a:fillRect/>
          </a:stretch>
        </p:blipFill>
        <p:spPr bwMode="auto">
          <a:xfrm>
            <a:off x="1295400" y="1219200"/>
            <a:ext cx="7467600" cy="4495800"/>
          </a:xfrm>
          <a:prstGeom prst="rect">
            <a:avLst/>
          </a:prstGeom>
          <a:noFill/>
          <a:ln w="9525">
            <a:noFill/>
            <a:miter lim="800000"/>
            <a:headEnd/>
            <a:tailEnd/>
          </a:ln>
        </p:spPr>
      </p:pic>
      <p:sp>
        <p:nvSpPr>
          <p:cNvPr id="212997" name="Rectangle 5"/>
          <p:cNvSpPr>
            <a:spLocks noChangeArrowheads="1"/>
          </p:cNvSpPr>
          <p:nvPr/>
        </p:nvSpPr>
        <p:spPr bwMode="auto">
          <a:xfrm>
            <a:off x="6400800" y="762000"/>
            <a:ext cx="2514600" cy="457200"/>
          </a:xfrm>
          <a:prstGeom prst="rect">
            <a:avLst/>
          </a:prstGeom>
          <a:noFill/>
          <a:ln w="9525">
            <a:noFill/>
            <a:miter lim="800000"/>
            <a:headEnd/>
            <a:tailEnd/>
          </a:ln>
          <a:effectLst/>
        </p:spPr>
        <p:txBody>
          <a:bodyPr lIns="92075" tIns="46038" rIns="92075" bIns="46038"/>
          <a:lstStyle/>
          <a:p>
            <a:pPr marL="342900" indent="-342900">
              <a:spcBef>
                <a:spcPct val="20000"/>
              </a:spcBef>
              <a:buClr>
                <a:srgbClr val="800000"/>
              </a:buClr>
              <a:buSzPct val="95000"/>
              <a:buFont typeface="Wingdings" pitchFamily="2" charset="2"/>
              <a:buNone/>
              <a:defRPr/>
            </a:pPr>
            <a:r>
              <a:rPr lang="ru-RU">
                <a:solidFill>
                  <a:srgbClr val="FF3300"/>
                </a:solidFill>
                <a:effectLst>
                  <a:outerShdw blurRad="38100" dist="38100" dir="2700000" algn="tl">
                    <a:srgbClr val="000000"/>
                  </a:outerShdw>
                </a:effectLst>
                <a:latin typeface="Arial" charset="0"/>
              </a:rPr>
              <a:t>Ацетилцистеи</a:t>
            </a:r>
            <a:r>
              <a:rPr lang="ru-RU" sz="2600">
                <a:solidFill>
                  <a:srgbClr val="FF3300"/>
                </a:solidFill>
                <a:effectLst>
                  <a:outerShdw blurRad="38100" dist="38100" dir="2700000" algn="tl">
                    <a:srgbClr val="000000"/>
                  </a:outerShdw>
                </a:effectLst>
                <a:latin typeface="Arial" charset="0"/>
              </a:rPr>
              <a:t>н</a:t>
            </a:r>
          </a:p>
        </p:txBody>
      </p:sp>
      <p:sp>
        <p:nvSpPr>
          <p:cNvPr id="56327" name="Rectangle 6"/>
          <p:cNvSpPr>
            <a:spLocks noChangeArrowheads="1"/>
          </p:cNvSpPr>
          <p:nvPr/>
        </p:nvSpPr>
        <p:spPr bwMode="auto">
          <a:xfrm>
            <a:off x="1371600" y="4495800"/>
            <a:ext cx="2057400" cy="4572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ru-RU"/>
          </a:p>
        </p:txBody>
      </p:sp>
      <p:sp>
        <p:nvSpPr>
          <p:cNvPr id="212999" name="Rectangle 7"/>
          <p:cNvSpPr>
            <a:spLocks noGrp="1" noChangeArrowheads="1"/>
          </p:cNvSpPr>
          <p:nvPr>
            <p:ph type="body" idx="1"/>
          </p:nvPr>
        </p:nvSpPr>
        <p:spPr>
          <a:xfrm>
            <a:off x="1600200" y="4572000"/>
            <a:ext cx="2514600" cy="457200"/>
          </a:xfrm>
        </p:spPr>
        <p:txBody>
          <a:bodyPr/>
          <a:lstStyle/>
          <a:p>
            <a:pPr eaLnBrk="1" hangingPunct="1">
              <a:buFont typeface="Wingdings" pitchFamily="2" charset="2"/>
              <a:buNone/>
              <a:defRPr/>
            </a:pPr>
            <a:r>
              <a:rPr lang="ru-RU" sz="2400" smtClean="0">
                <a:solidFill>
                  <a:srgbClr val="FF3300"/>
                </a:solidFill>
              </a:rPr>
              <a:t>Карбоцистеи</a:t>
            </a:r>
            <a:r>
              <a:rPr lang="ru-RU" smtClean="0">
                <a:solidFill>
                  <a:srgbClr val="FF3300"/>
                </a:solidFill>
              </a:rPr>
              <a:t>н</a:t>
            </a:r>
          </a:p>
        </p:txBody>
      </p:sp>
      <p:sp>
        <p:nvSpPr>
          <p:cNvPr id="9" name="Прямоугольник 8"/>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pic>
        <p:nvPicPr>
          <p:cNvPr id="57347" name="Picture 8" descr="амброксола гидрохлор"/>
          <p:cNvPicPr>
            <a:picLocks noChangeAspect="1" noChangeArrowheads="1"/>
          </p:cNvPicPr>
          <p:nvPr/>
        </p:nvPicPr>
        <p:blipFill>
          <a:blip r:embed="rId2"/>
          <a:srcRect b="6250"/>
          <a:stretch>
            <a:fillRect/>
          </a:stretch>
        </p:blipFill>
        <p:spPr bwMode="auto">
          <a:xfrm>
            <a:off x="755650" y="2227263"/>
            <a:ext cx="2592388" cy="844550"/>
          </a:xfrm>
          <a:prstGeom prst="rect">
            <a:avLst/>
          </a:prstGeom>
          <a:noFill/>
          <a:ln w="9525">
            <a:noFill/>
            <a:miter lim="800000"/>
            <a:headEnd/>
            <a:tailEnd/>
          </a:ln>
        </p:spPr>
      </p:pic>
      <p:sp>
        <p:nvSpPr>
          <p:cNvPr id="215042" name="Rectangle 2"/>
          <p:cNvSpPr>
            <a:spLocks noGrp="1" noChangeArrowheads="1"/>
          </p:cNvSpPr>
          <p:nvPr>
            <p:ph type="title"/>
          </p:nvPr>
        </p:nvSpPr>
        <p:spPr>
          <a:xfrm>
            <a:off x="2560638" y="-26988"/>
            <a:ext cx="5032375" cy="544513"/>
          </a:xfrm>
          <a:effectLst>
            <a:outerShdw dist="35921" dir="2700000" algn="ctr" rotWithShape="0">
              <a:srgbClr val="000000"/>
            </a:outerShdw>
          </a:effectLst>
        </p:spPr>
        <p:txBody>
          <a:bodyPr/>
          <a:lstStyle/>
          <a:p>
            <a:pPr eaLnBrk="1" hangingPunct="1">
              <a:defRPr/>
            </a:pPr>
            <a:r>
              <a:rPr lang="ru-RU" sz="2600" smtClean="0">
                <a:solidFill>
                  <a:srgbClr val="FF9900"/>
                </a:solidFill>
              </a:rPr>
              <a:t>Амброксола гидрохлорид</a:t>
            </a:r>
          </a:p>
        </p:txBody>
      </p:sp>
      <p:sp>
        <p:nvSpPr>
          <p:cNvPr id="215043" name="Text Box 3"/>
          <p:cNvSpPr txBox="1">
            <a:spLocks noChangeArrowheads="1"/>
          </p:cNvSpPr>
          <p:nvPr/>
        </p:nvSpPr>
        <p:spPr bwMode="auto">
          <a:xfrm>
            <a:off x="660400" y="549275"/>
            <a:ext cx="8763000" cy="5565775"/>
          </a:xfrm>
          <a:prstGeom prst="rect">
            <a:avLst/>
          </a:prstGeom>
          <a:noFill/>
          <a:ln w="9525">
            <a:noFill/>
            <a:miter lim="800000"/>
            <a:headEnd/>
            <a:tailEnd/>
          </a:ln>
          <a:effectLst>
            <a:outerShdw dist="28398" dir="1593903" algn="ctr" rotWithShape="0">
              <a:schemeClr val="bg2"/>
            </a:outerShdw>
          </a:effectLst>
        </p:spPr>
        <p:txBody>
          <a:bodyPr>
            <a:spAutoFit/>
          </a:bodyPr>
          <a:lstStyle/>
          <a:p>
            <a:pPr>
              <a:lnSpc>
                <a:spcPct val="105000"/>
              </a:lnSpc>
              <a:defRPr/>
            </a:pPr>
            <a:r>
              <a:rPr lang="ru-RU" sz="2000" b="1" i="1" dirty="0">
                <a:solidFill>
                  <a:srgbClr val="FF3300"/>
                </a:solidFill>
              </a:rPr>
              <a:t>Механизм действия:</a:t>
            </a:r>
            <a:r>
              <a:rPr lang="ru-RU" sz="2000" b="1" i="1" dirty="0">
                <a:solidFill>
                  <a:srgbClr val="FFFF00"/>
                </a:solidFill>
              </a:rPr>
              <a:t> 	- </a:t>
            </a:r>
            <a:r>
              <a:rPr lang="ru-RU" sz="2000" dirty="0">
                <a:solidFill>
                  <a:srgbClr val="FFFF00"/>
                </a:solidFill>
              </a:rPr>
              <a:t>деполимеризация мукополисахаридных и 				  </a:t>
            </a:r>
            <a:r>
              <a:rPr lang="ru-RU" sz="2000" dirty="0" err="1">
                <a:solidFill>
                  <a:srgbClr val="FFFF00"/>
                </a:solidFill>
              </a:rPr>
              <a:t>мукопротеиновых</a:t>
            </a:r>
            <a:r>
              <a:rPr lang="ru-RU" sz="2000" dirty="0">
                <a:solidFill>
                  <a:srgbClr val="FFFF00"/>
                </a:solidFill>
              </a:rPr>
              <a:t> волокон секрета</a:t>
            </a:r>
          </a:p>
          <a:p>
            <a:pPr>
              <a:lnSpc>
                <a:spcPct val="105000"/>
              </a:lnSpc>
              <a:defRPr/>
            </a:pPr>
            <a:r>
              <a:rPr lang="ru-RU" sz="2000" dirty="0">
                <a:solidFill>
                  <a:srgbClr val="FFFF00"/>
                </a:solidFill>
              </a:rPr>
              <a:t>			- стимуляция синтеза </a:t>
            </a:r>
            <a:r>
              <a:rPr lang="ru-RU" sz="2000" dirty="0" err="1">
                <a:solidFill>
                  <a:srgbClr val="FFFF00"/>
                </a:solidFill>
              </a:rPr>
              <a:t>сурфактанта</a:t>
            </a:r>
            <a:endParaRPr lang="ru-RU" sz="2000" b="1" i="1" dirty="0">
              <a:solidFill>
                <a:srgbClr val="FFFF00"/>
              </a:solidFill>
            </a:endParaRPr>
          </a:p>
          <a:p>
            <a:pPr>
              <a:lnSpc>
                <a:spcPct val="105000"/>
              </a:lnSpc>
              <a:defRPr/>
            </a:pPr>
            <a:r>
              <a:rPr lang="ru-RU" sz="2000" b="1" i="1" dirty="0" err="1">
                <a:solidFill>
                  <a:srgbClr val="FF3300"/>
                </a:solidFill>
              </a:rPr>
              <a:t>Фармакодинамика</a:t>
            </a:r>
            <a:r>
              <a:rPr lang="ru-RU" sz="2000" b="1" i="1" dirty="0">
                <a:solidFill>
                  <a:srgbClr val="FF3300"/>
                </a:solidFill>
              </a:rPr>
              <a:t>:</a:t>
            </a:r>
            <a:r>
              <a:rPr lang="ru-RU" sz="2000" dirty="0">
                <a:solidFill>
                  <a:srgbClr val="FFFF00"/>
                </a:solidFill>
              </a:rPr>
              <a:t> 	- улучшает реологические свойства мокроты</a:t>
            </a:r>
          </a:p>
          <a:p>
            <a:pPr>
              <a:lnSpc>
                <a:spcPct val="105000"/>
              </a:lnSpc>
              <a:defRPr/>
            </a:pPr>
            <a:r>
              <a:rPr lang="ru-RU" sz="2000" dirty="0">
                <a:solidFill>
                  <a:srgbClr val="FFFF00"/>
                </a:solidFill>
              </a:rPr>
              <a:t>			- усиление </a:t>
            </a:r>
            <a:r>
              <a:rPr lang="ru-RU" sz="2000" dirty="0" err="1">
                <a:solidFill>
                  <a:srgbClr val="FFFF00"/>
                </a:solidFill>
              </a:rPr>
              <a:t>мукоцилиарного</a:t>
            </a:r>
            <a:r>
              <a:rPr lang="ru-RU" sz="2000" dirty="0">
                <a:solidFill>
                  <a:srgbClr val="FFFF00"/>
                </a:solidFill>
              </a:rPr>
              <a:t> транспорта</a:t>
            </a:r>
          </a:p>
          <a:p>
            <a:pPr>
              <a:lnSpc>
                <a:spcPct val="105000"/>
              </a:lnSpc>
              <a:defRPr/>
            </a:pPr>
            <a:r>
              <a:rPr lang="ru-RU" sz="2000" dirty="0">
                <a:solidFill>
                  <a:srgbClr val="FFFF00"/>
                </a:solidFill>
              </a:rPr>
              <a:t>			- </a:t>
            </a:r>
            <a:r>
              <a:rPr lang="ru-RU" sz="2000" dirty="0" err="1">
                <a:solidFill>
                  <a:srgbClr val="FFFF00"/>
                </a:solidFill>
              </a:rPr>
              <a:t>бронхоспазмолитическое</a:t>
            </a:r>
            <a:r>
              <a:rPr lang="ru-RU" sz="2000" dirty="0">
                <a:solidFill>
                  <a:srgbClr val="FFFF00"/>
                </a:solidFill>
              </a:rPr>
              <a:t> и </a:t>
            </a:r>
            <a:r>
              <a:rPr lang="ru-RU" sz="2000" dirty="0" err="1">
                <a:solidFill>
                  <a:srgbClr val="FFFF00"/>
                </a:solidFill>
              </a:rPr>
              <a:t>секретолитическое</a:t>
            </a:r>
            <a:r>
              <a:rPr lang="ru-RU" sz="2000" dirty="0">
                <a:solidFill>
                  <a:srgbClr val="FFFF00"/>
                </a:solidFill>
              </a:rPr>
              <a:t> 				  действие</a:t>
            </a:r>
          </a:p>
          <a:p>
            <a:pPr>
              <a:lnSpc>
                <a:spcPct val="105000"/>
              </a:lnSpc>
              <a:defRPr/>
            </a:pPr>
            <a:r>
              <a:rPr lang="ru-RU" sz="2000" dirty="0">
                <a:solidFill>
                  <a:srgbClr val="FFFF00"/>
                </a:solidFill>
              </a:rPr>
              <a:t>			- повышение проницаемости тканей легких для 				  антибиотиков</a:t>
            </a:r>
          </a:p>
          <a:p>
            <a:pPr>
              <a:lnSpc>
                <a:spcPct val="105000"/>
              </a:lnSpc>
              <a:defRPr/>
            </a:pPr>
            <a:r>
              <a:rPr lang="ru-RU" sz="2000" b="1" i="1" dirty="0">
                <a:solidFill>
                  <a:srgbClr val="FF3300"/>
                </a:solidFill>
              </a:rPr>
              <a:t>Показания:</a:t>
            </a:r>
            <a:r>
              <a:rPr lang="ru-RU" sz="2000" dirty="0">
                <a:solidFill>
                  <a:srgbClr val="FFFF00"/>
                </a:solidFill>
              </a:rPr>
              <a:t>  	- инфекционно-воспалительные заболевания ВДП, с вязким</a:t>
            </a:r>
            <a:br>
              <a:rPr lang="ru-RU" sz="2000" dirty="0">
                <a:solidFill>
                  <a:srgbClr val="FFFF00"/>
                </a:solidFill>
              </a:rPr>
            </a:br>
            <a:r>
              <a:rPr lang="ru-RU" sz="2000" dirty="0">
                <a:solidFill>
                  <a:srgbClr val="FFFF00"/>
                </a:solidFill>
              </a:rPr>
              <a:t>		  </a:t>
            </a:r>
            <a:r>
              <a:rPr lang="ru-RU" sz="2000" dirty="0" err="1">
                <a:solidFill>
                  <a:srgbClr val="FFFF00"/>
                </a:solidFill>
              </a:rPr>
              <a:t>трудноотделяемым</a:t>
            </a:r>
            <a:r>
              <a:rPr lang="ru-RU" sz="2000" dirty="0">
                <a:solidFill>
                  <a:srgbClr val="FFFF00"/>
                </a:solidFill>
              </a:rPr>
              <a:t> бронхиальным секретом</a:t>
            </a:r>
          </a:p>
          <a:p>
            <a:pPr>
              <a:lnSpc>
                <a:spcPct val="105000"/>
              </a:lnSpc>
              <a:defRPr/>
            </a:pPr>
            <a:r>
              <a:rPr lang="ru-RU" sz="2000" dirty="0">
                <a:solidFill>
                  <a:srgbClr val="FFFF00"/>
                </a:solidFill>
              </a:rPr>
              <a:t>		- легочные послеоперационные осложнения	</a:t>
            </a:r>
          </a:p>
          <a:p>
            <a:pPr>
              <a:lnSpc>
                <a:spcPct val="105000"/>
              </a:lnSpc>
              <a:defRPr/>
            </a:pPr>
            <a:r>
              <a:rPr lang="ru-RU" sz="2000" b="1" i="1" dirty="0">
                <a:solidFill>
                  <a:srgbClr val="FF3300"/>
                </a:solidFill>
              </a:rPr>
              <a:t>Противопоказания:</a:t>
            </a:r>
            <a:r>
              <a:rPr lang="ru-RU" sz="2000" dirty="0">
                <a:solidFill>
                  <a:srgbClr val="FFFF00"/>
                </a:solidFill>
              </a:rPr>
              <a:t> 	- язвенная болезнь желудка и 12-перстной кишки</a:t>
            </a:r>
          </a:p>
          <a:p>
            <a:pPr>
              <a:lnSpc>
                <a:spcPct val="105000"/>
              </a:lnSpc>
              <a:defRPr/>
            </a:pPr>
            <a:r>
              <a:rPr lang="ru-RU" sz="2000" dirty="0">
                <a:solidFill>
                  <a:srgbClr val="FFFF00"/>
                </a:solidFill>
              </a:rPr>
              <a:t>			- </a:t>
            </a:r>
            <a:r>
              <a:rPr lang="en-US" sz="2000" dirty="0">
                <a:solidFill>
                  <a:srgbClr val="FFFF00"/>
                </a:solidFill>
              </a:rPr>
              <a:t>I</a:t>
            </a:r>
            <a:r>
              <a:rPr lang="ru-RU" sz="2000" dirty="0">
                <a:solidFill>
                  <a:srgbClr val="FFFF00"/>
                </a:solidFill>
              </a:rPr>
              <a:t> триместр беременности</a:t>
            </a:r>
          </a:p>
          <a:p>
            <a:pPr>
              <a:lnSpc>
                <a:spcPct val="105000"/>
              </a:lnSpc>
              <a:defRPr/>
            </a:pPr>
            <a:r>
              <a:rPr lang="ru-RU" sz="2000" dirty="0">
                <a:solidFill>
                  <a:srgbClr val="FFFF00"/>
                </a:solidFill>
              </a:rPr>
              <a:t>			- гиперчувствительность</a:t>
            </a:r>
          </a:p>
          <a:p>
            <a:pPr>
              <a:lnSpc>
                <a:spcPct val="105000"/>
              </a:lnSpc>
              <a:defRPr/>
            </a:pPr>
            <a:r>
              <a:rPr lang="ru-RU" sz="2000" b="1" i="1" dirty="0">
                <a:solidFill>
                  <a:srgbClr val="FF3300"/>
                </a:solidFill>
              </a:rPr>
              <a:t>Побочные эффекты:</a:t>
            </a:r>
            <a:r>
              <a:rPr lang="ru-RU" sz="2000" b="1" i="1" dirty="0">
                <a:solidFill>
                  <a:srgbClr val="FFFF00"/>
                </a:solidFill>
              </a:rPr>
              <a:t> </a:t>
            </a:r>
            <a:r>
              <a:rPr lang="ru-RU" sz="2000" dirty="0">
                <a:solidFill>
                  <a:srgbClr val="FFFF00"/>
                </a:solidFill>
              </a:rPr>
              <a:t>редко:</a:t>
            </a:r>
            <a:r>
              <a:rPr lang="ru-RU" sz="2000" b="1" i="1" dirty="0">
                <a:solidFill>
                  <a:srgbClr val="FFFF00"/>
                </a:solidFill>
              </a:rPr>
              <a:t> </a:t>
            </a:r>
            <a:r>
              <a:rPr lang="ru-RU" sz="2000" dirty="0">
                <a:solidFill>
                  <a:srgbClr val="FFFF00"/>
                </a:solidFill>
              </a:rPr>
              <a:t>- тошнота, рвота, боль в </a:t>
            </a:r>
            <a:r>
              <a:rPr lang="ru-RU" sz="2000" dirty="0" err="1">
                <a:solidFill>
                  <a:srgbClr val="FFFF00"/>
                </a:solidFill>
              </a:rPr>
              <a:t>эпигастрии</a:t>
            </a:r>
            <a:r>
              <a:rPr lang="ru-RU" sz="2000" dirty="0">
                <a:solidFill>
                  <a:srgbClr val="FFFF00"/>
                </a:solidFill>
              </a:rPr>
              <a:t>,</a:t>
            </a:r>
          </a:p>
          <a:p>
            <a:pPr>
              <a:lnSpc>
                <a:spcPct val="105000"/>
              </a:lnSpc>
              <a:defRPr/>
            </a:pPr>
            <a:r>
              <a:rPr lang="ru-RU" sz="2000" dirty="0">
                <a:solidFill>
                  <a:srgbClr val="FFFF00"/>
                </a:solidFill>
              </a:rPr>
              <a:t>			  - аллергические реакции</a:t>
            </a:r>
          </a:p>
        </p:txBody>
      </p:sp>
      <p:sp>
        <p:nvSpPr>
          <p:cNvPr id="215049" name="Text Box 9"/>
          <p:cNvSpPr txBox="1">
            <a:spLocks noChangeArrowheads="1"/>
          </p:cNvSpPr>
          <p:nvPr/>
        </p:nvSpPr>
        <p:spPr bwMode="auto">
          <a:xfrm>
            <a:off x="714375" y="6188075"/>
            <a:ext cx="8215313" cy="1339850"/>
          </a:xfrm>
          <a:prstGeom prst="rect">
            <a:avLst/>
          </a:prstGeom>
          <a:solidFill>
            <a:srgbClr val="FF3300"/>
          </a:solidFill>
          <a:ln w="57150" cmpd="thickThin">
            <a:solidFill>
              <a:srgbClr val="FFFF99"/>
            </a:solidFill>
            <a:miter lim="800000"/>
            <a:headEnd/>
            <a:tailEnd/>
          </a:ln>
          <a:effectLst>
            <a:outerShdw dist="53882" dir="2700000" algn="ctr" rotWithShape="0">
              <a:srgbClr val="000000"/>
            </a:outerShdw>
          </a:effectLst>
        </p:spPr>
        <p:txBody>
          <a:bodyPr>
            <a:spAutoFit/>
          </a:bodyPr>
          <a:lstStyle/>
          <a:p>
            <a:pPr>
              <a:spcBef>
                <a:spcPct val="50000"/>
              </a:spcBef>
              <a:defRPr/>
            </a:pPr>
            <a:r>
              <a:rPr lang="en-US" sz="1800" b="1" dirty="0">
                <a:solidFill>
                  <a:srgbClr val="FFFF00"/>
                </a:solidFill>
                <a:effectLst>
                  <a:outerShdw blurRad="38100" dist="38100" dir="2700000" algn="tl">
                    <a:srgbClr val="000000"/>
                  </a:outerShdw>
                </a:effectLst>
                <a:latin typeface="Arial" charset="0"/>
              </a:rPr>
              <a:t>NB!</a:t>
            </a:r>
            <a:r>
              <a:rPr lang="en-US" sz="1800" b="1" dirty="0">
                <a:solidFill>
                  <a:schemeClr val="bg1"/>
                </a:solidFill>
                <a:effectLst>
                  <a:outerShdw blurRad="38100" dist="38100" dir="2700000" algn="tl">
                    <a:srgbClr val="000000"/>
                  </a:outerShdw>
                </a:effectLst>
                <a:latin typeface="Arial" charset="0"/>
              </a:rPr>
              <a:t> </a:t>
            </a:r>
            <a:r>
              <a:rPr lang="ru-RU" sz="1800" b="1" dirty="0" err="1">
                <a:effectLst>
                  <a:outerShdw blurRad="38100" dist="38100" dir="2700000" algn="tl">
                    <a:srgbClr val="000000"/>
                  </a:outerShdw>
                </a:effectLst>
                <a:latin typeface="Arial" charset="0"/>
              </a:rPr>
              <a:t>Амброксол</a:t>
            </a:r>
            <a:r>
              <a:rPr lang="ru-RU" sz="1800" b="1" dirty="0">
                <a:effectLst>
                  <a:outerShdw blurRad="38100" dist="38100" dir="2700000" algn="tl">
                    <a:srgbClr val="000000"/>
                  </a:outerShdw>
                </a:effectLst>
                <a:latin typeface="Arial" charset="0"/>
              </a:rPr>
              <a:t> – активный метаболит </a:t>
            </a:r>
            <a:r>
              <a:rPr lang="ru-RU" sz="1800" b="1" dirty="0" err="1">
                <a:effectLst>
                  <a:outerShdw blurRad="38100" dist="38100" dir="2700000" algn="tl">
                    <a:srgbClr val="000000"/>
                  </a:outerShdw>
                </a:effectLst>
                <a:latin typeface="Arial" charset="0"/>
              </a:rPr>
              <a:t>бромгексина</a:t>
            </a:r>
            <a:r>
              <a:rPr lang="ru-RU" sz="1800" b="1" dirty="0">
                <a:effectLst>
                  <a:outerShdw blurRad="38100" dist="38100" dir="2700000" algn="tl">
                    <a:srgbClr val="000000"/>
                  </a:outerShdw>
                </a:effectLst>
                <a:latin typeface="Arial" charset="0"/>
              </a:rPr>
              <a:t> и </a:t>
            </a:r>
            <a:br>
              <a:rPr lang="ru-RU" sz="1800" b="1" dirty="0">
                <a:effectLst>
                  <a:outerShdw blurRad="38100" dist="38100" dir="2700000" algn="tl">
                    <a:srgbClr val="000000"/>
                  </a:outerShdw>
                </a:effectLst>
                <a:latin typeface="Arial" charset="0"/>
              </a:rPr>
            </a:br>
            <a:r>
              <a:rPr lang="ru-RU" sz="1800" b="1" dirty="0">
                <a:effectLst>
                  <a:outerShdw blurRad="38100" dist="38100" dir="2700000" algn="tl">
                    <a:srgbClr val="000000"/>
                  </a:outerShdw>
                </a:effectLst>
                <a:latin typeface="Arial" charset="0"/>
              </a:rPr>
              <a:t>обладает большей эффективностью и безопасностью</a:t>
            </a:r>
            <a:r>
              <a:rPr lang="ru-RU" sz="1800" b="1" dirty="0">
                <a:solidFill>
                  <a:schemeClr val="bg1"/>
                </a:solidFill>
                <a:effectLst>
                  <a:outerShdw blurRad="38100" dist="38100" dir="2700000" algn="tl">
                    <a:srgbClr val="000000"/>
                  </a:outerShdw>
                </a:effectLst>
                <a:latin typeface="Arial" charset="0"/>
              </a:rPr>
              <a:t> </a:t>
            </a:r>
          </a:p>
          <a:p>
            <a:pPr>
              <a:spcBef>
                <a:spcPct val="50000"/>
              </a:spcBef>
              <a:defRPr/>
            </a:pPr>
            <a:r>
              <a:rPr lang="en-US" sz="1800" b="1" dirty="0">
                <a:solidFill>
                  <a:srgbClr val="FFFF00"/>
                </a:solidFill>
                <a:effectLst>
                  <a:outerShdw blurRad="38100" dist="38100" dir="2700000" algn="tl">
                    <a:srgbClr val="000000"/>
                  </a:outerShdw>
                </a:effectLst>
                <a:latin typeface="Arial" charset="0"/>
              </a:rPr>
              <a:t>NB!</a:t>
            </a:r>
            <a:r>
              <a:rPr lang="en-US" sz="1800" b="1" dirty="0">
                <a:solidFill>
                  <a:schemeClr val="bg1"/>
                </a:solidFill>
                <a:effectLst>
                  <a:outerShdw blurRad="38100" dist="38100" dir="2700000" algn="tl">
                    <a:srgbClr val="000000"/>
                  </a:outerShdw>
                </a:effectLst>
                <a:latin typeface="Arial" charset="0"/>
              </a:rPr>
              <a:t> </a:t>
            </a:r>
            <a:r>
              <a:rPr lang="ru-RU" sz="1800" b="1" dirty="0" err="1">
                <a:effectLst>
                  <a:outerShdw blurRad="38100" dist="38100" dir="2700000" algn="tl">
                    <a:srgbClr val="000000"/>
                  </a:outerShdw>
                </a:effectLst>
                <a:latin typeface="Arial" charset="0"/>
              </a:rPr>
              <a:t>Амброксол</a:t>
            </a:r>
            <a:r>
              <a:rPr lang="ru-RU" sz="1800" b="1" dirty="0">
                <a:effectLst>
                  <a:outerShdw blurRad="38100" dist="38100" dir="2700000" algn="tl">
                    <a:srgbClr val="000000"/>
                  </a:outerShdw>
                </a:effectLst>
                <a:latin typeface="Arial" charset="0"/>
              </a:rPr>
              <a:t> потенцирует действие многих антибиотиков</a:t>
            </a:r>
            <a:br>
              <a:rPr lang="ru-RU" sz="1800" b="1" dirty="0">
                <a:effectLst>
                  <a:outerShdw blurRad="38100" dist="38100" dir="2700000" algn="tl">
                    <a:srgbClr val="000000"/>
                  </a:outerShdw>
                </a:effectLst>
                <a:latin typeface="Arial" charset="0"/>
              </a:rPr>
            </a:br>
            <a:r>
              <a:rPr lang="ru-RU" sz="1800" b="1" dirty="0">
                <a:effectLst>
                  <a:outerShdw blurRad="38100" dist="38100" dir="2700000" algn="tl">
                    <a:srgbClr val="000000"/>
                  </a:outerShdw>
                </a:effectLst>
                <a:latin typeface="Arial" charset="0"/>
              </a:rPr>
              <a:t>при инфекционных заболеваниях легких</a:t>
            </a:r>
          </a:p>
        </p:txBody>
      </p:sp>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49"/>
                                        </p:tgtEl>
                                        <p:attrNameLst>
                                          <p:attrName>style.visibility</p:attrName>
                                        </p:attrNameLst>
                                      </p:cBhvr>
                                      <p:to>
                                        <p:strVal val="visible"/>
                                      </p:to>
                                    </p:set>
                                    <p:animEffect transition="in" filter="dissolve">
                                      <p:cBhvr>
                                        <p:cTn id="7" dur="500"/>
                                        <p:tgtEl>
                                          <p:spTgt spid="21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9"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i="1" dirty="0">
                <a:solidFill>
                  <a:srgbClr val="B61C95"/>
                </a:solidFill>
                <a:latin typeface="+mn-lt"/>
              </a:rPr>
              <a:t>Протеолитические ферменты</a:t>
            </a:r>
            <a:r>
              <a:rPr lang="ru-RU" dirty="0">
                <a:solidFill>
                  <a:srgbClr val="B61C95"/>
                </a:solidFill>
                <a:latin typeface="+mn-lt"/>
              </a:rPr>
              <a:t> (трипсин, химотрипсин, </a:t>
            </a:r>
            <a:r>
              <a:rPr lang="ru-RU" dirty="0" err="1">
                <a:solidFill>
                  <a:srgbClr val="B61C95"/>
                </a:solidFill>
                <a:latin typeface="+mn-lt"/>
              </a:rPr>
              <a:t>химопсин</a:t>
            </a:r>
            <a:r>
              <a:rPr lang="ru-RU" dirty="0">
                <a:solidFill>
                  <a:srgbClr val="B61C95"/>
                </a:solidFill>
                <a:latin typeface="+mn-lt"/>
              </a:rPr>
              <a:t>)</a:t>
            </a:r>
            <a:endParaRPr lang="uk-UA" dirty="0">
              <a:solidFill>
                <a:srgbClr val="B61C95"/>
              </a:solidFill>
              <a:latin typeface="+mn-lt"/>
            </a:endParaRPr>
          </a:p>
        </p:txBody>
      </p:sp>
      <p:sp>
        <p:nvSpPr>
          <p:cNvPr id="102403" name="Объект 2"/>
          <p:cNvSpPr>
            <a:spLocks noGrp="1"/>
          </p:cNvSpPr>
          <p:nvPr>
            <p:ph idx="1"/>
          </p:nvPr>
        </p:nvSpPr>
        <p:spPr/>
        <p:txBody>
          <a:bodyPr/>
          <a:lstStyle/>
          <a:p>
            <a:pPr eaLnBrk="1" hangingPunct="1">
              <a:defRPr/>
            </a:pPr>
            <a:r>
              <a:rPr lang="ru-RU" sz="2800" dirty="0" smtClean="0"/>
              <a:t>действуют, разрывая пептидные связи гликопротеидов, уменьшая тем самым вязкость и эластичность мокроты. Они эффективны при слизистой и гнойной мокроте, оказывают также противовоспалительное действие. В настоящее время протеолитические ферменты применяют все реже в связи с возможностью развития кровохарканья и аллергических реакций, особенно </a:t>
            </a:r>
            <a:r>
              <a:rPr lang="ru-RU" sz="2800" dirty="0" err="1" smtClean="0"/>
              <a:t>бронхоспазма</a:t>
            </a:r>
            <a:r>
              <a:rPr lang="ru-RU" sz="2800" dirty="0" smtClean="0"/>
              <a:t>.</a:t>
            </a:r>
            <a:endParaRPr lang="uk-UA" sz="2800" dirty="0" smtClean="0"/>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59395" name="Rectangle 8"/>
          <p:cNvSpPr>
            <a:spLocks noChangeArrowheads="1"/>
          </p:cNvSpPr>
          <p:nvPr/>
        </p:nvSpPr>
        <p:spPr bwMode="auto">
          <a:xfrm>
            <a:off x="1066800" y="838200"/>
            <a:ext cx="8077200" cy="5486400"/>
          </a:xfrm>
          <a:prstGeom prst="rect">
            <a:avLst/>
          </a:prstGeom>
          <a:noFill/>
          <a:ln w="12700">
            <a:noFill/>
            <a:miter lim="800000"/>
            <a:headEnd type="none" w="sm" len="sm"/>
            <a:tailEnd type="none" w="sm" len="sm"/>
          </a:ln>
        </p:spPr>
        <p:txBody>
          <a:bodyPr wrap="none" anchor="ctr"/>
          <a:lstStyle/>
          <a:p>
            <a:endParaRPr lang="ru-RU"/>
          </a:p>
        </p:txBody>
      </p:sp>
      <p:sp>
        <p:nvSpPr>
          <p:cNvPr id="180226" name="Rectangle 2"/>
          <p:cNvSpPr>
            <a:spLocks noGrp="1" noChangeArrowheads="1"/>
          </p:cNvSpPr>
          <p:nvPr>
            <p:ph type="body" idx="1"/>
          </p:nvPr>
        </p:nvSpPr>
        <p:spPr>
          <a:xfrm>
            <a:off x="1219200" y="990600"/>
            <a:ext cx="7620000" cy="685800"/>
          </a:xfrm>
        </p:spPr>
        <p:txBody>
          <a:bodyPr/>
          <a:lstStyle/>
          <a:p>
            <a:pPr marL="384175" indent="-384175" algn="ctr" eaLnBrk="1" hangingPunct="1">
              <a:lnSpc>
                <a:spcPct val="80000"/>
              </a:lnSpc>
              <a:spcAft>
                <a:spcPct val="45000"/>
              </a:spcAft>
              <a:buFont typeface="Wingdings" pitchFamily="2" charset="2"/>
              <a:buNone/>
              <a:defRPr/>
            </a:pPr>
            <a:r>
              <a:rPr lang="ru-RU" sz="2400" b="1" smtClean="0">
                <a:solidFill>
                  <a:srgbClr val="FF3300"/>
                </a:solidFill>
              </a:rPr>
              <a:t>Условия рационального применения</a:t>
            </a:r>
            <a:endParaRPr lang="ru-RU" sz="2800" b="1" smtClean="0">
              <a:solidFill>
                <a:srgbClr val="FF3300"/>
              </a:solidFill>
            </a:endParaRPr>
          </a:p>
        </p:txBody>
      </p:sp>
      <p:sp>
        <p:nvSpPr>
          <p:cNvPr id="180227" name="Rectangle 3"/>
          <p:cNvSpPr>
            <a:spLocks noGrp="1" noChangeArrowheads="1"/>
          </p:cNvSpPr>
          <p:nvPr>
            <p:ph type="title"/>
          </p:nvPr>
        </p:nvSpPr>
        <p:spPr>
          <a:xfrm>
            <a:off x="1109663" y="133350"/>
            <a:ext cx="7848600" cy="628650"/>
          </a:xfrm>
        </p:spPr>
        <p:txBody>
          <a:bodyPr/>
          <a:lstStyle/>
          <a:p>
            <a:pPr eaLnBrk="1" hangingPunct="1">
              <a:defRPr/>
            </a:pPr>
            <a:r>
              <a:rPr lang="ru-RU" sz="3000" b="0" smtClean="0"/>
              <a:t>Отхаркивающие</a:t>
            </a:r>
            <a:endParaRPr lang="ru-RU" sz="2600" smtClean="0"/>
          </a:p>
        </p:txBody>
      </p:sp>
      <p:pic>
        <p:nvPicPr>
          <p:cNvPr id="59398" name="Picture 7" descr="PICT55"/>
          <p:cNvPicPr>
            <a:picLocks noChangeAspect="1" noChangeArrowheads="1"/>
          </p:cNvPicPr>
          <p:nvPr/>
        </p:nvPicPr>
        <p:blipFill>
          <a:blip r:embed="rId2"/>
          <a:srcRect/>
          <a:stretch>
            <a:fillRect/>
          </a:stretch>
        </p:blipFill>
        <p:spPr bwMode="auto">
          <a:xfrm>
            <a:off x="5029200" y="1557338"/>
            <a:ext cx="4191000" cy="3624262"/>
          </a:xfrm>
          <a:prstGeom prst="rect">
            <a:avLst/>
          </a:prstGeom>
          <a:noFill/>
          <a:ln w="9525">
            <a:noFill/>
            <a:miter lim="800000"/>
            <a:headEnd/>
            <a:tailEnd/>
          </a:ln>
        </p:spPr>
      </p:pic>
      <p:sp>
        <p:nvSpPr>
          <p:cNvPr id="180229" name="Rectangle 5"/>
          <p:cNvSpPr>
            <a:spLocks noChangeArrowheads="1"/>
          </p:cNvSpPr>
          <p:nvPr/>
        </p:nvSpPr>
        <p:spPr bwMode="auto">
          <a:xfrm>
            <a:off x="1143000" y="1524000"/>
            <a:ext cx="4495800" cy="38862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nSpc>
                <a:spcPct val="145000"/>
              </a:lnSpc>
              <a:spcBef>
                <a:spcPct val="20000"/>
              </a:spcBef>
              <a:buClr>
                <a:srgbClr val="800000"/>
              </a:buClr>
              <a:buSzPct val="95000"/>
              <a:buFont typeface="Wingdings" pitchFamily="2" charset="2"/>
              <a:buNone/>
              <a:defRPr/>
            </a:pPr>
            <a:r>
              <a:rPr lang="ru-RU" b="1">
                <a:solidFill>
                  <a:srgbClr val="FFFF00"/>
                </a:solidFill>
                <a:effectLst>
                  <a:outerShdw blurRad="38100" dist="38100" dir="2700000" algn="tl">
                    <a:srgbClr val="000000"/>
                  </a:outerShdw>
                </a:effectLst>
                <a:latin typeface="Arial" charset="0"/>
              </a:rPr>
              <a:t>Выпивать дополнительно 1,5-2 л жидкости</a:t>
            </a:r>
          </a:p>
          <a:p>
            <a:pPr>
              <a:lnSpc>
                <a:spcPct val="95000"/>
              </a:lnSpc>
              <a:spcBef>
                <a:spcPct val="20000"/>
              </a:spcBef>
              <a:buClr>
                <a:srgbClr val="800000"/>
              </a:buClr>
              <a:buSzPct val="95000"/>
              <a:buFont typeface="Wingdings" pitchFamily="2" charset="2"/>
              <a:buNone/>
              <a:defRPr/>
            </a:pPr>
            <a:r>
              <a:rPr lang="ru-RU" b="1">
                <a:solidFill>
                  <a:srgbClr val="FFFF00"/>
                </a:solidFill>
                <a:effectLst>
                  <a:outerShdw blurRad="38100" dist="38100" dir="2700000" algn="tl">
                    <a:srgbClr val="000000"/>
                  </a:outerShdw>
                </a:effectLst>
                <a:latin typeface="Arial" charset="0"/>
              </a:rPr>
              <a:t>Не принимать препараты, обезвоживающие организм</a:t>
            </a:r>
          </a:p>
          <a:p>
            <a:pPr>
              <a:lnSpc>
                <a:spcPct val="95000"/>
              </a:lnSpc>
              <a:spcBef>
                <a:spcPct val="20000"/>
              </a:spcBef>
              <a:buClr>
                <a:srgbClr val="800000"/>
              </a:buClr>
              <a:buSzPct val="95000"/>
              <a:buFont typeface="Wingdings" pitchFamily="2" charset="2"/>
              <a:buNone/>
              <a:defRPr/>
            </a:pPr>
            <a:r>
              <a:rPr lang="ru-RU" b="1">
                <a:solidFill>
                  <a:srgbClr val="FFFF00"/>
                </a:solidFill>
                <a:effectLst>
                  <a:outerShdw blurRad="38100" dist="38100" dir="2700000" algn="tl">
                    <a:srgbClr val="000000"/>
                  </a:outerShdw>
                </a:effectLst>
                <a:latin typeface="Arial" charset="0"/>
              </a:rPr>
              <a:t>Не сочетать с препаратами, тормозящими кашлевой рефлекс</a:t>
            </a:r>
          </a:p>
          <a:p>
            <a:pPr>
              <a:lnSpc>
                <a:spcPct val="95000"/>
              </a:lnSpc>
              <a:spcBef>
                <a:spcPct val="20000"/>
              </a:spcBef>
              <a:buClr>
                <a:srgbClr val="800000"/>
              </a:buClr>
              <a:buSzPct val="95000"/>
              <a:buFont typeface="Wingdings" pitchFamily="2" charset="2"/>
              <a:buNone/>
              <a:defRPr/>
            </a:pPr>
            <a:r>
              <a:rPr lang="ru-RU" b="1">
                <a:solidFill>
                  <a:srgbClr val="FFFF00"/>
                </a:solidFill>
                <a:effectLst>
                  <a:outerShdw blurRad="38100" dist="38100" dir="2700000" algn="tl">
                    <a:srgbClr val="000000"/>
                  </a:outerShdw>
                </a:effectLst>
                <a:latin typeface="Arial" charset="0"/>
              </a:rPr>
              <a:t>Не сочетать с препаратами, сгущающими мокроту</a:t>
            </a:r>
          </a:p>
          <a:p>
            <a:pPr>
              <a:lnSpc>
                <a:spcPct val="95000"/>
              </a:lnSpc>
              <a:spcBef>
                <a:spcPct val="20000"/>
              </a:spcBef>
              <a:buClr>
                <a:srgbClr val="800000"/>
              </a:buClr>
              <a:buSzPct val="95000"/>
              <a:buFont typeface="Wingdings" pitchFamily="2" charset="2"/>
              <a:buNone/>
              <a:defRPr/>
            </a:pPr>
            <a:endParaRPr lang="ru-RU" b="1">
              <a:solidFill>
                <a:srgbClr val="FFFF00"/>
              </a:solidFill>
              <a:effectLst>
                <a:outerShdw blurRad="38100" dist="38100" dir="2700000" algn="tl">
                  <a:srgbClr val="000000"/>
                </a:outerShdw>
              </a:effectLst>
              <a:latin typeface="Arial" charset="0"/>
            </a:endParaRPr>
          </a:p>
          <a:p>
            <a:pPr>
              <a:lnSpc>
                <a:spcPct val="95000"/>
              </a:lnSpc>
              <a:spcBef>
                <a:spcPct val="20000"/>
              </a:spcBef>
              <a:buClr>
                <a:srgbClr val="800000"/>
              </a:buClr>
              <a:buSzPct val="95000"/>
              <a:buFont typeface="Wingdings" pitchFamily="2" charset="2"/>
              <a:buNone/>
              <a:defRPr/>
            </a:pPr>
            <a:endParaRPr lang="ru-RU" b="1">
              <a:solidFill>
                <a:srgbClr val="FFFF00"/>
              </a:solidFill>
              <a:effectLst>
                <a:outerShdw blurRad="38100" dist="38100" dir="2700000" algn="tl">
                  <a:srgbClr val="000000"/>
                </a:outerShdw>
              </a:effectLst>
              <a:latin typeface="Arial" charset="0"/>
            </a:endParaRPr>
          </a:p>
        </p:txBody>
      </p:sp>
      <p:sp>
        <p:nvSpPr>
          <p:cNvPr id="8" name="Прямоугольник 7"/>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143000" y="228600"/>
            <a:ext cx="7386638" cy="762000"/>
          </a:xfrm>
        </p:spPr>
        <p:txBody>
          <a:bodyPr/>
          <a:lstStyle/>
          <a:p>
            <a:pPr eaLnBrk="1" hangingPunct="1">
              <a:defRPr/>
            </a:pPr>
            <a:r>
              <a:rPr lang="ru-RU" smtClean="0"/>
              <a:t>Критерии выбора отхаркивающих препаратов</a:t>
            </a:r>
          </a:p>
        </p:txBody>
      </p:sp>
      <p:sp>
        <p:nvSpPr>
          <p:cNvPr id="123907" name="Rectangle 3"/>
          <p:cNvSpPr>
            <a:spLocks noGrp="1" noChangeArrowheads="1"/>
          </p:cNvSpPr>
          <p:nvPr>
            <p:ph type="body" idx="1"/>
          </p:nvPr>
        </p:nvSpPr>
        <p:spPr>
          <a:xfrm>
            <a:off x="1219200" y="1295400"/>
            <a:ext cx="2286000" cy="762000"/>
          </a:xfrm>
        </p:spPr>
        <p:txBody>
          <a:bodyPr/>
          <a:lstStyle/>
          <a:p>
            <a:pPr marL="0" indent="0" algn="ctr" eaLnBrk="1" hangingPunct="1">
              <a:lnSpc>
                <a:spcPct val="90000"/>
              </a:lnSpc>
              <a:spcAft>
                <a:spcPct val="20000"/>
              </a:spcAft>
              <a:buFont typeface="Wingdings" pitchFamily="2" charset="2"/>
              <a:buNone/>
              <a:defRPr/>
            </a:pPr>
            <a:r>
              <a:rPr lang="ru-RU" sz="2000" b="1" smtClean="0"/>
              <a:t>Растительные </a:t>
            </a:r>
            <a:br>
              <a:rPr lang="ru-RU" sz="2000" b="1" smtClean="0"/>
            </a:br>
            <a:r>
              <a:rPr lang="ru-RU" sz="2000" b="1" smtClean="0"/>
              <a:t>препараты</a:t>
            </a:r>
          </a:p>
        </p:txBody>
      </p:sp>
      <p:sp>
        <p:nvSpPr>
          <p:cNvPr id="123908" name="Rectangle 4"/>
          <p:cNvSpPr>
            <a:spLocks noChangeArrowheads="1"/>
          </p:cNvSpPr>
          <p:nvPr/>
        </p:nvSpPr>
        <p:spPr bwMode="auto">
          <a:xfrm>
            <a:off x="4876800" y="1219200"/>
            <a:ext cx="3886200" cy="914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8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При активном воспалительном процессе в дыхательных путях</a:t>
            </a:r>
          </a:p>
        </p:txBody>
      </p:sp>
      <p:sp>
        <p:nvSpPr>
          <p:cNvPr id="60421" name="AutoShape 5"/>
          <p:cNvSpPr>
            <a:spLocks noChangeArrowheads="1"/>
          </p:cNvSpPr>
          <p:nvPr/>
        </p:nvSpPr>
        <p:spPr bwMode="auto">
          <a:xfrm>
            <a:off x="3505200" y="1371600"/>
            <a:ext cx="1447800" cy="381000"/>
          </a:xfrm>
          <a:prstGeom prst="rightArrow">
            <a:avLst>
              <a:gd name="adj1" fmla="val 50000"/>
              <a:gd name="adj2" fmla="val 95000"/>
            </a:avLst>
          </a:prstGeom>
          <a:solidFill>
            <a:schemeClr val="accent1"/>
          </a:solidFill>
          <a:ln w="12700">
            <a:solidFill>
              <a:schemeClr val="tx1"/>
            </a:solidFill>
            <a:miter lim="800000"/>
            <a:headEnd type="none" w="sm" len="sm"/>
            <a:tailEnd type="none" w="sm" len="sm"/>
          </a:ln>
        </p:spPr>
        <p:txBody>
          <a:bodyPr wrap="none" anchor="ctr"/>
          <a:lstStyle/>
          <a:p>
            <a:endParaRPr lang="ru-RU"/>
          </a:p>
        </p:txBody>
      </p:sp>
      <p:sp>
        <p:nvSpPr>
          <p:cNvPr id="123910" name="Rectangle 6"/>
          <p:cNvSpPr>
            <a:spLocks noChangeArrowheads="1"/>
          </p:cNvSpPr>
          <p:nvPr/>
        </p:nvSpPr>
        <p:spPr bwMode="auto">
          <a:xfrm>
            <a:off x="1371600" y="2362200"/>
            <a:ext cx="2286000" cy="762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9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Натрия бромид, бензоат</a:t>
            </a:r>
          </a:p>
        </p:txBody>
      </p:sp>
      <p:sp>
        <p:nvSpPr>
          <p:cNvPr id="123911" name="Rectangle 7"/>
          <p:cNvSpPr>
            <a:spLocks noChangeArrowheads="1"/>
          </p:cNvSpPr>
          <p:nvPr/>
        </p:nvSpPr>
        <p:spPr bwMode="auto">
          <a:xfrm>
            <a:off x="5105400" y="3429000"/>
            <a:ext cx="3886200" cy="9144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8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При высоких вязкоэластических свойствах мокроты</a:t>
            </a:r>
          </a:p>
        </p:txBody>
      </p:sp>
      <p:sp>
        <p:nvSpPr>
          <p:cNvPr id="123912" name="Rectangle 8"/>
          <p:cNvSpPr>
            <a:spLocks noChangeArrowheads="1"/>
          </p:cNvSpPr>
          <p:nvPr/>
        </p:nvSpPr>
        <p:spPr bwMode="auto">
          <a:xfrm>
            <a:off x="5257800" y="4419600"/>
            <a:ext cx="3886200" cy="6096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9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При высоких адгезивных свойствах мокроты</a:t>
            </a:r>
          </a:p>
        </p:txBody>
      </p:sp>
      <p:sp>
        <p:nvSpPr>
          <p:cNvPr id="123913" name="Rectangle 9"/>
          <p:cNvSpPr>
            <a:spLocks noChangeArrowheads="1"/>
          </p:cNvSpPr>
          <p:nvPr/>
        </p:nvSpPr>
        <p:spPr bwMode="auto">
          <a:xfrm>
            <a:off x="5029200" y="2209800"/>
            <a:ext cx="3886200" cy="10668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8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При активном воспалительном процессе в дыхательных путях, склонности к аллергии</a:t>
            </a:r>
          </a:p>
        </p:txBody>
      </p:sp>
      <p:sp>
        <p:nvSpPr>
          <p:cNvPr id="123915" name="Rectangle 11"/>
          <p:cNvSpPr>
            <a:spLocks noChangeArrowheads="1"/>
          </p:cNvSpPr>
          <p:nvPr/>
        </p:nvSpPr>
        <p:spPr bwMode="auto">
          <a:xfrm>
            <a:off x="1219200" y="3581400"/>
            <a:ext cx="2286000" cy="762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9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Ацетилцистеин,</a:t>
            </a:r>
            <a:br>
              <a:rPr lang="ru-RU" sz="2000" b="1">
                <a:solidFill>
                  <a:srgbClr val="FFFF00"/>
                </a:solidFill>
                <a:effectLst>
                  <a:outerShdw blurRad="38100" dist="38100" dir="2700000" algn="tl">
                    <a:srgbClr val="000000"/>
                  </a:outerShdw>
                </a:effectLst>
                <a:latin typeface="Arial" charset="0"/>
              </a:rPr>
            </a:br>
            <a:r>
              <a:rPr lang="ru-RU" sz="2000" b="1">
                <a:solidFill>
                  <a:srgbClr val="FFFF00"/>
                </a:solidFill>
                <a:effectLst>
                  <a:outerShdw blurRad="38100" dist="38100" dir="2700000" algn="tl">
                    <a:srgbClr val="000000"/>
                  </a:outerShdw>
                </a:effectLst>
                <a:latin typeface="Arial" charset="0"/>
              </a:rPr>
              <a:t>карбоцистеин</a:t>
            </a:r>
          </a:p>
        </p:txBody>
      </p:sp>
      <p:sp>
        <p:nvSpPr>
          <p:cNvPr id="123916" name="Rectangle 12"/>
          <p:cNvSpPr>
            <a:spLocks noChangeArrowheads="1"/>
          </p:cNvSpPr>
          <p:nvPr/>
        </p:nvSpPr>
        <p:spPr bwMode="auto">
          <a:xfrm>
            <a:off x="1066800" y="4419600"/>
            <a:ext cx="2286000" cy="762000"/>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algn="ctr">
              <a:lnSpc>
                <a:spcPct val="90000"/>
              </a:lnSpc>
              <a:spcBef>
                <a:spcPct val="20000"/>
              </a:spcBef>
              <a:spcAft>
                <a:spcPct val="20000"/>
              </a:spcAft>
              <a:buClr>
                <a:srgbClr val="800000"/>
              </a:buClr>
              <a:buSzPct val="95000"/>
              <a:buFont typeface="Wingdings" pitchFamily="2" charset="2"/>
              <a:buNone/>
              <a:defRPr/>
            </a:pPr>
            <a:r>
              <a:rPr lang="ru-RU" sz="2000" b="1">
                <a:solidFill>
                  <a:srgbClr val="FFFF00"/>
                </a:solidFill>
                <a:effectLst>
                  <a:outerShdw blurRad="38100" dist="38100" dir="2700000" algn="tl">
                    <a:srgbClr val="000000"/>
                  </a:outerShdw>
                </a:effectLst>
                <a:latin typeface="Arial" charset="0"/>
              </a:rPr>
              <a:t>Амброксол, </a:t>
            </a:r>
            <a:br>
              <a:rPr lang="ru-RU" sz="2000" b="1">
                <a:solidFill>
                  <a:srgbClr val="FFFF00"/>
                </a:solidFill>
                <a:effectLst>
                  <a:outerShdw blurRad="38100" dist="38100" dir="2700000" algn="tl">
                    <a:srgbClr val="000000"/>
                  </a:outerShdw>
                </a:effectLst>
                <a:latin typeface="Arial" charset="0"/>
              </a:rPr>
            </a:br>
            <a:r>
              <a:rPr lang="ru-RU" sz="2000" b="1">
                <a:solidFill>
                  <a:srgbClr val="FFFF00"/>
                </a:solidFill>
                <a:effectLst>
                  <a:outerShdw blurRad="38100" dist="38100" dir="2700000" algn="tl">
                    <a:srgbClr val="000000"/>
                  </a:outerShdw>
                </a:effectLst>
                <a:latin typeface="Arial" charset="0"/>
              </a:rPr>
              <a:t>бромгексин</a:t>
            </a:r>
          </a:p>
        </p:txBody>
      </p:sp>
      <p:sp>
        <p:nvSpPr>
          <p:cNvPr id="60428" name="AutoShape 13"/>
          <p:cNvSpPr>
            <a:spLocks noChangeArrowheads="1"/>
          </p:cNvSpPr>
          <p:nvPr/>
        </p:nvSpPr>
        <p:spPr bwMode="auto">
          <a:xfrm>
            <a:off x="3581400" y="3581400"/>
            <a:ext cx="1447800" cy="381000"/>
          </a:xfrm>
          <a:prstGeom prst="rightArrow">
            <a:avLst>
              <a:gd name="adj1" fmla="val 50000"/>
              <a:gd name="adj2" fmla="val 95000"/>
            </a:avLst>
          </a:prstGeom>
          <a:solidFill>
            <a:schemeClr val="accent1"/>
          </a:solidFill>
          <a:ln w="12700">
            <a:solidFill>
              <a:schemeClr val="tx1"/>
            </a:solidFill>
            <a:miter lim="800000"/>
            <a:headEnd type="none" w="sm" len="sm"/>
            <a:tailEnd type="none" w="sm" len="sm"/>
          </a:ln>
        </p:spPr>
        <p:txBody>
          <a:bodyPr wrap="none" anchor="ctr"/>
          <a:lstStyle/>
          <a:p>
            <a:endParaRPr lang="ru-RU"/>
          </a:p>
        </p:txBody>
      </p:sp>
      <p:sp>
        <p:nvSpPr>
          <p:cNvPr id="60429" name="AutoShape 14"/>
          <p:cNvSpPr>
            <a:spLocks noChangeArrowheads="1"/>
          </p:cNvSpPr>
          <p:nvPr/>
        </p:nvSpPr>
        <p:spPr bwMode="auto">
          <a:xfrm>
            <a:off x="3505200" y="4572000"/>
            <a:ext cx="1447800" cy="381000"/>
          </a:xfrm>
          <a:prstGeom prst="rightArrow">
            <a:avLst>
              <a:gd name="adj1" fmla="val 50000"/>
              <a:gd name="adj2" fmla="val 95000"/>
            </a:avLst>
          </a:prstGeom>
          <a:solidFill>
            <a:schemeClr val="accent1"/>
          </a:solidFill>
          <a:ln w="12700">
            <a:solidFill>
              <a:schemeClr val="tx1"/>
            </a:solidFill>
            <a:miter lim="800000"/>
            <a:headEnd type="none" w="sm" len="sm"/>
            <a:tailEnd type="none" w="sm" len="sm"/>
          </a:ln>
        </p:spPr>
        <p:txBody>
          <a:bodyPr wrap="none" anchor="ctr"/>
          <a:lstStyle/>
          <a:p>
            <a:endParaRPr lang="ru-RU"/>
          </a:p>
        </p:txBody>
      </p:sp>
      <p:sp>
        <p:nvSpPr>
          <p:cNvPr id="60430" name="AutoShape 15"/>
          <p:cNvSpPr>
            <a:spLocks noChangeArrowheads="1"/>
          </p:cNvSpPr>
          <p:nvPr/>
        </p:nvSpPr>
        <p:spPr bwMode="auto">
          <a:xfrm>
            <a:off x="3581400" y="2590800"/>
            <a:ext cx="1447800" cy="381000"/>
          </a:xfrm>
          <a:prstGeom prst="rightArrow">
            <a:avLst>
              <a:gd name="adj1" fmla="val 50000"/>
              <a:gd name="adj2" fmla="val 95000"/>
            </a:avLst>
          </a:prstGeom>
          <a:solidFill>
            <a:schemeClr val="accent1"/>
          </a:solidFill>
          <a:ln w="12700">
            <a:solidFill>
              <a:schemeClr val="tx1"/>
            </a:solidFill>
            <a:miter lim="800000"/>
            <a:headEnd type="none" w="sm" len="sm"/>
            <a:tailEnd type="none" w="sm" len="sm"/>
          </a:ln>
        </p:spPr>
        <p:txBody>
          <a:bodyPr wrap="none" anchor="ctr"/>
          <a:lstStyle/>
          <a:p>
            <a:endParaRPr lang="ru-RU"/>
          </a:p>
        </p:txBody>
      </p:sp>
      <p:sp>
        <p:nvSpPr>
          <p:cNvPr id="60431" name="Rectangle 17"/>
          <p:cNvSpPr>
            <a:spLocks noChangeArrowheads="1"/>
          </p:cNvSpPr>
          <p:nvPr/>
        </p:nvSpPr>
        <p:spPr bwMode="auto">
          <a:xfrm>
            <a:off x="1143000" y="5257800"/>
            <a:ext cx="7772400" cy="1066800"/>
          </a:xfrm>
          <a:prstGeom prst="rect">
            <a:avLst/>
          </a:prstGeom>
          <a:solidFill>
            <a:schemeClr val="tx1"/>
          </a:solidFill>
          <a:ln w="9525">
            <a:noFill/>
            <a:miter lim="800000"/>
            <a:headEnd/>
            <a:tailEnd/>
          </a:ln>
        </p:spPr>
        <p:txBody>
          <a:bodyPr lIns="92075" tIns="46038" rIns="92075" bIns="46038"/>
          <a:lstStyle/>
          <a:p>
            <a:pPr indent="381000" algn="ctr">
              <a:lnSpc>
                <a:spcPct val="90000"/>
              </a:lnSpc>
              <a:spcBef>
                <a:spcPct val="20000"/>
              </a:spcBef>
              <a:spcAft>
                <a:spcPct val="20000"/>
              </a:spcAft>
              <a:buClr>
                <a:srgbClr val="800000"/>
              </a:buClr>
              <a:buSzPct val="95000"/>
              <a:buFont typeface="Wingdings" pitchFamily="2" charset="2"/>
              <a:buNone/>
              <a:tabLst>
                <a:tab pos="106363" algn="l"/>
              </a:tabLst>
            </a:pPr>
            <a:r>
              <a:rPr lang="ru-RU" sz="2200" b="1">
                <a:solidFill>
                  <a:srgbClr val="FF3300"/>
                </a:solidFill>
                <a:latin typeface="Arial" pitchFamily="34" charset="0"/>
              </a:rPr>
              <a:t>В процессе лечения реологические свойства мокроты могут меняться - необходима коррекция терапии</a:t>
            </a:r>
            <a:endParaRPr lang="ru-RU" sz="2200" b="1">
              <a:solidFill>
                <a:srgbClr val="FFFF00"/>
              </a:solidFill>
              <a:latin typeface="Arial" pitchFamily="34" charset="0"/>
            </a:endParaRPr>
          </a:p>
        </p:txBody>
      </p:sp>
      <p:sp>
        <p:nvSpPr>
          <p:cNvPr id="17" name="Прямоугольник 1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4375" y="214313"/>
            <a:ext cx="7793038" cy="1143000"/>
          </a:xfrm>
        </p:spPr>
        <p:txBody>
          <a:bodyPr/>
          <a:lstStyle/>
          <a:p>
            <a:pPr>
              <a:defRPr/>
            </a:pPr>
            <a:r>
              <a:rPr lang="ru-RU" sz="2800" dirty="0" smtClean="0"/>
              <a:t>ВЫБОР </a:t>
            </a:r>
            <a:r>
              <a:rPr lang="ru-RU" sz="2800" dirty="0"/>
              <a:t>СРЕДСТВ ТЕРАПИИ ПРИ БРОНХИАЛЬНОЙ АСТМЕ</a:t>
            </a:r>
          </a:p>
        </p:txBody>
      </p:sp>
      <p:sp>
        <p:nvSpPr>
          <p:cNvPr id="33795" name="Rectangle 3"/>
          <p:cNvSpPr>
            <a:spLocks noGrp="1" noChangeArrowheads="1"/>
          </p:cNvSpPr>
          <p:nvPr>
            <p:ph type="body" sz="half" idx="1"/>
          </p:nvPr>
        </p:nvSpPr>
        <p:spPr>
          <a:xfrm>
            <a:off x="785813" y="2000250"/>
            <a:ext cx="7429500" cy="4114800"/>
          </a:xfrm>
        </p:spPr>
        <p:txBody>
          <a:bodyPr/>
          <a:lstStyle/>
          <a:p>
            <a:pPr algn="ctr">
              <a:buFont typeface="Wingdings" pitchFamily="2" charset="2"/>
              <a:buNone/>
              <a:defRPr/>
            </a:pPr>
            <a:r>
              <a:rPr lang="ru-RU" sz="2000" b="1" dirty="0">
                <a:solidFill>
                  <a:srgbClr val="FF0000"/>
                </a:solidFill>
              </a:rPr>
              <a:t>КУПИРОВАНИЕ АСТМАТИЧЕСКИХ </a:t>
            </a:r>
            <a:r>
              <a:rPr lang="ru-RU" sz="2000" b="1" dirty="0" smtClean="0">
                <a:solidFill>
                  <a:srgbClr val="FF0000"/>
                </a:solidFill>
              </a:rPr>
              <a:t>ПРИСТУПОВ</a:t>
            </a:r>
          </a:p>
          <a:p>
            <a:pPr>
              <a:buFont typeface="Wingdings" pitchFamily="2" charset="2"/>
              <a:buNone/>
              <a:defRPr/>
            </a:pPr>
            <a:endParaRPr lang="ru-RU" sz="2000" b="1" dirty="0"/>
          </a:p>
          <a:p>
            <a:pPr>
              <a:defRPr/>
            </a:pPr>
            <a:r>
              <a:rPr lang="ru-RU" sz="2000" b="1" dirty="0" err="1" smtClean="0"/>
              <a:t>Сальбутамол</a:t>
            </a:r>
            <a:r>
              <a:rPr lang="ru-RU" sz="2000" b="1" dirty="0" smtClean="0"/>
              <a:t> </a:t>
            </a:r>
            <a:r>
              <a:rPr lang="ru-RU" sz="2000" b="1" dirty="0"/>
              <a:t>– 0,4 мг, в/м или через струйные </a:t>
            </a:r>
            <a:r>
              <a:rPr lang="ru-RU" sz="2000" b="1" dirty="0" err="1"/>
              <a:t>небулайзеры</a:t>
            </a:r>
            <a:r>
              <a:rPr lang="ru-RU" sz="2000" b="1" dirty="0"/>
              <a:t> (также </a:t>
            </a:r>
            <a:r>
              <a:rPr lang="ru-RU" sz="2000" b="1" dirty="0" err="1"/>
              <a:t>атровент</a:t>
            </a:r>
            <a:r>
              <a:rPr lang="ru-RU" sz="2000" b="1" dirty="0"/>
              <a:t>, </a:t>
            </a:r>
            <a:r>
              <a:rPr lang="ru-RU" sz="2000" b="1" dirty="0" err="1"/>
              <a:t>беродуал</a:t>
            </a:r>
            <a:r>
              <a:rPr lang="ru-RU" sz="2000" b="1" dirty="0" smtClean="0"/>
              <a:t>)</a:t>
            </a:r>
          </a:p>
          <a:p>
            <a:pPr>
              <a:defRPr/>
            </a:pPr>
            <a:r>
              <a:rPr lang="ru-RU" sz="2000" b="1" dirty="0" err="1" smtClean="0"/>
              <a:t>Аминофиллин</a:t>
            </a:r>
            <a:r>
              <a:rPr lang="ru-RU" sz="2000" b="1" dirty="0" smtClean="0"/>
              <a:t> (</a:t>
            </a:r>
            <a:r>
              <a:rPr lang="ru-RU" sz="2000" b="1" dirty="0" err="1" smtClean="0"/>
              <a:t>эуфиллин</a:t>
            </a:r>
            <a:r>
              <a:rPr lang="ru-RU" sz="2000" b="1" dirty="0" smtClean="0"/>
              <a:t>) в/</a:t>
            </a:r>
            <a:r>
              <a:rPr lang="ru-RU" sz="2000" b="1" dirty="0" err="1" smtClean="0"/>
              <a:t>в</a:t>
            </a:r>
            <a:r>
              <a:rPr lang="ru-RU" sz="2000" b="1" dirty="0" smtClean="0"/>
              <a:t> 250-300мг в 20-50 мл 5% </a:t>
            </a:r>
            <a:r>
              <a:rPr lang="ru-RU" sz="2000" b="1" dirty="0" err="1" smtClean="0"/>
              <a:t>р-ра</a:t>
            </a:r>
            <a:r>
              <a:rPr lang="ru-RU" sz="2000" b="1" dirty="0" smtClean="0"/>
              <a:t> глюкозы - при астматическом статусе</a:t>
            </a:r>
          </a:p>
          <a:p>
            <a:pPr>
              <a:defRPr/>
            </a:pPr>
            <a:r>
              <a:rPr lang="ru-RU" sz="2000" b="1" dirty="0" smtClean="0"/>
              <a:t>Гидрокортизона </a:t>
            </a:r>
            <a:r>
              <a:rPr lang="ru-RU" sz="2000" b="1" dirty="0" err="1"/>
              <a:t>гемисукцинат</a:t>
            </a:r>
            <a:r>
              <a:rPr lang="ru-RU" sz="2000" b="1" dirty="0"/>
              <a:t> – 100 мг в/</a:t>
            </a:r>
            <a:r>
              <a:rPr lang="ru-RU" sz="2000" b="1" dirty="0" err="1"/>
              <a:t>в</a:t>
            </a:r>
            <a:endParaRPr lang="ru-RU" sz="2000" b="1" dirty="0"/>
          </a:p>
          <a:p>
            <a:pPr>
              <a:defRPr/>
            </a:pPr>
            <a:r>
              <a:rPr lang="ru-RU" sz="2000" b="1" dirty="0"/>
              <a:t>Ингаляция кислорода</a:t>
            </a:r>
          </a:p>
          <a:p>
            <a:pPr>
              <a:defRPr/>
            </a:pPr>
            <a:r>
              <a:rPr lang="ru-RU" sz="2000" b="1" dirty="0"/>
              <a:t>Коррекция ацидоза  - в/</a:t>
            </a:r>
            <a:r>
              <a:rPr lang="ru-RU" sz="2000" b="1" dirty="0" err="1"/>
              <a:t>в</a:t>
            </a:r>
            <a:r>
              <a:rPr lang="ru-RU" sz="2000" b="1" dirty="0"/>
              <a:t> введение бикарбоната натрия</a:t>
            </a: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4375" y="214313"/>
            <a:ext cx="7793038" cy="1143000"/>
          </a:xfrm>
        </p:spPr>
        <p:txBody>
          <a:bodyPr/>
          <a:lstStyle/>
          <a:p>
            <a:pPr>
              <a:defRPr/>
            </a:pPr>
            <a:r>
              <a:rPr lang="ru-RU" sz="2800" dirty="0"/>
              <a:t>ВЫБОР СРЕДСТВ ТЕРАПИИ ПРИ БРОНХИАЛЬНОЙ АСТМЕ</a:t>
            </a:r>
          </a:p>
        </p:txBody>
      </p:sp>
      <p:sp>
        <p:nvSpPr>
          <p:cNvPr id="33796" name="Rectangle 4"/>
          <p:cNvSpPr>
            <a:spLocks noGrp="1" noChangeArrowheads="1"/>
          </p:cNvSpPr>
          <p:nvPr>
            <p:ph type="body" sz="half" idx="2"/>
          </p:nvPr>
        </p:nvSpPr>
        <p:spPr>
          <a:xfrm>
            <a:off x="928688" y="1500188"/>
            <a:ext cx="7981950" cy="4643437"/>
          </a:xfrm>
        </p:spPr>
        <p:txBody>
          <a:bodyPr/>
          <a:lstStyle/>
          <a:p>
            <a:pPr algn="ctr">
              <a:lnSpc>
                <a:spcPct val="90000"/>
              </a:lnSpc>
              <a:buFont typeface="Wingdings" pitchFamily="2" charset="2"/>
              <a:buNone/>
              <a:defRPr/>
            </a:pPr>
            <a:r>
              <a:rPr lang="ru-RU" sz="2000" b="1" dirty="0">
                <a:solidFill>
                  <a:srgbClr val="FF0000"/>
                </a:solidFill>
              </a:rPr>
              <a:t>ПРОФИЛАКТИКА АСТМАТИЧЕСКИХ </a:t>
            </a:r>
            <a:r>
              <a:rPr lang="ru-RU" sz="2000" b="1" dirty="0" smtClean="0">
                <a:solidFill>
                  <a:srgbClr val="FF0000"/>
                </a:solidFill>
              </a:rPr>
              <a:t>ПРИСТУПОВ</a:t>
            </a:r>
          </a:p>
          <a:p>
            <a:pPr>
              <a:lnSpc>
                <a:spcPct val="90000"/>
              </a:lnSpc>
              <a:buFont typeface="Wingdings" pitchFamily="2" charset="2"/>
              <a:buNone/>
              <a:defRPr/>
            </a:pPr>
            <a:endParaRPr lang="ru-RU" sz="2000" b="1" dirty="0"/>
          </a:p>
          <a:p>
            <a:pPr>
              <a:lnSpc>
                <a:spcPct val="90000"/>
              </a:lnSpc>
              <a:defRPr/>
            </a:pPr>
            <a:r>
              <a:rPr lang="ru-RU" sz="2000" dirty="0"/>
              <a:t>Купирование редких приступов – </a:t>
            </a:r>
          </a:p>
          <a:p>
            <a:pPr>
              <a:lnSpc>
                <a:spcPct val="90000"/>
              </a:lnSpc>
              <a:buFont typeface="Wingdings" pitchFamily="2" charset="2"/>
              <a:buNone/>
              <a:defRPr/>
            </a:pPr>
            <a:r>
              <a:rPr lang="ru-RU" sz="2000" dirty="0">
                <a:sym typeface="Symbol" pitchFamily="18" charset="2"/>
              </a:rPr>
              <a:t>        -</a:t>
            </a:r>
            <a:r>
              <a:rPr lang="ru-RU" sz="2000" dirty="0" err="1"/>
              <a:t>адреномиметики</a:t>
            </a:r>
            <a:r>
              <a:rPr lang="ru-RU" sz="2000" dirty="0"/>
              <a:t> короткого действия </a:t>
            </a:r>
            <a:r>
              <a:rPr lang="ru-RU" sz="2000" dirty="0" err="1"/>
              <a:t>ингаляционно</a:t>
            </a:r>
            <a:endParaRPr lang="ru-RU" sz="2000" dirty="0"/>
          </a:p>
          <a:p>
            <a:pPr>
              <a:lnSpc>
                <a:spcPct val="90000"/>
              </a:lnSpc>
              <a:defRPr/>
            </a:pPr>
            <a:r>
              <a:rPr lang="ru-RU" sz="2000" dirty="0"/>
              <a:t>Купирование </a:t>
            </a:r>
            <a:r>
              <a:rPr lang="ru-RU" sz="2000" dirty="0" err="1"/>
              <a:t>бронхоспазма</a:t>
            </a:r>
            <a:r>
              <a:rPr lang="ru-RU" sz="2000" dirty="0"/>
              <a:t> и профилактика приступов – комбинированные </a:t>
            </a:r>
            <a:r>
              <a:rPr lang="ru-RU" sz="2000" dirty="0" smtClean="0"/>
              <a:t>препараты </a:t>
            </a:r>
            <a:r>
              <a:rPr lang="ru-RU" sz="2000" dirty="0"/>
              <a:t>(</a:t>
            </a:r>
            <a:r>
              <a:rPr lang="ru-RU" sz="2000" dirty="0" err="1"/>
              <a:t>беродуал</a:t>
            </a:r>
            <a:r>
              <a:rPr lang="ru-RU" sz="2000" dirty="0"/>
              <a:t>, </a:t>
            </a:r>
            <a:r>
              <a:rPr lang="ru-RU" sz="2000" dirty="0" err="1"/>
              <a:t>дитек</a:t>
            </a:r>
            <a:r>
              <a:rPr lang="ru-RU" sz="2000" dirty="0"/>
              <a:t>)</a:t>
            </a:r>
          </a:p>
          <a:p>
            <a:pPr>
              <a:lnSpc>
                <a:spcPct val="90000"/>
              </a:lnSpc>
              <a:defRPr/>
            </a:pPr>
            <a:r>
              <a:rPr lang="ru-RU" sz="2000" dirty="0"/>
              <a:t>При учащении приступов(1-2  в неделю) или появлении ночных приступов </a:t>
            </a:r>
            <a:r>
              <a:rPr lang="ru-RU" sz="2000" dirty="0">
                <a:sym typeface="Symbol" pitchFamily="18" charset="2"/>
              </a:rPr>
              <a:t>-</a:t>
            </a:r>
            <a:r>
              <a:rPr lang="ru-RU" sz="2000" dirty="0" err="1"/>
              <a:t>адреномиметики</a:t>
            </a:r>
            <a:r>
              <a:rPr lang="ru-RU" sz="2000" dirty="0"/>
              <a:t> длительного действия или пролонгированные препараты </a:t>
            </a:r>
            <a:r>
              <a:rPr lang="ru-RU" sz="2000" dirty="0" err="1"/>
              <a:t>теофиллина</a:t>
            </a:r>
            <a:r>
              <a:rPr lang="ru-RU" sz="2000" dirty="0"/>
              <a:t>. Возможна </a:t>
            </a:r>
            <a:r>
              <a:rPr lang="ru-RU" sz="2000" dirty="0" err="1"/>
              <a:t>монотерапия</a:t>
            </a:r>
            <a:r>
              <a:rPr lang="ru-RU" sz="2000" dirty="0"/>
              <a:t> и сочетание с противовоспалительными препаратами (</a:t>
            </a:r>
            <a:r>
              <a:rPr lang="ru-RU" sz="2000" dirty="0" err="1"/>
              <a:t>кромалин</a:t>
            </a:r>
            <a:r>
              <a:rPr lang="ru-RU" sz="2000" dirty="0"/>
              <a:t> натрия, ингаляционные </a:t>
            </a:r>
            <a:r>
              <a:rPr lang="ru-RU" sz="2000" dirty="0" err="1"/>
              <a:t>глюкокортикоиды</a:t>
            </a:r>
            <a:r>
              <a:rPr lang="ru-RU" sz="2000" dirty="0"/>
              <a:t>)</a:t>
            </a:r>
          </a:p>
          <a:p>
            <a:pPr>
              <a:lnSpc>
                <a:spcPct val="90000"/>
              </a:lnSpc>
              <a:defRPr/>
            </a:pPr>
            <a:r>
              <a:rPr lang="ru-RU" sz="2000" dirty="0" err="1"/>
              <a:t>М-холиноблокаторы</a:t>
            </a:r>
            <a:r>
              <a:rPr lang="ru-RU" sz="2000" dirty="0"/>
              <a:t> –для лечения больных хроническим </a:t>
            </a:r>
            <a:r>
              <a:rPr lang="ru-RU" sz="2000" dirty="0" err="1"/>
              <a:t>обструктивным</a:t>
            </a:r>
            <a:r>
              <a:rPr lang="ru-RU" sz="2000" dirty="0"/>
              <a:t> бронхитом (а также </a:t>
            </a:r>
            <a:r>
              <a:rPr lang="ru-RU" sz="2000" dirty="0">
                <a:sym typeface="Symbol" pitchFamily="18" charset="2"/>
              </a:rPr>
              <a:t>-</a:t>
            </a:r>
            <a:r>
              <a:rPr lang="ru-RU" sz="2000" dirty="0" err="1"/>
              <a:t>адреномиметики</a:t>
            </a:r>
            <a:r>
              <a:rPr lang="ru-RU" sz="2000" dirty="0"/>
              <a:t> длительного действия и </a:t>
            </a:r>
            <a:r>
              <a:rPr lang="ru-RU" sz="2000" dirty="0" smtClean="0"/>
              <a:t>препараты </a:t>
            </a:r>
            <a:r>
              <a:rPr lang="ru-RU" sz="2000" dirty="0" err="1"/>
              <a:t>теофиллина</a:t>
            </a:r>
            <a:r>
              <a:rPr lang="ru-RU" sz="2000" dirty="0"/>
              <a:t>)</a:t>
            </a:r>
          </a:p>
        </p:txBody>
      </p:sp>
      <p:sp>
        <p:nvSpPr>
          <p:cNvPr id="5" name="Прямоугольник 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pic>
        <p:nvPicPr>
          <p:cNvPr id="63491" name="Picture 2" descr="тайлед"/>
          <p:cNvPicPr>
            <a:picLocks noChangeAspect="1" noChangeArrowheads="1"/>
          </p:cNvPicPr>
          <p:nvPr/>
        </p:nvPicPr>
        <p:blipFill>
          <a:blip r:embed="rId2"/>
          <a:srcRect/>
          <a:stretch>
            <a:fillRect/>
          </a:stretch>
        </p:blipFill>
        <p:spPr bwMode="auto">
          <a:xfrm>
            <a:off x="5292725" y="4292600"/>
            <a:ext cx="3649663" cy="2032000"/>
          </a:xfrm>
          <a:prstGeom prst="rect">
            <a:avLst/>
          </a:prstGeom>
          <a:noFill/>
          <a:ln w="9525">
            <a:noFill/>
            <a:miter lim="800000"/>
            <a:headEnd/>
            <a:tailEnd/>
          </a:ln>
        </p:spPr>
      </p:pic>
      <p:sp>
        <p:nvSpPr>
          <p:cNvPr id="229379" name="Rectangle 3"/>
          <p:cNvSpPr>
            <a:spLocks noGrp="1" noChangeArrowheads="1"/>
          </p:cNvSpPr>
          <p:nvPr>
            <p:ph type="body" idx="1"/>
          </p:nvPr>
        </p:nvSpPr>
        <p:spPr>
          <a:xfrm>
            <a:off x="2627313" y="908050"/>
            <a:ext cx="4800600" cy="685800"/>
          </a:xfrm>
        </p:spPr>
        <p:txBody>
          <a:bodyPr/>
          <a:lstStyle/>
          <a:p>
            <a:pPr marL="0" indent="0" algn="ctr" eaLnBrk="1" hangingPunct="1">
              <a:lnSpc>
                <a:spcPct val="70000"/>
              </a:lnSpc>
              <a:buFont typeface="Wingdings" pitchFamily="2" charset="2"/>
              <a:buNone/>
              <a:defRPr/>
            </a:pPr>
            <a:r>
              <a:rPr lang="ru-RU" b="1" dirty="0" smtClean="0">
                <a:solidFill>
                  <a:srgbClr val="FF3300"/>
                </a:solidFill>
              </a:rPr>
              <a:t>Дозированные </a:t>
            </a:r>
            <a:br>
              <a:rPr lang="ru-RU" b="1" dirty="0" smtClean="0">
                <a:solidFill>
                  <a:srgbClr val="FF3300"/>
                </a:solidFill>
              </a:rPr>
            </a:br>
            <a:r>
              <a:rPr lang="ru-RU" b="1" dirty="0" smtClean="0">
                <a:solidFill>
                  <a:srgbClr val="FF3300"/>
                </a:solidFill>
              </a:rPr>
              <a:t>аэрозольные ингаляторы</a:t>
            </a:r>
            <a:r>
              <a:rPr lang="ru-RU" dirty="0" smtClean="0"/>
              <a:t/>
            </a:r>
            <a:br>
              <a:rPr lang="ru-RU" dirty="0" smtClean="0"/>
            </a:br>
            <a:endParaRPr lang="ru-RU" dirty="0" smtClean="0"/>
          </a:p>
        </p:txBody>
      </p:sp>
      <p:sp>
        <p:nvSpPr>
          <p:cNvPr id="229380" name="Rectangle 4"/>
          <p:cNvSpPr>
            <a:spLocks noChangeArrowheads="1"/>
          </p:cNvSpPr>
          <p:nvPr/>
        </p:nvSpPr>
        <p:spPr bwMode="auto">
          <a:xfrm>
            <a:off x="755650" y="4652963"/>
            <a:ext cx="4392613" cy="1439862"/>
          </a:xfrm>
          <a:prstGeom prst="rect">
            <a:avLst/>
          </a:prstGeom>
          <a:noFill/>
          <a:ln w="9525">
            <a:noFill/>
            <a:miter lim="800000"/>
            <a:headEnd/>
            <a:tailEnd/>
          </a:ln>
          <a:effectLst>
            <a:outerShdw dist="28398" dir="1593903" algn="ctr" rotWithShape="0">
              <a:schemeClr val="bg2"/>
            </a:outerShdw>
          </a:effectLst>
        </p:spPr>
        <p:txBody>
          <a:bodyPr lIns="92075" tIns="46038" rIns="92075" bIns="46038"/>
          <a:lstStyle/>
          <a:p>
            <a:pPr>
              <a:lnSpc>
                <a:spcPct val="80000"/>
              </a:lnSpc>
              <a:spcBef>
                <a:spcPct val="20000"/>
              </a:spcBef>
              <a:buClr>
                <a:srgbClr val="800000"/>
              </a:buClr>
              <a:buSzPct val="95000"/>
              <a:buFont typeface="Wingdings" pitchFamily="2" charset="2"/>
              <a:buNone/>
              <a:defRPr/>
            </a:pPr>
            <a:r>
              <a:rPr lang="ru-RU" sz="2600">
                <a:solidFill>
                  <a:srgbClr val="FF3300"/>
                </a:solidFill>
                <a:effectLst>
                  <a:outerShdw blurRad="38100" dist="38100" dir="2700000" algn="tl">
                    <a:srgbClr val="000000"/>
                  </a:outerShdw>
                </a:effectLst>
                <a:latin typeface="Arial" charset="0"/>
              </a:rPr>
              <a:t>Спейсер - камера «Легкое дыхание» </a:t>
            </a:r>
            <a:r>
              <a:rPr lang="ru-RU" sz="2200">
                <a:solidFill>
                  <a:srgbClr val="FFFF00"/>
                </a:solidFill>
                <a:effectLst>
                  <a:outerShdw blurRad="38100" dist="38100" dir="2700000" algn="tl">
                    <a:srgbClr val="000000"/>
                  </a:outerShdw>
                </a:effectLst>
                <a:latin typeface="Arial" charset="0"/>
              </a:rPr>
              <a:t>(пустотелая емкость между ингалятором и полостью рта)</a:t>
            </a:r>
            <a:endParaRPr lang="ru-RU" sz="2600">
              <a:solidFill>
                <a:srgbClr val="FFFF00"/>
              </a:solidFill>
              <a:effectLst>
                <a:outerShdw blurRad="38100" dist="38100" dir="2700000" algn="tl">
                  <a:srgbClr val="000000"/>
                </a:outerShdw>
              </a:effectLst>
              <a:latin typeface="Arial" charset="0"/>
            </a:endParaRPr>
          </a:p>
        </p:txBody>
      </p:sp>
      <p:sp>
        <p:nvSpPr>
          <p:cNvPr id="229381" name="Rectangle 5"/>
          <p:cNvSpPr>
            <a:spLocks noChangeArrowheads="1"/>
          </p:cNvSpPr>
          <p:nvPr/>
        </p:nvSpPr>
        <p:spPr bwMode="auto">
          <a:xfrm>
            <a:off x="5364163" y="2133600"/>
            <a:ext cx="3352800" cy="936625"/>
          </a:xfrm>
          <a:prstGeom prst="rect">
            <a:avLst/>
          </a:prstGeom>
          <a:noFill/>
          <a:ln w="9525">
            <a:noFill/>
            <a:miter lim="800000"/>
            <a:headEnd/>
            <a:tailEnd/>
          </a:ln>
          <a:effectLst/>
        </p:spPr>
        <p:txBody>
          <a:bodyPr lIns="92075" tIns="46038" rIns="92075" bIns="46038"/>
          <a:lstStyle/>
          <a:p>
            <a:pPr>
              <a:lnSpc>
                <a:spcPct val="105000"/>
              </a:lnSpc>
              <a:spcBef>
                <a:spcPct val="20000"/>
              </a:spcBef>
              <a:buClr>
                <a:srgbClr val="800000"/>
              </a:buClr>
              <a:buSzPct val="95000"/>
              <a:buFont typeface="Wingdings" pitchFamily="2" charset="2"/>
              <a:buNone/>
              <a:defRPr/>
            </a:pPr>
            <a:r>
              <a:rPr lang="ru-RU" sz="2200">
                <a:solidFill>
                  <a:srgbClr val="FFFF00"/>
                </a:solidFill>
                <a:effectLst>
                  <a:outerShdw blurRad="38100" dist="38100" dir="2700000" algn="tl">
                    <a:srgbClr val="000000"/>
                  </a:outerShdw>
                </a:effectLst>
                <a:latin typeface="Arial" charset="0"/>
              </a:rPr>
              <a:t>Синхронизация нажатия </a:t>
            </a:r>
            <a:br>
              <a:rPr lang="ru-RU" sz="2200">
                <a:solidFill>
                  <a:srgbClr val="FFFF00"/>
                </a:solidFill>
                <a:effectLst>
                  <a:outerShdw blurRad="38100" dist="38100" dir="2700000" algn="tl">
                    <a:srgbClr val="000000"/>
                  </a:outerShdw>
                </a:effectLst>
                <a:latin typeface="Arial" charset="0"/>
              </a:rPr>
            </a:br>
            <a:r>
              <a:rPr lang="ru-RU" sz="2200">
                <a:solidFill>
                  <a:srgbClr val="FFFF00"/>
                </a:solidFill>
                <a:effectLst>
                  <a:outerShdw blurRad="38100" dist="38100" dir="2700000" algn="tl">
                    <a:srgbClr val="000000"/>
                  </a:outerShdw>
                </a:effectLst>
                <a:latin typeface="Arial" charset="0"/>
              </a:rPr>
              <a:t>клапана и вдоха</a:t>
            </a:r>
          </a:p>
          <a:p>
            <a:pPr>
              <a:lnSpc>
                <a:spcPct val="105000"/>
              </a:lnSpc>
              <a:spcBef>
                <a:spcPct val="20000"/>
              </a:spcBef>
              <a:buClr>
                <a:srgbClr val="800000"/>
              </a:buClr>
              <a:buSzPct val="95000"/>
              <a:buFont typeface="Wingdings" pitchFamily="2" charset="2"/>
              <a:buNone/>
              <a:defRPr/>
            </a:pPr>
            <a:r>
              <a:rPr lang="ru-RU" sz="2200">
                <a:solidFill>
                  <a:srgbClr val="FFFF00"/>
                </a:solidFill>
                <a:effectLst>
                  <a:outerShdw blurRad="38100" dist="38100" dir="2700000" algn="tl">
                    <a:srgbClr val="000000"/>
                  </a:outerShdw>
                </a:effectLst>
                <a:latin typeface="Arial" charset="0"/>
              </a:rPr>
              <a:t>(нужен навык)</a:t>
            </a:r>
            <a:endParaRPr lang="ru-RU" sz="2600">
              <a:solidFill>
                <a:srgbClr val="FFFF00"/>
              </a:solidFill>
              <a:effectLst>
                <a:outerShdw blurRad="38100" dist="38100" dir="2700000" algn="tl">
                  <a:srgbClr val="000000"/>
                </a:outerShdw>
              </a:effectLst>
              <a:latin typeface="Arial" charset="0"/>
            </a:endParaRPr>
          </a:p>
        </p:txBody>
      </p:sp>
      <p:sp>
        <p:nvSpPr>
          <p:cNvPr id="229382" name="Rectangle 6"/>
          <p:cNvSpPr>
            <a:spLocks noGrp="1" noChangeArrowheads="1"/>
          </p:cNvSpPr>
          <p:nvPr>
            <p:ph type="title"/>
          </p:nvPr>
        </p:nvSpPr>
        <p:spPr>
          <a:effectLst>
            <a:outerShdw dist="35921" dir="2700000" algn="ctr" rotWithShape="0">
              <a:srgbClr val="000000"/>
            </a:outerShdw>
          </a:effectLst>
        </p:spPr>
        <p:txBody>
          <a:bodyPr/>
          <a:lstStyle/>
          <a:p>
            <a:pPr eaLnBrk="1" hangingPunct="1">
              <a:lnSpc>
                <a:spcPct val="70000"/>
              </a:lnSpc>
              <a:defRPr/>
            </a:pPr>
            <a:r>
              <a:rPr lang="ru-RU" smtClean="0"/>
              <a:t>Системы доставки препаратов в дыхательные пути</a:t>
            </a:r>
          </a:p>
        </p:txBody>
      </p:sp>
      <p:pic>
        <p:nvPicPr>
          <p:cNvPr id="63496" name="Picture 9"/>
          <p:cNvPicPr>
            <a:picLocks noChangeAspect="1" noChangeArrowheads="1"/>
          </p:cNvPicPr>
          <p:nvPr/>
        </p:nvPicPr>
        <p:blipFill>
          <a:blip r:embed="rId3"/>
          <a:srcRect/>
          <a:stretch>
            <a:fillRect/>
          </a:stretch>
        </p:blipFill>
        <p:spPr bwMode="auto">
          <a:xfrm>
            <a:off x="755650" y="1773238"/>
            <a:ext cx="4103688" cy="2616200"/>
          </a:xfrm>
          <a:prstGeom prst="rect">
            <a:avLst/>
          </a:prstGeom>
          <a:noFill/>
          <a:ln w="9525">
            <a:noFill/>
            <a:miter lim="800000"/>
            <a:headEnd/>
            <a:tailEnd/>
          </a:ln>
        </p:spPr>
      </p:pic>
      <p:sp>
        <p:nvSpPr>
          <p:cNvPr id="9" name="Прямоугольник 8"/>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066800"/>
          </a:xfrm>
        </p:spPr>
        <p:txBody>
          <a:bodyPr/>
          <a:lstStyle/>
          <a:p>
            <a:pPr>
              <a:defRPr/>
            </a:pPr>
            <a:r>
              <a:rPr lang="ru-RU" sz="2800" dirty="0" smtClean="0">
                <a:latin typeface="Comic Sans MS" pitchFamily="66" charset="0"/>
              </a:rPr>
              <a:t>Лекарственные  средства, влияющие  на бронхиальную проходимость</a:t>
            </a:r>
            <a:endParaRPr lang="ru-RU" sz="2800" dirty="0"/>
          </a:p>
        </p:txBody>
      </p:sp>
      <p:sp>
        <p:nvSpPr>
          <p:cNvPr id="7171" name="Rectangle 3"/>
          <p:cNvSpPr>
            <a:spLocks noGrp="1" noChangeArrowheads="1"/>
          </p:cNvSpPr>
          <p:nvPr>
            <p:ph type="body" idx="1"/>
          </p:nvPr>
        </p:nvSpPr>
        <p:spPr>
          <a:xfrm>
            <a:off x="609600" y="1447800"/>
            <a:ext cx="7848600" cy="5181600"/>
          </a:xfrm>
        </p:spPr>
        <p:txBody>
          <a:bodyPr/>
          <a:lstStyle/>
          <a:p>
            <a:pPr>
              <a:lnSpc>
                <a:spcPct val="80000"/>
              </a:lnSpc>
              <a:defRPr/>
            </a:pPr>
            <a:r>
              <a:rPr lang="ru-RU" sz="2400" b="1" dirty="0"/>
              <a:t>ПРОТИВОВОСПАЛИТЕЛЬНЫЕ </a:t>
            </a:r>
            <a:r>
              <a:rPr lang="ru-RU" sz="2400" b="1" dirty="0" smtClean="0"/>
              <a:t> АНТИАСТМАТИЧЕСКИЕ </a:t>
            </a:r>
            <a:r>
              <a:rPr lang="ru-RU" sz="2400" b="1" dirty="0"/>
              <a:t>ПРЕПАРАТЫ</a:t>
            </a:r>
          </a:p>
          <a:p>
            <a:pPr>
              <a:lnSpc>
                <a:spcPct val="80000"/>
              </a:lnSpc>
              <a:buFont typeface="Wingdings" pitchFamily="2" charset="2"/>
              <a:buNone/>
              <a:defRPr/>
            </a:pPr>
            <a:r>
              <a:rPr lang="ru-RU" sz="2400" b="1" dirty="0"/>
              <a:t>   </a:t>
            </a:r>
            <a:r>
              <a:rPr lang="ru-RU" sz="2000" b="1" dirty="0"/>
              <a:t>1. </a:t>
            </a:r>
            <a:r>
              <a:rPr lang="ru-RU" sz="2000" b="1" dirty="0" err="1"/>
              <a:t>Глюкокортикоиды</a:t>
            </a:r>
            <a:r>
              <a:rPr lang="ru-RU" sz="2000" b="1" dirty="0"/>
              <a:t>:</a:t>
            </a:r>
          </a:p>
          <a:p>
            <a:pPr>
              <a:lnSpc>
                <a:spcPct val="80000"/>
              </a:lnSpc>
              <a:buFont typeface="Wingdings" pitchFamily="2" charset="2"/>
              <a:buNone/>
              <a:defRPr/>
            </a:pPr>
            <a:r>
              <a:rPr lang="ru-RU" sz="2000" dirty="0"/>
              <a:t>         </a:t>
            </a:r>
            <a:r>
              <a:rPr lang="ru-RU" sz="2000" i="1" dirty="0" err="1"/>
              <a:t>Беклометазона</a:t>
            </a:r>
            <a:r>
              <a:rPr lang="ru-RU" sz="2000" i="1" dirty="0"/>
              <a:t> </a:t>
            </a:r>
            <a:r>
              <a:rPr lang="ru-RU" sz="2000" i="1" dirty="0" err="1"/>
              <a:t>дипропионат</a:t>
            </a:r>
            <a:r>
              <a:rPr lang="ru-RU" sz="2000" i="1" dirty="0"/>
              <a:t>*</a:t>
            </a:r>
          </a:p>
          <a:p>
            <a:pPr>
              <a:lnSpc>
                <a:spcPct val="80000"/>
              </a:lnSpc>
              <a:buFont typeface="Wingdings" pitchFamily="2" charset="2"/>
              <a:buNone/>
              <a:defRPr/>
            </a:pPr>
            <a:r>
              <a:rPr lang="ru-RU" sz="2000" i="1" dirty="0"/>
              <a:t>         </a:t>
            </a:r>
            <a:r>
              <a:rPr lang="ru-RU" sz="2000" i="1" dirty="0" err="1"/>
              <a:t>Будесонид</a:t>
            </a:r>
            <a:endParaRPr lang="ru-RU" sz="2000" i="1" dirty="0"/>
          </a:p>
          <a:p>
            <a:pPr>
              <a:lnSpc>
                <a:spcPct val="80000"/>
              </a:lnSpc>
              <a:buFont typeface="Wingdings" pitchFamily="2" charset="2"/>
              <a:buNone/>
              <a:defRPr/>
            </a:pPr>
            <a:r>
              <a:rPr lang="ru-RU" sz="2000" i="1" dirty="0"/>
              <a:t>         </a:t>
            </a:r>
            <a:r>
              <a:rPr lang="ru-RU" sz="2000" i="1" dirty="0" err="1"/>
              <a:t>Флутиказон</a:t>
            </a:r>
            <a:endParaRPr lang="ru-RU" sz="2000" i="1" dirty="0"/>
          </a:p>
          <a:p>
            <a:pPr>
              <a:lnSpc>
                <a:spcPct val="80000"/>
              </a:lnSpc>
              <a:buFont typeface="Wingdings 2" pitchFamily="18" charset="2"/>
              <a:buNone/>
              <a:defRPr/>
            </a:pPr>
            <a:r>
              <a:rPr lang="ru-RU" sz="2400" b="1" dirty="0"/>
              <a:t>    </a:t>
            </a:r>
            <a:r>
              <a:rPr lang="ru-RU" sz="2000" b="1" dirty="0"/>
              <a:t>2. Стабилизаторы мембраны тучных клеток:</a:t>
            </a:r>
          </a:p>
          <a:p>
            <a:pPr>
              <a:lnSpc>
                <a:spcPct val="80000"/>
              </a:lnSpc>
              <a:buFont typeface="Wingdings 2" pitchFamily="18" charset="2"/>
              <a:buNone/>
              <a:defRPr/>
            </a:pPr>
            <a:r>
              <a:rPr lang="ru-RU" sz="2000" i="1" dirty="0"/>
              <a:t>          </a:t>
            </a:r>
            <a:r>
              <a:rPr lang="ru-RU" sz="2000" i="1" dirty="0" err="1"/>
              <a:t>Кромоглициевая</a:t>
            </a:r>
            <a:r>
              <a:rPr lang="ru-RU" sz="2000" i="1" dirty="0"/>
              <a:t> кислота (</a:t>
            </a:r>
            <a:r>
              <a:rPr lang="ru-RU" sz="2000" i="1" dirty="0" err="1"/>
              <a:t>кромолин</a:t>
            </a:r>
            <a:r>
              <a:rPr lang="ru-RU" sz="2000" i="1" dirty="0"/>
              <a:t> натрия, </a:t>
            </a:r>
            <a:r>
              <a:rPr lang="ru-RU" sz="2000" i="1" dirty="0" err="1"/>
              <a:t>интал</a:t>
            </a:r>
            <a:r>
              <a:rPr lang="ru-RU" sz="2000" i="1" dirty="0"/>
              <a:t>)</a:t>
            </a:r>
          </a:p>
          <a:p>
            <a:pPr>
              <a:lnSpc>
                <a:spcPct val="80000"/>
              </a:lnSpc>
              <a:buFont typeface="Wingdings 2" pitchFamily="18" charset="2"/>
              <a:buNone/>
              <a:defRPr/>
            </a:pPr>
            <a:r>
              <a:rPr lang="ru-RU" sz="2000" i="1" dirty="0"/>
              <a:t>          </a:t>
            </a:r>
            <a:r>
              <a:rPr lang="ru-RU" sz="2000" i="1" dirty="0" err="1"/>
              <a:t>Недокромил</a:t>
            </a:r>
            <a:r>
              <a:rPr lang="ru-RU" sz="2000" i="1" dirty="0"/>
              <a:t> (</a:t>
            </a:r>
            <a:r>
              <a:rPr lang="ru-RU" sz="2000" i="1" dirty="0" err="1"/>
              <a:t>тайлед</a:t>
            </a:r>
            <a:r>
              <a:rPr lang="ru-RU" sz="2000" i="1" dirty="0"/>
              <a:t>)</a:t>
            </a:r>
          </a:p>
          <a:p>
            <a:pPr>
              <a:lnSpc>
                <a:spcPct val="80000"/>
              </a:lnSpc>
              <a:buFont typeface="Wingdings 2" pitchFamily="18" charset="2"/>
              <a:buNone/>
              <a:defRPr/>
            </a:pPr>
            <a:r>
              <a:rPr lang="ru-RU" sz="2000" i="1" dirty="0"/>
              <a:t>          </a:t>
            </a:r>
            <a:r>
              <a:rPr lang="ru-RU" sz="2000" i="1" dirty="0" err="1"/>
              <a:t>Кетотифен</a:t>
            </a:r>
            <a:r>
              <a:rPr lang="ru-RU" sz="2000" b="1" dirty="0"/>
              <a:t>  </a:t>
            </a:r>
            <a:r>
              <a:rPr lang="ru-RU" sz="2000" dirty="0"/>
              <a:t>(</a:t>
            </a:r>
            <a:r>
              <a:rPr lang="ru-RU" sz="2000" dirty="0" err="1"/>
              <a:t>задитен</a:t>
            </a:r>
            <a:r>
              <a:rPr lang="ru-RU" sz="2000" dirty="0"/>
              <a:t>)</a:t>
            </a:r>
            <a:endParaRPr lang="ru-RU" sz="2000" b="1" dirty="0"/>
          </a:p>
          <a:p>
            <a:pPr>
              <a:lnSpc>
                <a:spcPct val="80000"/>
              </a:lnSpc>
              <a:buFont typeface="Wingdings 2" pitchFamily="18" charset="2"/>
              <a:buNone/>
              <a:defRPr/>
            </a:pPr>
            <a:r>
              <a:rPr lang="ru-RU" sz="2400" b="1" dirty="0"/>
              <a:t>     </a:t>
            </a:r>
            <a:r>
              <a:rPr lang="ru-RU" sz="2000" b="1" dirty="0"/>
              <a:t>3.Антагонисты </a:t>
            </a:r>
            <a:r>
              <a:rPr lang="ru-RU" sz="2000" b="1" dirty="0" err="1"/>
              <a:t>лейкотриенов</a:t>
            </a:r>
            <a:r>
              <a:rPr lang="ru-RU" sz="2000" b="1" dirty="0"/>
              <a:t>:</a:t>
            </a:r>
          </a:p>
          <a:p>
            <a:pPr>
              <a:lnSpc>
                <a:spcPct val="80000"/>
              </a:lnSpc>
              <a:buFont typeface="Wingdings 2" pitchFamily="18" charset="2"/>
              <a:buNone/>
              <a:defRPr/>
            </a:pPr>
            <a:r>
              <a:rPr lang="ru-RU" sz="2000" b="1" dirty="0"/>
              <a:t>         </a:t>
            </a:r>
            <a:r>
              <a:rPr lang="ru-RU" sz="2000" b="1" i="1" dirty="0"/>
              <a:t>а)Ингибиторы синтеза </a:t>
            </a:r>
            <a:r>
              <a:rPr lang="ru-RU" sz="2000" b="1" i="1" dirty="0" err="1"/>
              <a:t>лейкотриенов</a:t>
            </a:r>
            <a:endParaRPr lang="ru-RU" sz="2000" b="1" i="1" dirty="0"/>
          </a:p>
          <a:p>
            <a:pPr>
              <a:lnSpc>
                <a:spcPct val="80000"/>
              </a:lnSpc>
              <a:buFont typeface="Wingdings 2" pitchFamily="18" charset="2"/>
              <a:buNone/>
              <a:defRPr/>
            </a:pPr>
            <a:r>
              <a:rPr lang="ru-RU" sz="2000" b="1" dirty="0"/>
              <a:t>            </a:t>
            </a:r>
            <a:r>
              <a:rPr lang="ru-RU" sz="2000" i="1" dirty="0" err="1"/>
              <a:t>Зилеутон</a:t>
            </a:r>
            <a:r>
              <a:rPr lang="ru-RU" sz="2000" b="1" i="1" dirty="0"/>
              <a:t> </a:t>
            </a:r>
          </a:p>
          <a:p>
            <a:pPr>
              <a:lnSpc>
                <a:spcPct val="80000"/>
              </a:lnSpc>
              <a:buFont typeface="Wingdings 2" pitchFamily="18" charset="2"/>
              <a:buNone/>
              <a:defRPr/>
            </a:pPr>
            <a:r>
              <a:rPr lang="ru-RU" sz="2000" b="1" i="1" dirty="0"/>
              <a:t>         б)</a:t>
            </a:r>
            <a:r>
              <a:rPr lang="ru-RU" sz="2000" b="1" i="1" dirty="0" err="1"/>
              <a:t>Блокаторы</a:t>
            </a:r>
            <a:r>
              <a:rPr lang="ru-RU" sz="2000" b="1" i="1" dirty="0"/>
              <a:t> </a:t>
            </a:r>
            <a:r>
              <a:rPr lang="ru-RU" sz="2000" b="1" i="1" dirty="0" err="1"/>
              <a:t>лейкотриеновых</a:t>
            </a:r>
            <a:r>
              <a:rPr lang="ru-RU" sz="2000" b="1" i="1" dirty="0"/>
              <a:t> рецепторов</a:t>
            </a:r>
          </a:p>
          <a:p>
            <a:pPr>
              <a:lnSpc>
                <a:spcPct val="80000"/>
              </a:lnSpc>
              <a:buFont typeface="Wingdings 2" pitchFamily="18" charset="2"/>
              <a:buNone/>
              <a:defRPr/>
            </a:pPr>
            <a:r>
              <a:rPr lang="ru-RU" sz="2000" i="1" dirty="0"/>
              <a:t>           </a:t>
            </a:r>
            <a:r>
              <a:rPr lang="ru-RU" sz="2000" i="1" dirty="0" err="1"/>
              <a:t>Зафирлукаст</a:t>
            </a:r>
            <a:r>
              <a:rPr lang="ru-RU" sz="2000" i="1" dirty="0"/>
              <a:t> (</a:t>
            </a:r>
            <a:r>
              <a:rPr lang="ru-RU" sz="2000" i="1" dirty="0" err="1"/>
              <a:t>аколат</a:t>
            </a:r>
            <a:r>
              <a:rPr lang="ru-RU" sz="2000" i="1" dirty="0" smtClean="0"/>
              <a:t>)</a:t>
            </a:r>
            <a:r>
              <a:rPr lang="ru-RU" sz="2000" b="1" dirty="0" smtClean="0"/>
              <a:t>,  </a:t>
            </a:r>
            <a:r>
              <a:rPr lang="ru-RU" sz="2000" i="1" dirty="0" err="1" smtClean="0"/>
              <a:t>монтелукаст</a:t>
            </a:r>
            <a:r>
              <a:rPr lang="ru-RU" sz="2000" i="1" dirty="0" smtClean="0"/>
              <a:t>   </a:t>
            </a:r>
            <a:endParaRPr lang="ru-RU" sz="2000" i="1" dirty="0"/>
          </a:p>
          <a:p>
            <a:pPr>
              <a:lnSpc>
                <a:spcPct val="80000"/>
              </a:lnSpc>
              <a:defRPr/>
            </a:pPr>
            <a:endParaRPr lang="ru-RU" sz="2400" b="1" dirty="0">
              <a:sym typeface="Symbol" pitchFamily="18" charset="2"/>
            </a:endParaRPr>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64515" name="Rectangle 2"/>
          <p:cNvSpPr>
            <a:spLocks noChangeArrowheads="1"/>
          </p:cNvSpPr>
          <p:nvPr/>
        </p:nvSpPr>
        <p:spPr bwMode="auto">
          <a:xfrm>
            <a:off x="3851275" y="4581525"/>
            <a:ext cx="5292725" cy="1743075"/>
          </a:xfrm>
          <a:prstGeom prst="rect">
            <a:avLst/>
          </a:prstGeom>
          <a:noFill/>
          <a:ln w="12700">
            <a:noFill/>
            <a:miter lim="800000"/>
            <a:headEnd type="none" w="sm" len="sm"/>
            <a:tailEnd type="none" w="sm" len="sm"/>
          </a:ln>
        </p:spPr>
        <p:txBody>
          <a:bodyPr wrap="none" anchor="ctr"/>
          <a:lstStyle/>
          <a:p>
            <a:endParaRPr lang="ru-RU"/>
          </a:p>
        </p:txBody>
      </p:sp>
      <p:sp>
        <p:nvSpPr>
          <p:cNvPr id="230403" name="Rectangle 3"/>
          <p:cNvSpPr>
            <a:spLocks noGrp="1" noChangeArrowheads="1"/>
          </p:cNvSpPr>
          <p:nvPr>
            <p:ph type="body" idx="1"/>
          </p:nvPr>
        </p:nvSpPr>
        <p:spPr>
          <a:xfrm>
            <a:off x="2590800" y="838200"/>
            <a:ext cx="4876800" cy="533400"/>
          </a:xfrm>
        </p:spPr>
        <p:txBody>
          <a:bodyPr/>
          <a:lstStyle/>
          <a:p>
            <a:pPr marL="0" indent="0" eaLnBrk="1" hangingPunct="1">
              <a:buFont typeface="Wingdings" pitchFamily="2" charset="2"/>
              <a:buNone/>
              <a:defRPr/>
            </a:pPr>
            <a:r>
              <a:rPr lang="ru-RU" b="1" smtClean="0">
                <a:solidFill>
                  <a:srgbClr val="FF3300"/>
                </a:solidFill>
              </a:rPr>
              <a:t>Порошковые ингаляторы</a:t>
            </a:r>
            <a:r>
              <a:rPr lang="ru-RU" smtClean="0">
                <a:solidFill>
                  <a:srgbClr val="FF3300"/>
                </a:solidFill>
              </a:rPr>
              <a:t/>
            </a:r>
            <a:br>
              <a:rPr lang="ru-RU" smtClean="0">
                <a:solidFill>
                  <a:srgbClr val="FF3300"/>
                </a:solidFill>
              </a:rPr>
            </a:br>
            <a:endParaRPr lang="ru-RU" smtClean="0">
              <a:solidFill>
                <a:srgbClr val="FF3300"/>
              </a:solidFill>
            </a:endParaRPr>
          </a:p>
        </p:txBody>
      </p:sp>
      <p:sp>
        <p:nvSpPr>
          <p:cNvPr id="230404" name="Rectangle 4"/>
          <p:cNvSpPr>
            <a:spLocks noGrp="1" noChangeArrowheads="1"/>
          </p:cNvSpPr>
          <p:nvPr>
            <p:ph type="title"/>
          </p:nvPr>
        </p:nvSpPr>
        <p:spPr>
          <a:effectLst>
            <a:outerShdw dist="35921" dir="2700000" algn="ctr" rotWithShape="0">
              <a:srgbClr val="000000"/>
            </a:outerShdw>
          </a:effectLst>
        </p:spPr>
        <p:txBody>
          <a:bodyPr/>
          <a:lstStyle/>
          <a:p>
            <a:pPr eaLnBrk="1" hangingPunct="1">
              <a:lnSpc>
                <a:spcPct val="70000"/>
              </a:lnSpc>
              <a:defRPr/>
            </a:pPr>
            <a:r>
              <a:rPr lang="ru-RU" smtClean="0"/>
              <a:t>Системы доставки препаратов в дыхательные пути</a:t>
            </a:r>
          </a:p>
        </p:txBody>
      </p:sp>
      <p:pic>
        <p:nvPicPr>
          <p:cNvPr id="64518" name="Picture 5"/>
          <p:cNvPicPr>
            <a:picLocks noChangeAspect="1" noChangeArrowheads="1"/>
          </p:cNvPicPr>
          <p:nvPr/>
        </p:nvPicPr>
        <p:blipFill>
          <a:blip r:embed="rId2">
            <a:lum contrast="12000"/>
          </a:blip>
          <a:srcRect/>
          <a:stretch>
            <a:fillRect/>
          </a:stretch>
        </p:blipFill>
        <p:spPr bwMode="auto">
          <a:xfrm>
            <a:off x="827088" y="1341438"/>
            <a:ext cx="2771775" cy="2376487"/>
          </a:xfrm>
          <a:prstGeom prst="rect">
            <a:avLst/>
          </a:prstGeom>
          <a:noFill/>
          <a:ln w="9525">
            <a:noFill/>
            <a:miter lim="800000"/>
            <a:headEnd/>
            <a:tailEnd/>
          </a:ln>
        </p:spPr>
      </p:pic>
      <p:sp>
        <p:nvSpPr>
          <p:cNvPr id="230406" name="Text Box 6"/>
          <p:cNvSpPr txBox="1">
            <a:spLocks noChangeArrowheads="1"/>
          </p:cNvSpPr>
          <p:nvPr/>
        </p:nvSpPr>
        <p:spPr bwMode="auto">
          <a:xfrm>
            <a:off x="2124075" y="3284538"/>
            <a:ext cx="1290638" cy="336550"/>
          </a:xfrm>
          <a:prstGeom prst="rect">
            <a:avLst/>
          </a:prstGeom>
          <a:noFill/>
          <a:ln w="9525">
            <a:noFill/>
            <a:miter lim="800000"/>
            <a:headEnd/>
            <a:tailEnd/>
          </a:ln>
          <a:effectLst>
            <a:outerShdw dist="12700" algn="ctr" rotWithShape="0">
              <a:srgbClr val="000000"/>
            </a:outerShdw>
          </a:effectLst>
        </p:spPr>
        <p:txBody>
          <a:bodyPr wrap="none">
            <a:spAutoFit/>
          </a:bodyPr>
          <a:lstStyle/>
          <a:p>
            <a:pPr>
              <a:defRPr/>
            </a:pPr>
            <a:r>
              <a:rPr lang="ru-RU" sz="1600" b="1">
                <a:solidFill>
                  <a:srgbClr val="FF3300"/>
                </a:solidFill>
                <a:latin typeface="Arial" charset="0"/>
              </a:rPr>
              <a:t>Спинхалер</a:t>
            </a:r>
          </a:p>
        </p:txBody>
      </p:sp>
      <p:pic>
        <p:nvPicPr>
          <p:cNvPr id="64520" name="Picture 7"/>
          <p:cNvPicPr>
            <a:picLocks noChangeAspect="1" noChangeArrowheads="1"/>
          </p:cNvPicPr>
          <p:nvPr/>
        </p:nvPicPr>
        <p:blipFill>
          <a:blip r:embed="rId3">
            <a:lum contrast="6000"/>
          </a:blip>
          <a:srcRect r="1318"/>
          <a:stretch>
            <a:fillRect/>
          </a:stretch>
        </p:blipFill>
        <p:spPr bwMode="auto">
          <a:xfrm>
            <a:off x="6659563" y="1341438"/>
            <a:ext cx="2376487" cy="2663825"/>
          </a:xfrm>
          <a:prstGeom prst="rect">
            <a:avLst/>
          </a:prstGeom>
          <a:noFill/>
          <a:ln w="9525">
            <a:noFill/>
            <a:miter lim="800000"/>
            <a:headEnd/>
            <a:tailEnd/>
          </a:ln>
        </p:spPr>
      </p:pic>
      <p:sp>
        <p:nvSpPr>
          <p:cNvPr id="230408" name="Text Box 8"/>
          <p:cNvSpPr txBox="1">
            <a:spLocks noChangeArrowheads="1"/>
          </p:cNvSpPr>
          <p:nvPr/>
        </p:nvSpPr>
        <p:spPr bwMode="auto">
          <a:xfrm>
            <a:off x="7812088" y="1412875"/>
            <a:ext cx="1147762" cy="336550"/>
          </a:xfrm>
          <a:prstGeom prst="rect">
            <a:avLst/>
          </a:prstGeom>
          <a:noFill/>
          <a:ln w="9525">
            <a:noFill/>
            <a:miter lim="800000"/>
            <a:headEnd/>
            <a:tailEnd/>
          </a:ln>
          <a:effectLst>
            <a:outerShdw dist="12700" algn="ctr" rotWithShape="0">
              <a:srgbClr val="000000"/>
            </a:outerShdw>
          </a:effectLst>
        </p:spPr>
        <p:txBody>
          <a:bodyPr wrap="none">
            <a:spAutoFit/>
          </a:bodyPr>
          <a:lstStyle/>
          <a:p>
            <a:pPr>
              <a:defRPr/>
            </a:pPr>
            <a:r>
              <a:rPr lang="ru-RU" sz="1600" b="1">
                <a:solidFill>
                  <a:srgbClr val="FF3300"/>
                </a:solidFill>
                <a:latin typeface="Arial" charset="0"/>
              </a:rPr>
              <a:t>Изихалер</a:t>
            </a:r>
          </a:p>
        </p:txBody>
      </p:sp>
      <p:pic>
        <p:nvPicPr>
          <p:cNvPr id="64522" name="Picture 9"/>
          <p:cNvPicPr>
            <a:picLocks noChangeAspect="1" noChangeArrowheads="1"/>
          </p:cNvPicPr>
          <p:nvPr/>
        </p:nvPicPr>
        <p:blipFill>
          <a:blip r:embed="rId4">
            <a:lum contrast="12000"/>
          </a:blip>
          <a:srcRect/>
          <a:stretch>
            <a:fillRect/>
          </a:stretch>
        </p:blipFill>
        <p:spPr bwMode="auto">
          <a:xfrm>
            <a:off x="3779838" y="1341438"/>
            <a:ext cx="2663825" cy="2592387"/>
          </a:xfrm>
          <a:prstGeom prst="rect">
            <a:avLst/>
          </a:prstGeom>
          <a:noFill/>
          <a:ln w="9525">
            <a:noFill/>
            <a:miter lim="800000"/>
            <a:headEnd/>
            <a:tailEnd/>
          </a:ln>
        </p:spPr>
      </p:pic>
      <p:pic>
        <p:nvPicPr>
          <p:cNvPr id="64523" name="Picture 10"/>
          <p:cNvPicPr>
            <a:picLocks noChangeAspect="1" noChangeArrowheads="1"/>
          </p:cNvPicPr>
          <p:nvPr/>
        </p:nvPicPr>
        <p:blipFill>
          <a:blip r:embed="rId5">
            <a:lum contrast="6000"/>
          </a:blip>
          <a:srcRect/>
          <a:stretch>
            <a:fillRect/>
          </a:stretch>
        </p:blipFill>
        <p:spPr bwMode="auto">
          <a:xfrm>
            <a:off x="755650" y="3933825"/>
            <a:ext cx="2932113" cy="2409825"/>
          </a:xfrm>
          <a:prstGeom prst="rect">
            <a:avLst/>
          </a:prstGeom>
          <a:noFill/>
          <a:ln w="9525">
            <a:noFill/>
            <a:miter lim="800000"/>
            <a:headEnd/>
            <a:tailEnd/>
          </a:ln>
        </p:spPr>
      </p:pic>
      <p:sp>
        <p:nvSpPr>
          <p:cNvPr id="230411" name="Text Box 11"/>
          <p:cNvSpPr txBox="1">
            <a:spLocks noChangeArrowheads="1"/>
          </p:cNvSpPr>
          <p:nvPr/>
        </p:nvSpPr>
        <p:spPr bwMode="auto">
          <a:xfrm>
            <a:off x="4932363" y="1989138"/>
            <a:ext cx="1373187" cy="336550"/>
          </a:xfrm>
          <a:prstGeom prst="rect">
            <a:avLst/>
          </a:prstGeom>
          <a:noFill/>
          <a:ln w="9525" algn="ctr">
            <a:noFill/>
            <a:miter lim="800000"/>
            <a:headEnd/>
            <a:tailEnd/>
          </a:ln>
          <a:effectLst>
            <a:outerShdw dist="28398" dir="1593903" algn="ctr" rotWithShape="0">
              <a:srgbClr val="000000"/>
            </a:outerShdw>
          </a:effectLst>
        </p:spPr>
        <p:txBody>
          <a:bodyPr wrap="none">
            <a:spAutoFit/>
          </a:bodyPr>
          <a:lstStyle/>
          <a:p>
            <a:pPr algn="ctr">
              <a:defRPr/>
            </a:pPr>
            <a:r>
              <a:rPr lang="ru-RU" sz="1600" b="1">
                <a:solidFill>
                  <a:srgbClr val="FFFF99"/>
                </a:solidFill>
                <a:latin typeface="Arial" charset="0"/>
              </a:rPr>
              <a:t>Турбухалер</a:t>
            </a:r>
          </a:p>
        </p:txBody>
      </p:sp>
      <p:sp>
        <p:nvSpPr>
          <p:cNvPr id="230412" name="Text Box 12"/>
          <p:cNvSpPr txBox="1">
            <a:spLocks noChangeArrowheads="1"/>
          </p:cNvSpPr>
          <p:nvPr/>
        </p:nvSpPr>
        <p:spPr bwMode="auto">
          <a:xfrm>
            <a:off x="2401888" y="5805488"/>
            <a:ext cx="1316037" cy="581025"/>
          </a:xfrm>
          <a:prstGeom prst="rect">
            <a:avLst/>
          </a:prstGeom>
          <a:noFill/>
          <a:ln w="9525">
            <a:noFill/>
            <a:miter lim="800000"/>
            <a:headEnd/>
            <a:tailEnd/>
          </a:ln>
          <a:effectLst>
            <a:outerShdw dist="12700" algn="ctr" rotWithShape="0">
              <a:srgbClr val="000000"/>
            </a:outerShdw>
          </a:effectLst>
        </p:spPr>
        <p:txBody>
          <a:bodyPr wrap="none">
            <a:spAutoFit/>
          </a:bodyPr>
          <a:lstStyle/>
          <a:p>
            <a:pPr algn="ctr">
              <a:defRPr/>
            </a:pPr>
            <a:r>
              <a:rPr lang="ru-RU" sz="1600" b="1">
                <a:solidFill>
                  <a:srgbClr val="FF3300"/>
                </a:solidFill>
                <a:latin typeface="Arial" charset="0"/>
              </a:rPr>
              <a:t>Дискхалер </a:t>
            </a:r>
            <a:br>
              <a:rPr lang="ru-RU" sz="1600" b="1">
                <a:solidFill>
                  <a:srgbClr val="FF3300"/>
                </a:solidFill>
                <a:latin typeface="Arial" charset="0"/>
              </a:rPr>
            </a:br>
            <a:r>
              <a:rPr lang="ru-RU" sz="1600" b="1">
                <a:solidFill>
                  <a:srgbClr val="FF3300"/>
                </a:solidFill>
                <a:latin typeface="Arial" charset="0"/>
              </a:rPr>
              <a:t>(Дискус)</a:t>
            </a:r>
          </a:p>
        </p:txBody>
      </p:sp>
      <p:sp>
        <p:nvSpPr>
          <p:cNvPr id="230413" name="Text Box 13"/>
          <p:cNvSpPr txBox="1">
            <a:spLocks noChangeArrowheads="1"/>
          </p:cNvSpPr>
          <p:nvPr/>
        </p:nvSpPr>
        <p:spPr bwMode="auto">
          <a:xfrm>
            <a:off x="3635375" y="4398963"/>
            <a:ext cx="4443413" cy="2289175"/>
          </a:xfrm>
          <a:prstGeom prst="rect">
            <a:avLst/>
          </a:prstGeom>
          <a:noFill/>
          <a:ln w="12700">
            <a:noFill/>
            <a:miter lim="800000"/>
            <a:headEnd type="none" w="sm" len="sm"/>
            <a:tailEnd type="none" w="sm" len="sm"/>
          </a:ln>
          <a:effectLst>
            <a:outerShdw dist="17961" dir="2700000" algn="ctr" rotWithShape="0">
              <a:srgbClr val="000000"/>
            </a:outerShdw>
          </a:effectLst>
        </p:spPr>
        <p:txBody>
          <a:bodyPr wrap="none">
            <a:spAutoFit/>
          </a:bodyPr>
          <a:lstStyle/>
          <a:p>
            <a:pPr marL="182563" indent="-182563">
              <a:defRPr/>
            </a:pPr>
            <a:r>
              <a:rPr lang="ru-RU" sz="1800" b="1">
                <a:solidFill>
                  <a:srgbClr val="FF3300"/>
                </a:solidFill>
              </a:rPr>
              <a:t>ПРЕИМУЩЕСТВА:</a:t>
            </a:r>
          </a:p>
          <a:p>
            <a:pPr marL="182563" indent="-182563">
              <a:buFontTx/>
              <a:buChar char="•"/>
              <a:defRPr/>
            </a:pPr>
            <a:r>
              <a:rPr lang="ru-RU" sz="1800" b="1">
                <a:solidFill>
                  <a:srgbClr val="FFFF00"/>
                </a:solidFill>
              </a:rPr>
              <a:t>Отсутствие пропеллента</a:t>
            </a:r>
          </a:p>
          <a:p>
            <a:pPr marL="182563" indent="-182563">
              <a:buFontTx/>
              <a:buChar char="•"/>
              <a:defRPr/>
            </a:pPr>
            <a:r>
              <a:rPr lang="ru-RU" sz="1800" b="1">
                <a:solidFill>
                  <a:srgbClr val="FFFF00"/>
                </a:solidFill>
              </a:rPr>
              <a:t>Высокая стабильность</a:t>
            </a:r>
          </a:p>
          <a:p>
            <a:pPr marL="182563" indent="-182563">
              <a:buFontTx/>
              <a:buChar char="•"/>
              <a:defRPr/>
            </a:pPr>
            <a:r>
              <a:rPr lang="ru-RU" sz="1800" b="1">
                <a:solidFill>
                  <a:srgbClr val="FFFF00"/>
                </a:solidFill>
              </a:rPr>
              <a:t>Нет необходимости координации вдоха</a:t>
            </a:r>
          </a:p>
          <a:p>
            <a:pPr marL="182563" indent="-182563">
              <a:buFontTx/>
              <a:buChar char="•"/>
              <a:defRPr/>
            </a:pPr>
            <a:r>
              <a:rPr lang="ru-RU" sz="1800" b="1">
                <a:solidFill>
                  <a:srgbClr val="FFFF00"/>
                </a:solidFill>
              </a:rPr>
              <a:t>В легкие попадает больше (30-40%), </a:t>
            </a:r>
            <a:br>
              <a:rPr lang="ru-RU" sz="1800" b="1">
                <a:solidFill>
                  <a:srgbClr val="FFFF00"/>
                </a:solidFill>
              </a:rPr>
            </a:br>
            <a:r>
              <a:rPr lang="ru-RU" sz="1800" b="1">
                <a:solidFill>
                  <a:srgbClr val="FFFF00"/>
                </a:solidFill>
              </a:rPr>
              <a:t>в ротоглотке задерживается меньше</a:t>
            </a:r>
          </a:p>
          <a:p>
            <a:pPr marL="182563" indent="-182563">
              <a:buFontTx/>
              <a:buChar char="•"/>
              <a:defRPr/>
            </a:pPr>
            <a:r>
              <a:rPr lang="ru-RU" sz="1800" b="1">
                <a:solidFill>
                  <a:srgbClr val="FFFF00"/>
                </a:solidFill>
              </a:rPr>
              <a:t>Высокая точность дозирования</a:t>
            </a:r>
          </a:p>
          <a:p>
            <a:pPr marL="182563" indent="-182563">
              <a:defRPr/>
            </a:pPr>
            <a:endParaRPr lang="ru-RU" sz="1800" b="1">
              <a:solidFill>
                <a:srgbClr val="FFFF00"/>
              </a:solidFill>
            </a:endParaRPr>
          </a:p>
        </p:txBody>
      </p:sp>
      <p:sp>
        <p:nvSpPr>
          <p:cNvPr id="230414" name="Rectangle 14"/>
          <p:cNvSpPr>
            <a:spLocks noChangeArrowheads="1"/>
          </p:cNvSpPr>
          <p:nvPr/>
        </p:nvSpPr>
        <p:spPr bwMode="auto">
          <a:xfrm>
            <a:off x="6372225" y="3683000"/>
            <a:ext cx="3001963" cy="1069975"/>
          </a:xfrm>
          <a:prstGeom prst="rect">
            <a:avLst/>
          </a:prstGeom>
          <a:noFill/>
          <a:ln w="12700">
            <a:noFill/>
            <a:miter lim="800000"/>
            <a:headEnd type="none" w="sm" len="sm"/>
            <a:tailEnd type="none" w="sm" len="sm"/>
          </a:ln>
          <a:effectLst>
            <a:outerShdw dist="17961" dir="2700000" algn="ctr" rotWithShape="0">
              <a:srgbClr val="000000"/>
            </a:outerShdw>
          </a:effectLst>
        </p:spPr>
        <p:txBody>
          <a:bodyPr>
            <a:spAutoFit/>
          </a:bodyPr>
          <a:lstStyle/>
          <a:p>
            <a:pPr marL="182563" indent="-182563">
              <a:defRPr/>
            </a:pPr>
            <a:r>
              <a:rPr lang="ru-RU" sz="1600" b="1">
                <a:solidFill>
                  <a:srgbClr val="FF3300"/>
                </a:solidFill>
              </a:rPr>
              <a:t>ТРЕБОВАНИЯ:</a:t>
            </a:r>
          </a:p>
          <a:p>
            <a:pPr marL="182563" indent="-182563">
              <a:buFontTx/>
              <a:buChar char="•"/>
              <a:defRPr/>
            </a:pPr>
            <a:r>
              <a:rPr lang="ru-RU" sz="1600" b="1">
                <a:solidFill>
                  <a:srgbClr val="FFFF00"/>
                </a:solidFill>
              </a:rPr>
              <a:t>Счетчик доз</a:t>
            </a:r>
          </a:p>
          <a:p>
            <a:pPr marL="182563" indent="-182563">
              <a:buFontTx/>
              <a:buChar char="•"/>
              <a:defRPr/>
            </a:pPr>
            <a:r>
              <a:rPr lang="ru-RU" sz="1600" b="1">
                <a:solidFill>
                  <a:srgbClr val="FFFF00"/>
                </a:solidFill>
              </a:rPr>
              <a:t>Индикатор вкуса (лактоза)</a:t>
            </a:r>
          </a:p>
          <a:p>
            <a:pPr marL="182563" indent="-182563">
              <a:buFontTx/>
              <a:buChar char="•"/>
              <a:defRPr/>
            </a:pPr>
            <a:r>
              <a:rPr lang="ru-RU" sz="1600" b="1">
                <a:solidFill>
                  <a:srgbClr val="FFFF00"/>
                </a:solidFill>
              </a:rPr>
              <a:t>Высокая скорость вдоха</a:t>
            </a:r>
          </a:p>
        </p:txBody>
      </p:sp>
      <p:sp>
        <p:nvSpPr>
          <p:cNvPr id="16" name="Прямоугольник 1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17" name="Прямоугольник 1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pic>
        <p:nvPicPr>
          <p:cNvPr id="65539" name="Picture 2"/>
          <p:cNvPicPr>
            <a:picLocks noChangeAspect="1" noChangeArrowheads="1"/>
          </p:cNvPicPr>
          <p:nvPr/>
        </p:nvPicPr>
        <p:blipFill>
          <a:blip r:embed="rId2">
            <a:lum bright="12000" contrast="12000"/>
          </a:blip>
          <a:srcRect/>
          <a:stretch>
            <a:fillRect/>
          </a:stretch>
        </p:blipFill>
        <p:spPr bwMode="auto">
          <a:xfrm>
            <a:off x="4284663" y="1341438"/>
            <a:ext cx="3086100" cy="2303462"/>
          </a:xfrm>
          <a:prstGeom prst="rect">
            <a:avLst/>
          </a:prstGeom>
          <a:noFill/>
          <a:ln w="9525">
            <a:noFill/>
            <a:miter lim="800000"/>
            <a:headEnd/>
            <a:tailEnd/>
          </a:ln>
        </p:spPr>
      </p:pic>
      <p:sp>
        <p:nvSpPr>
          <p:cNvPr id="231427" name="Rectangle 3"/>
          <p:cNvSpPr>
            <a:spLocks noGrp="1" noChangeArrowheads="1"/>
          </p:cNvSpPr>
          <p:nvPr>
            <p:ph type="title"/>
          </p:nvPr>
        </p:nvSpPr>
        <p:spPr>
          <a:effectLst>
            <a:outerShdw dist="35921" dir="2700000" algn="ctr" rotWithShape="0">
              <a:srgbClr val="000000"/>
            </a:outerShdw>
          </a:effectLst>
        </p:spPr>
        <p:txBody>
          <a:bodyPr/>
          <a:lstStyle/>
          <a:p>
            <a:pPr eaLnBrk="1" hangingPunct="1">
              <a:lnSpc>
                <a:spcPct val="70000"/>
              </a:lnSpc>
              <a:defRPr/>
            </a:pPr>
            <a:r>
              <a:rPr lang="ru-RU" smtClean="0"/>
              <a:t>Системы доставки препаратов в дыхательные пути</a:t>
            </a:r>
          </a:p>
        </p:txBody>
      </p:sp>
      <p:sp>
        <p:nvSpPr>
          <p:cNvPr id="231428" name="Rectangle 4"/>
          <p:cNvSpPr>
            <a:spLocks noGrp="1" noChangeArrowheads="1"/>
          </p:cNvSpPr>
          <p:nvPr>
            <p:ph type="body" idx="1"/>
          </p:nvPr>
        </p:nvSpPr>
        <p:spPr>
          <a:xfrm>
            <a:off x="1143000" y="914400"/>
            <a:ext cx="7391400" cy="762000"/>
          </a:xfrm>
        </p:spPr>
        <p:txBody>
          <a:bodyPr/>
          <a:lstStyle/>
          <a:p>
            <a:pPr marL="0" indent="0" eaLnBrk="1" hangingPunct="1">
              <a:buFont typeface="Wingdings" pitchFamily="2" charset="2"/>
              <a:buNone/>
              <a:defRPr/>
            </a:pPr>
            <a:r>
              <a:rPr lang="ru-RU" b="1" smtClean="0">
                <a:solidFill>
                  <a:srgbClr val="FF3300"/>
                </a:solidFill>
              </a:rPr>
              <a:t>Небулайзер</a:t>
            </a:r>
            <a:r>
              <a:rPr lang="ru-RU" smtClean="0"/>
              <a:t> </a:t>
            </a:r>
            <a:r>
              <a:rPr lang="ru-RU" sz="2200" smtClean="0"/>
              <a:t>(устройство, преобразующее раствор или суспензию в аэрозоль)</a:t>
            </a:r>
            <a:endParaRPr lang="ru-RU" smtClean="0"/>
          </a:p>
        </p:txBody>
      </p:sp>
      <p:pic>
        <p:nvPicPr>
          <p:cNvPr id="65542" name="Picture 5" descr="небул-1002"/>
          <p:cNvPicPr>
            <a:picLocks noChangeAspect="1" noChangeArrowheads="1"/>
          </p:cNvPicPr>
          <p:nvPr/>
        </p:nvPicPr>
        <p:blipFill>
          <a:blip r:embed="rId3"/>
          <a:srcRect/>
          <a:stretch>
            <a:fillRect/>
          </a:stretch>
        </p:blipFill>
        <p:spPr bwMode="auto">
          <a:xfrm>
            <a:off x="2154238" y="2667000"/>
            <a:ext cx="2489200" cy="2346325"/>
          </a:xfrm>
          <a:prstGeom prst="rect">
            <a:avLst/>
          </a:prstGeom>
          <a:noFill/>
          <a:ln w="9525">
            <a:noFill/>
            <a:miter lim="800000"/>
            <a:headEnd/>
            <a:tailEnd/>
          </a:ln>
        </p:spPr>
      </p:pic>
      <p:pic>
        <p:nvPicPr>
          <p:cNvPr id="65543" name="Picture 6" descr="небул-1001"/>
          <p:cNvPicPr>
            <a:picLocks noChangeAspect="1" noChangeArrowheads="1"/>
          </p:cNvPicPr>
          <p:nvPr/>
        </p:nvPicPr>
        <p:blipFill>
          <a:blip r:embed="rId4"/>
          <a:srcRect/>
          <a:stretch>
            <a:fillRect/>
          </a:stretch>
        </p:blipFill>
        <p:spPr bwMode="auto">
          <a:xfrm>
            <a:off x="755650" y="4005263"/>
            <a:ext cx="1854200" cy="2362200"/>
          </a:xfrm>
          <a:prstGeom prst="rect">
            <a:avLst/>
          </a:prstGeom>
          <a:noFill/>
          <a:ln w="9525">
            <a:noFill/>
            <a:miter lim="800000"/>
            <a:headEnd/>
            <a:tailEnd/>
          </a:ln>
        </p:spPr>
      </p:pic>
      <p:pic>
        <p:nvPicPr>
          <p:cNvPr id="65544" name="Picture 7" descr="небул001"/>
          <p:cNvPicPr>
            <a:picLocks noChangeAspect="1" noChangeArrowheads="1"/>
          </p:cNvPicPr>
          <p:nvPr/>
        </p:nvPicPr>
        <p:blipFill>
          <a:blip r:embed="rId5"/>
          <a:srcRect/>
          <a:stretch>
            <a:fillRect/>
          </a:stretch>
        </p:blipFill>
        <p:spPr bwMode="auto">
          <a:xfrm>
            <a:off x="5715000" y="3200400"/>
            <a:ext cx="3429000" cy="3113088"/>
          </a:xfrm>
          <a:prstGeom prst="rect">
            <a:avLst/>
          </a:prstGeom>
          <a:noFill/>
          <a:ln w="9525">
            <a:noFill/>
            <a:miter lim="800000"/>
            <a:headEnd/>
            <a:tailEnd/>
          </a:ln>
        </p:spPr>
      </p:pic>
      <p:sp>
        <p:nvSpPr>
          <p:cNvPr id="231432" name="Rectangle 8"/>
          <p:cNvSpPr>
            <a:spLocks noChangeArrowheads="1"/>
          </p:cNvSpPr>
          <p:nvPr/>
        </p:nvSpPr>
        <p:spPr bwMode="auto">
          <a:xfrm>
            <a:off x="2627313" y="5045075"/>
            <a:ext cx="4826000" cy="1552575"/>
          </a:xfrm>
          <a:prstGeom prst="rect">
            <a:avLst/>
          </a:prstGeom>
          <a:noFill/>
          <a:ln w="9525" algn="ctr">
            <a:noFill/>
            <a:miter lim="800000"/>
            <a:headEnd type="none" w="sm" len="sm"/>
            <a:tailEnd type="none" w="sm" len="sm"/>
          </a:ln>
          <a:effectLst>
            <a:outerShdw dist="35921" dir="2700000" algn="ctr" rotWithShape="0">
              <a:schemeClr val="bg2"/>
            </a:outerShdw>
          </a:effectLst>
        </p:spPr>
        <p:txBody>
          <a:bodyPr lIns="92075" tIns="46038" rIns="92075" bIns="46038"/>
          <a:lstStyle/>
          <a:p>
            <a:pPr>
              <a:lnSpc>
                <a:spcPct val="90000"/>
              </a:lnSpc>
              <a:spcBef>
                <a:spcPct val="20000"/>
              </a:spcBef>
              <a:buClr>
                <a:srgbClr val="800000"/>
              </a:buClr>
              <a:buSzPct val="95000"/>
              <a:buFont typeface="Wingdings" pitchFamily="2" charset="2"/>
              <a:buNone/>
              <a:defRPr/>
            </a:pPr>
            <a:r>
              <a:rPr lang="ru-RU" sz="1800">
                <a:solidFill>
                  <a:srgbClr val="FFFF00"/>
                </a:solidFill>
                <a:effectLst>
                  <a:outerShdw blurRad="38100" dist="38100" dir="2700000" algn="tl">
                    <a:srgbClr val="000000"/>
                  </a:outerShdw>
                </a:effectLst>
                <a:latin typeface="Arial" charset="0"/>
              </a:rPr>
              <a:t>2) ультразвуковые – основаны на образовании аэрозолей под влиянием ультразвуковых колебаний, генерируемых пьезоэлементом </a:t>
            </a:r>
          </a:p>
        </p:txBody>
      </p:sp>
      <p:sp>
        <p:nvSpPr>
          <p:cNvPr id="231433" name="Rectangle 9"/>
          <p:cNvSpPr>
            <a:spLocks noChangeArrowheads="1"/>
          </p:cNvSpPr>
          <p:nvPr/>
        </p:nvSpPr>
        <p:spPr bwMode="auto">
          <a:xfrm>
            <a:off x="684213" y="2008188"/>
            <a:ext cx="5813425" cy="915987"/>
          </a:xfrm>
          <a:prstGeom prst="rect">
            <a:avLst/>
          </a:prstGeom>
          <a:noFill/>
          <a:ln w="12700">
            <a:noFill/>
            <a:miter lim="800000"/>
            <a:headEnd type="none" w="sm" len="sm"/>
            <a:tailEnd type="none" w="sm" len="sm"/>
          </a:ln>
          <a:effectLst>
            <a:outerShdw dist="28398" dir="1593903" algn="ctr" rotWithShape="0">
              <a:srgbClr val="000000"/>
            </a:outerShdw>
          </a:effectLst>
        </p:spPr>
        <p:txBody>
          <a:bodyPr>
            <a:spAutoFit/>
          </a:bodyPr>
          <a:lstStyle/>
          <a:p>
            <a:pPr>
              <a:defRPr/>
            </a:pPr>
            <a:r>
              <a:rPr lang="ru-RU" sz="1800">
                <a:solidFill>
                  <a:srgbClr val="FFFF00"/>
                </a:solidFill>
                <a:effectLst>
                  <a:outerShdw blurRad="38100" dist="38100" dir="2700000" algn="tl">
                    <a:srgbClr val="000000"/>
                  </a:outerShdw>
                </a:effectLst>
                <a:latin typeface="Arial" charset="0"/>
                <a:cs typeface="Arial" charset="0"/>
              </a:rPr>
              <a:t>1) струйные (компрессорные, пневматические) – использующие струю газа (воздух или кислород) для генерирования аэрозоля</a:t>
            </a:r>
          </a:p>
        </p:txBody>
      </p:sp>
      <p:sp>
        <p:nvSpPr>
          <p:cNvPr id="11" name="Прямоугольник 10"/>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81075" y="3143250"/>
            <a:ext cx="7305675" cy="708025"/>
          </a:xfrm>
        </p:spPr>
        <p:txBody>
          <a:bodyPr/>
          <a:lstStyle/>
          <a:p>
            <a:pPr algn="r" fontAlgn="auto">
              <a:spcAft>
                <a:spcPts val="0"/>
              </a:spcAft>
              <a:defRPr/>
            </a:pPr>
            <a:r>
              <a:rPr lang="ru-RU" sz="4000" dirty="0" smtClean="0">
                <a:solidFill>
                  <a:schemeClr val="tx2">
                    <a:satMod val="130000"/>
                  </a:schemeClr>
                </a:solidFill>
              </a:rPr>
              <a:t>              </a:t>
            </a:r>
            <a:r>
              <a:rPr lang="ru-RU" sz="2800" dirty="0" smtClean="0">
                <a:solidFill>
                  <a:schemeClr val="tx2">
                    <a:satMod val="130000"/>
                  </a:schemeClr>
                </a:solidFill>
                <a:latin typeface="Times New Roman" pitchFamily="18" charset="0"/>
                <a:cs typeface="Times New Roman" pitchFamily="18" charset="0"/>
              </a:rPr>
              <a:t>Статистика БА</a:t>
            </a:r>
          </a:p>
        </p:txBody>
      </p:sp>
      <p:sp>
        <p:nvSpPr>
          <p:cNvPr id="9219" name="Rectangle 3"/>
          <p:cNvSpPr>
            <a:spLocks noGrp="1" noChangeArrowheads="1"/>
          </p:cNvSpPr>
          <p:nvPr>
            <p:ph idx="1"/>
          </p:nvPr>
        </p:nvSpPr>
        <p:spPr>
          <a:xfrm>
            <a:off x="928688" y="3857625"/>
            <a:ext cx="7772400" cy="4953000"/>
          </a:xfrm>
        </p:spPr>
        <p:txBody>
          <a:bodyPr/>
          <a:lstStyle/>
          <a:p>
            <a:pPr>
              <a:defRPr/>
            </a:pPr>
            <a:r>
              <a:rPr lang="ru-RU" sz="2000" dirty="0" smtClean="0">
                <a:latin typeface="Times New Roman" pitchFamily="18" charset="0"/>
                <a:cs typeface="Times New Roman" pitchFamily="18" charset="0"/>
              </a:rPr>
              <a:t>Распространенность бронхиальной астмы в популяции составляет 2-6%.по данным различных исследований ,в настоящее время имеет тенденцию к увеличению</a:t>
            </a:r>
          </a:p>
          <a:p>
            <a:pPr>
              <a:defRPr/>
            </a:pPr>
            <a:r>
              <a:rPr lang="ru-RU" sz="2000" dirty="0" smtClean="0">
                <a:latin typeface="Times New Roman" pitchFamily="18" charset="0"/>
                <a:cs typeface="Times New Roman" pitchFamily="18" charset="0"/>
              </a:rPr>
              <a:t>БА наиболее часто возникает у детей раннего возраста и у лиц старше 40 лет, «но может возникать в любом возрасте»</a:t>
            </a:r>
          </a:p>
          <a:p>
            <a:pPr>
              <a:defRPr/>
            </a:pPr>
            <a:r>
              <a:rPr lang="ru-RU" sz="2000" dirty="0" smtClean="0">
                <a:latin typeface="Times New Roman" pitchFamily="18" charset="0"/>
                <a:cs typeface="Times New Roman" pitchFamily="18" charset="0"/>
              </a:rPr>
              <a:t>Ежегодно примерно 20-30 человек из 1 </a:t>
            </a:r>
            <a:r>
              <a:rPr lang="ru-RU" sz="2000" dirty="0" err="1" smtClean="0">
                <a:latin typeface="Times New Roman" pitchFamily="18" charset="0"/>
                <a:cs typeface="Times New Roman" pitchFamily="18" charset="0"/>
              </a:rPr>
              <a:t>млн</a:t>
            </a:r>
            <a:r>
              <a:rPr lang="ru-RU" sz="2000" dirty="0" smtClean="0">
                <a:latin typeface="Times New Roman" pitchFamily="18" charset="0"/>
                <a:cs typeface="Times New Roman" pitchFamily="18" charset="0"/>
              </a:rPr>
              <a:t> умирают от БА. Примерно 10% - из них лица моложе 40 лет.</a:t>
            </a: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
        <p:nvSpPr>
          <p:cNvPr id="5" name="Прямоугольник 4"/>
          <p:cNvSpPr/>
          <p:nvPr/>
        </p:nvSpPr>
        <p:spPr>
          <a:xfrm>
            <a:off x="1143000" y="428625"/>
            <a:ext cx="7500938" cy="3046413"/>
          </a:xfrm>
          <a:prstGeom prst="rect">
            <a:avLst/>
          </a:prstGeom>
        </p:spPr>
        <p:txBody>
          <a:bodyPr>
            <a:spAutoFit/>
          </a:bodyPr>
          <a:lstStyle/>
          <a:p>
            <a:pPr>
              <a:defRPr/>
            </a:pPr>
            <a:r>
              <a:rPr lang="ru-RU" b="1" dirty="0">
                <a:solidFill>
                  <a:srgbClr val="FFFF00"/>
                </a:solidFill>
                <a:effectLst>
                  <a:outerShdw blurRad="38100" dist="38100" dir="2700000" algn="tl">
                    <a:srgbClr val="000000">
                      <a:alpha val="43137"/>
                    </a:srgbClr>
                  </a:outerShdw>
                </a:effectLst>
              </a:rPr>
              <a:t>Бронхиальная астма</a:t>
            </a:r>
          </a:p>
          <a:p>
            <a:pPr>
              <a:defRPr/>
            </a:pPr>
            <a:r>
              <a:rPr lang="ru-RU" b="1" dirty="0">
                <a:solidFill>
                  <a:srgbClr val="FFFF00"/>
                </a:solidFill>
                <a:effectLst>
                  <a:outerShdw blurRad="38100" dist="38100" dir="2700000" algn="tl">
                    <a:srgbClr val="000000">
                      <a:alpha val="43137"/>
                    </a:srgbClr>
                  </a:outerShdw>
                </a:effectLst>
              </a:rPr>
              <a:t>-</a:t>
            </a:r>
            <a:r>
              <a:rPr lang="ru-RU" dirty="0">
                <a:solidFill>
                  <a:srgbClr val="FFFF00"/>
                </a:solidFill>
                <a:effectLst>
                  <a:outerShdw blurRad="38100" dist="38100" dir="2700000" algn="tl">
                    <a:srgbClr val="000000">
                      <a:alpha val="43137"/>
                    </a:srgbClr>
                  </a:outerShdw>
                </a:effectLst>
              </a:rPr>
              <a:t>это хроническое рецидивирующее заболевание с </a:t>
            </a:r>
            <a:r>
              <a:rPr lang="ru-RU" dirty="0" err="1">
                <a:solidFill>
                  <a:srgbClr val="FFFF00"/>
                </a:solidFill>
                <a:effectLst>
                  <a:outerShdw blurRad="38100" dist="38100" dir="2700000" algn="tl">
                    <a:srgbClr val="000000">
                      <a:alpha val="43137"/>
                    </a:srgbClr>
                  </a:outerShdw>
                </a:effectLst>
              </a:rPr>
              <a:t>преимушественным</a:t>
            </a:r>
            <a:r>
              <a:rPr lang="ru-RU" dirty="0">
                <a:solidFill>
                  <a:srgbClr val="FFFF00"/>
                </a:solidFill>
                <a:effectLst>
                  <a:outerShdw blurRad="38100" dist="38100" dir="2700000" algn="tl">
                    <a:srgbClr val="000000">
                      <a:alpha val="43137"/>
                    </a:srgbClr>
                  </a:outerShdw>
                </a:effectLst>
              </a:rPr>
              <a:t> поражением дыхательных путей, характеризуется измененной реактивностью бронхов, обусловленной иммунологическими и (или) </a:t>
            </a:r>
            <a:r>
              <a:rPr lang="ru-RU" dirty="0" err="1">
                <a:solidFill>
                  <a:srgbClr val="FFFF00"/>
                </a:solidFill>
                <a:effectLst>
                  <a:outerShdw blurRad="38100" dist="38100" dir="2700000" algn="tl">
                    <a:srgbClr val="000000">
                      <a:alpha val="43137"/>
                    </a:srgbClr>
                  </a:outerShdw>
                </a:effectLst>
              </a:rPr>
              <a:t>неиммунологическими</a:t>
            </a:r>
            <a:r>
              <a:rPr lang="ru-RU" dirty="0">
                <a:solidFill>
                  <a:srgbClr val="FFFF00"/>
                </a:solidFill>
                <a:effectLst>
                  <a:outerShdw blurRad="38100" dist="38100" dir="2700000" algn="tl">
                    <a:srgbClr val="000000">
                      <a:alpha val="43137"/>
                    </a:srgbClr>
                  </a:outerShdw>
                </a:effectLst>
              </a:rPr>
              <a:t> механизмами. Обязательным клиническим признаком которого является приступ </a:t>
            </a:r>
            <a:r>
              <a:rPr lang="ru-RU" dirty="0" err="1">
                <a:solidFill>
                  <a:srgbClr val="FFFF00"/>
                </a:solidFill>
                <a:effectLst>
                  <a:outerShdw blurRad="38100" dist="38100" dir="2700000" algn="tl">
                    <a:srgbClr val="000000">
                      <a:alpha val="43137"/>
                    </a:srgbClr>
                  </a:outerShdw>
                </a:effectLst>
              </a:rPr>
              <a:t>удущья</a:t>
            </a:r>
            <a:r>
              <a:rPr lang="ru-RU" dirty="0">
                <a:solidFill>
                  <a:srgbClr val="FFFF00"/>
                </a:solidFill>
                <a:effectLst>
                  <a:outerShdw blurRad="38100" dist="38100" dir="2700000" algn="tl">
                    <a:srgbClr val="000000">
                      <a:alpha val="43137"/>
                    </a:srgbClr>
                  </a:outerShdw>
                </a:effectLst>
              </a:rPr>
              <a:t> и (или) астматический статус.</a:t>
            </a:r>
          </a:p>
        </p:txBody>
      </p:sp>
    </p:spTree>
  </p:cSld>
  <p:clrMapOvr>
    <a:masterClrMapping/>
  </p:clrMapOvr>
  <p:transition>
    <p:cover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a:xfrm>
            <a:off x="571500" y="-71438"/>
            <a:ext cx="8572500" cy="1143001"/>
          </a:xfrm>
        </p:spPr>
        <p:txBody>
          <a:bodyPr>
            <a:noAutofit/>
          </a:bodyPr>
          <a:lstStyle/>
          <a:p>
            <a:pPr eaLnBrk="1" hangingPunct="1">
              <a:defRPr/>
            </a:pPr>
            <a:r>
              <a:rPr lang="ru-RU" sz="2400" dirty="0" smtClean="0">
                <a:solidFill>
                  <a:srgbClr val="FFFF00"/>
                </a:solidFill>
              </a:rPr>
              <a:t>Основные направления лечения синдрома бронхиальной обструкции при бронхиальной астме</a:t>
            </a:r>
          </a:p>
        </p:txBody>
      </p:sp>
      <p:sp>
        <p:nvSpPr>
          <p:cNvPr id="67587" name="Rectangle 1027"/>
          <p:cNvSpPr>
            <a:spLocks noChangeArrowheads="1"/>
          </p:cNvSpPr>
          <p:nvPr/>
        </p:nvSpPr>
        <p:spPr bwMode="auto">
          <a:xfrm>
            <a:off x="2667000" y="1219200"/>
            <a:ext cx="3429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lnSpc>
                <a:spcPct val="90000"/>
              </a:lnSpc>
            </a:pPr>
            <a:r>
              <a:rPr lang="ru-RU" b="1">
                <a:solidFill>
                  <a:srgbClr val="000000"/>
                </a:solidFill>
              </a:rPr>
              <a:t>Контакт с антигеном</a:t>
            </a:r>
          </a:p>
        </p:txBody>
      </p:sp>
      <p:sp>
        <p:nvSpPr>
          <p:cNvPr id="67588" name="Rectangle 1029"/>
          <p:cNvSpPr>
            <a:spLocks noChangeArrowheads="1"/>
          </p:cNvSpPr>
          <p:nvPr/>
        </p:nvSpPr>
        <p:spPr bwMode="auto">
          <a:xfrm>
            <a:off x="2057400" y="2133600"/>
            <a:ext cx="48006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ru-RU" b="1">
                <a:solidFill>
                  <a:srgbClr val="000000"/>
                </a:solidFill>
              </a:rPr>
              <a:t>Антиген и </a:t>
            </a:r>
            <a:r>
              <a:rPr lang="en-US" b="1">
                <a:solidFill>
                  <a:srgbClr val="000000"/>
                </a:solidFill>
              </a:rPr>
              <a:t>IG</a:t>
            </a:r>
            <a:r>
              <a:rPr lang="ru-RU" b="1">
                <a:solidFill>
                  <a:srgbClr val="000000"/>
                </a:solidFill>
              </a:rPr>
              <a:t> на тучных клетках</a:t>
            </a:r>
            <a:endParaRPr lang="ru-RU"/>
          </a:p>
        </p:txBody>
      </p:sp>
      <p:sp>
        <p:nvSpPr>
          <p:cNvPr id="67589" name="Rectangle 1030"/>
          <p:cNvSpPr>
            <a:spLocks noChangeArrowheads="1"/>
          </p:cNvSpPr>
          <p:nvPr/>
        </p:nvSpPr>
        <p:spPr bwMode="auto">
          <a:xfrm>
            <a:off x="6629400" y="3352800"/>
            <a:ext cx="2286000" cy="990600"/>
          </a:xfrm>
          <a:prstGeom prst="rect">
            <a:avLst/>
          </a:prstGeom>
          <a:solidFill>
            <a:schemeClr val="tx1"/>
          </a:solidFill>
          <a:ln w="12700">
            <a:noFill/>
            <a:miter lim="800000"/>
            <a:headEnd type="none" w="sm" len="sm"/>
            <a:tailEnd type="none" w="sm" len="sm"/>
          </a:ln>
        </p:spPr>
        <p:txBody>
          <a:bodyPr wrap="none" anchor="ctr"/>
          <a:lstStyle/>
          <a:p>
            <a:pPr algn="ctr">
              <a:lnSpc>
                <a:spcPct val="90000"/>
              </a:lnSpc>
            </a:pPr>
            <a:r>
              <a:rPr lang="ru-RU" sz="2200" b="1">
                <a:solidFill>
                  <a:srgbClr val="FF0000"/>
                </a:solidFill>
              </a:rPr>
              <a:t>Бета-агонисты</a:t>
            </a:r>
            <a:br>
              <a:rPr lang="ru-RU" sz="2200" b="1">
                <a:solidFill>
                  <a:srgbClr val="FF0000"/>
                </a:solidFill>
              </a:rPr>
            </a:br>
            <a:r>
              <a:rPr lang="ru-RU" sz="2200" b="1">
                <a:solidFill>
                  <a:srgbClr val="FF0000"/>
                </a:solidFill>
              </a:rPr>
              <a:t>М-холинолитики</a:t>
            </a:r>
            <a:br>
              <a:rPr lang="ru-RU" sz="2200" b="1">
                <a:solidFill>
                  <a:srgbClr val="FF0000"/>
                </a:solidFill>
              </a:rPr>
            </a:br>
            <a:r>
              <a:rPr lang="ru-RU" sz="2200" b="1">
                <a:solidFill>
                  <a:srgbClr val="FF0000"/>
                </a:solidFill>
              </a:rPr>
              <a:t>Теофиллин</a:t>
            </a:r>
            <a:endParaRPr lang="ru-RU" sz="2200">
              <a:solidFill>
                <a:srgbClr val="FF0000"/>
              </a:solidFill>
            </a:endParaRPr>
          </a:p>
        </p:txBody>
      </p:sp>
      <p:sp>
        <p:nvSpPr>
          <p:cNvPr id="67590" name="Rectangle 1031"/>
          <p:cNvSpPr>
            <a:spLocks noChangeArrowheads="1"/>
          </p:cNvSpPr>
          <p:nvPr/>
        </p:nvSpPr>
        <p:spPr bwMode="auto">
          <a:xfrm>
            <a:off x="1116013" y="3933825"/>
            <a:ext cx="1676400" cy="403225"/>
          </a:xfrm>
          <a:prstGeom prst="rect">
            <a:avLst/>
          </a:prstGeom>
          <a:solidFill>
            <a:schemeClr val="tx1"/>
          </a:solidFill>
          <a:ln w="12700">
            <a:noFill/>
            <a:miter lim="800000"/>
            <a:headEnd type="none" w="sm" len="sm"/>
            <a:tailEnd type="none" w="sm" len="sm"/>
          </a:ln>
        </p:spPr>
        <p:txBody>
          <a:bodyPr wrap="none" anchor="ctr"/>
          <a:lstStyle/>
          <a:p>
            <a:pPr algn="ctr">
              <a:lnSpc>
                <a:spcPct val="90000"/>
              </a:lnSpc>
            </a:pPr>
            <a:r>
              <a:rPr lang="ru-RU" b="1">
                <a:solidFill>
                  <a:srgbClr val="FF0000"/>
                </a:solidFill>
              </a:rPr>
              <a:t>ГКС</a:t>
            </a:r>
            <a:endParaRPr lang="ru-RU">
              <a:solidFill>
                <a:srgbClr val="FF0000"/>
              </a:solidFill>
            </a:endParaRPr>
          </a:p>
        </p:txBody>
      </p:sp>
      <p:sp>
        <p:nvSpPr>
          <p:cNvPr id="67591" name="Rectangle 1032"/>
          <p:cNvSpPr>
            <a:spLocks noChangeArrowheads="1"/>
          </p:cNvSpPr>
          <p:nvPr/>
        </p:nvSpPr>
        <p:spPr bwMode="auto">
          <a:xfrm>
            <a:off x="6248400" y="4572000"/>
            <a:ext cx="25146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lnSpc>
                <a:spcPct val="70000"/>
              </a:lnSpc>
            </a:pPr>
            <a:r>
              <a:rPr lang="ru-RU" b="1">
                <a:solidFill>
                  <a:schemeClr val="bg2"/>
                </a:solidFill>
              </a:rPr>
              <a:t>Ранний ответ</a:t>
            </a:r>
            <a:br>
              <a:rPr lang="ru-RU" b="1">
                <a:solidFill>
                  <a:schemeClr val="bg2"/>
                </a:solidFill>
              </a:rPr>
            </a:br>
            <a:r>
              <a:rPr lang="ru-RU" b="1">
                <a:solidFill>
                  <a:schemeClr val="bg2"/>
                </a:solidFill>
              </a:rPr>
              <a:t>бронхоспазм</a:t>
            </a:r>
            <a:endParaRPr lang="ru-RU"/>
          </a:p>
        </p:txBody>
      </p:sp>
      <p:sp>
        <p:nvSpPr>
          <p:cNvPr id="67592" name="Rectangle 1033"/>
          <p:cNvSpPr>
            <a:spLocks noChangeArrowheads="1"/>
          </p:cNvSpPr>
          <p:nvPr/>
        </p:nvSpPr>
        <p:spPr bwMode="auto">
          <a:xfrm>
            <a:off x="1219200" y="4648200"/>
            <a:ext cx="22098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pPr>
            <a:r>
              <a:rPr lang="ru-RU" b="1">
                <a:solidFill>
                  <a:srgbClr val="000000"/>
                </a:solidFill>
              </a:rPr>
              <a:t>Поздний ответ</a:t>
            </a:r>
            <a:br>
              <a:rPr lang="ru-RU" b="1">
                <a:solidFill>
                  <a:srgbClr val="000000"/>
                </a:solidFill>
              </a:rPr>
            </a:br>
            <a:r>
              <a:rPr lang="ru-RU" b="1">
                <a:solidFill>
                  <a:srgbClr val="000000"/>
                </a:solidFill>
              </a:rPr>
              <a:t>воспаление</a:t>
            </a:r>
            <a:endParaRPr lang="ru-RU"/>
          </a:p>
        </p:txBody>
      </p:sp>
      <p:sp>
        <p:nvSpPr>
          <p:cNvPr id="67593" name="Rectangle 1034"/>
          <p:cNvSpPr>
            <a:spLocks noChangeArrowheads="1"/>
          </p:cNvSpPr>
          <p:nvPr/>
        </p:nvSpPr>
        <p:spPr bwMode="auto">
          <a:xfrm>
            <a:off x="6400800" y="5638800"/>
            <a:ext cx="23622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lnSpc>
                <a:spcPct val="90000"/>
              </a:lnSpc>
            </a:pPr>
            <a:r>
              <a:rPr lang="ru-RU" b="1">
                <a:solidFill>
                  <a:srgbClr val="800000"/>
                </a:solidFill>
              </a:rPr>
              <a:t>Клинические</a:t>
            </a:r>
            <a:br>
              <a:rPr lang="ru-RU" b="1">
                <a:solidFill>
                  <a:srgbClr val="800000"/>
                </a:solidFill>
              </a:rPr>
            </a:br>
            <a:r>
              <a:rPr lang="ru-RU" b="1">
                <a:solidFill>
                  <a:srgbClr val="800000"/>
                </a:solidFill>
              </a:rPr>
              <a:t>симптомы</a:t>
            </a:r>
            <a:endParaRPr lang="ru-RU"/>
          </a:p>
        </p:txBody>
      </p:sp>
      <p:sp>
        <p:nvSpPr>
          <p:cNvPr id="67594" name="Rectangle 1035"/>
          <p:cNvSpPr>
            <a:spLocks noChangeArrowheads="1"/>
          </p:cNvSpPr>
          <p:nvPr/>
        </p:nvSpPr>
        <p:spPr bwMode="auto">
          <a:xfrm>
            <a:off x="990600" y="5638800"/>
            <a:ext cx="3048000" cy="685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ru-RU" b="1">
                <a:solidFill>
                  <a:srgbClr val="800000"/>
                </a:solidFill>
              </a:rPr>
              <a:t>Гиперреактивность </a:t>
            </a:r>
            <a:br>
              <a:rPr lang="ru-RU" b="1">
                <a:solidFill>
                  <a:srgbClr val="800000"/>
                </a:solidFill>
              </a:rPr>
            </a:br>
            <a:r>
              <a:rPr lang="ru-RU" b="1">
                <a:solidFill>
                  <a:srgbClr val="800000"/>
                </a:solidFill>
              </a:rPr>
              <a:t>бронхов</a:t>
            </a:r>
            <a:endParaRPr lang="ru-RU"/>
          </a:p>
        </p:txBody>
      </p:sp>
      <p:sp>
        <p:nvSpPr>
          <p:cNvPr id="67595" name="Rectangle 1036"/>
          <p:cNvSpPr>
            <a:spLocks noChangeArrowheads="1"/>
          </p:cNvSpPr>
          <p:nvPr/>
        </p:nvSpPr>
        <p:spPr bwMode="auto">
          <a:xfrm>
            <a:off x="2514600" y="3124200"/>
            <a:ext cx="3886200" cy="685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pPr>
            <a:r>
              <a:rPr lang="ru-RU" b="1">
                <a:solidFill>
                  <a:srgbClr val="000000"/>
                </a:solidFill>
              </a:rPr>
              <a:t>Медиаторы</a:t>
            </a:r>
            <a:br>
              <a:rPr lang="ru-RU" b="1">
                <a:solidFill>
                  <a:srgbClr val="000000"/>
                </a:solidFill>
              </a:rPr>
            </a:br>
            <a:r>
              <a:rPr lang="ru-RU" sz="2200" b="1">
                <a:solidFill>
                  <a:srgbClr val="000000"/>
                </a:solidFill>
              </a:rPr>
              <a:t>(лейкотриены, гистамин)</a:t>
            </a:r>
            <a:endParaRPr lang="ru-RU"/>
          </a:p>
        </p:txBody>
      </p:sp>
      <p:sp>
        <p:nvSpPr>
          <p:cNvPr id="67596" name="Rectangle 1038"/>
          <p:cNvSpPr>
            <a:spLocks noChangeArrowheads="1"/>
          </p:cNvSpPr>
          <p:nvPr/>
        </p:nvSpPr>
        <p:spPr bwMode="auto">
          <a:xfrm>
            <a:off x="6948488" y="1412875"/>
            <a:ext cx="1943100" cy="936625"/>
          </a:xfrm>
          <a:prstGeom prst="rect">
            <a:avLst/>
          </a:prstGeom>
          <a:solidFill>
            <a:schemeClr val="tx1"/>
          </a:solidFill>
          <a:ln w="12700">
            <a:noFill/>
            <a:miter lim="800000"/>
            <a:headEnd type="none" w="sm" len="sm"/>
            <a:tailEnd type="none" w="sm" len="sm"/>
          </a:ln>
        </p:spPr>
        <p:txBody>
          <a:bodyPr wrap="none" anchor="ctr"/>
          <a:lstStyle/>
          <a:p>
            <a:pPr algn="ctr">
              <a:lnSpc>
                <a:spcPct val="70000"/>
              </a:lnSpc>
            </a:pPr>
            <a:r>
              <a:rPr lang="ru-RU" sz="2200" b="1">
                <a:solidFill>
                  <a:srgbClr val="FF0000"/>
                </a:solidFill>
              </a:rPr>
              <a:t>Прекращение </a:t>
            </a:r>
            <a:br>
              <a:rPr lang="ru-RU" sz="2200" b="1">
                <a:solidFill>
                  <a:srgbClr val="FF0000"/>
                </a:solidFill>
              </a:rPr>
            </a:br>
            <a:r>
              <a:rPr lang="ru-RU" sz="2200" b="1">
                <a:solidFill>
                  <a:srgbClr val="FF0000"/>
                </a:solidFill>
              </a:rPr>
              <a:t>контакта </a:t>
            </a:r>
            <a:br>
              <a:rPr lang="ru-RU" sz="2200" b="1">
                <a:solidFill>
                  <a:srgbClr val="FF0000"/>
                </a:solidFill>
              </a:rPr>
            </a:br>
            <a:r>
              <a:rPr lang="ru-RU" sz="2200" b="1">
                <a:solidFill>
                  <a:srgbClr val="FF0000"/>
                </a:solidFill>
              </a:rPr>
              <a:t>с антигеном</a:t>
            </a:r>
            <a:endParaRPr lang="ru-RU">
              <a:solidFill>
                <a:srgbClr val="FF0000"/>
              </a:solidFill>
            </a:endParaRPr>
          </a:p>
        </p:txBody>
      </p:sp>
      <p:sp>
        <p:nvSpPr>
          <p:cNvPr id="67597" name="Line 1039"/>
          <p:cNvSpPr>
            <a:spLocks noChangeShapeType="1"/>
          </p:cNvSpPr>
          <p:nvPr/>
        </p:nvSpPr>
        <p:spPr bwMode="auto">
          <a:xfrm>
            <a:off x="4419600" y="1752600"/>
            <a:ext cx="0" cy="304800"/>
          </a:xfrm>
          <a:prstGeom prst="line">
            <a:avLst/>
          </a:prstGeom>
          <a:noFill/>
          <a:ln w="12700">
            <a:solidFill>
              <a:schemeClr val="tx1"/>
            </a:solidFill>
            <a:round/>
            <a:headEnd type="none" w="sm" len="sm"/>
            <a:tailEnd type="triangle" w="sm" len="sm"/>
          </a:ln>
        </p:spPr>
        <p:txBody>
          <a:bodyPr wrap="none" anchor="ctr"/>
          <a:lstStyle/>
          <a:p>
            <a:endParaRPr lang="ru-RU"/>
          </a:p>
        </p:txBody>
      </p:sp>
      <p:sp>
        <p:nvSpPr>
          <p:cNvPr id="67598" name="Line 1041"/>
          <p:cNvSpPr>
            <a:spLocks noChangeShapeType="1"/>
          </p:cNvSpPr>
          <p:nvPr/>
        </p:nvSpPr>
        <p:spPr bwMode="auto">
          <a:xfrm>
            <a:off x="4572000" y="2514600"/>
            <a:ext cx="0" cy="304800"/>
          </a:xfrm>
          <a:prstGeom prst="line">
            <a:avLst/>
          </a:prstGeom>
          <a:noFill/>
          <a:ln w="12700">
            <a:solidFill>
              <a:schemeClr val="tx1"/>
            </a:solidFill>
            <a:round/>
            <a:headEnd type="none" w="sm" len="sm"/>
            <a:tailEnd type="triangle" w="sm" len="sm"/>
          </a:ln>
        </p:spPr>
        <p:txBody>
          <a:bodyPr wrap="none" anchor="ctr"/>
          <a:lstStyle/>
          <a:p>
            <a:endParaRPr lang="ru-RU"/>
          </a:p>
        </p:txBody>
      </p:sp>
      <p:sp>
        <p:nvSpPr>
          <p:cNvPr id="67599" name="AutoShape 1047"/>
          <p:cNvSpPr>
            <a:spLocks noChangeArrowheads="1"/>
          </p:cNvSpPr>
          <p:nvPr/>
        </p:nvSpPr>
        <p:spPr bwMode="auto">
          <a:xfrm rot="5400000">
            <a:off x="4249738" y="1828800"/>
            <a:ext cx="398462" cy="211138"/>
          </a:xfrm>
          <a:prstGeom prst="rightArrow">
            <a:avLst>
              <a:gd name="adj1" fmla="val 50000"/>
              <a:gd name="adj2" fmla="val 47180"/>
            </a:avLst>
          </a:prstGeom>
          <a:solidFill>
            <a:srgbClr val="0000CC"/>
          </a:solidFill>
          <a:ln w="12700">
            <a:solidFill>
              <a:srgbClr val="0000CC"/>
            </a:solidFill>
            <a:miter lim="800000"/>
            <a:headEnd type="none" w="sm" len="sm"/>
            <a:tailEnd type="none" w="sm" len="sm"/>
          </a:ln>
        </p:spPr>
        <p:txBody>
          <a:bodyPr rot="10800000" vert="eaVert" wrap="none" anchor="ctr"/>
          <a:lstStyle/>
          <a:p>
            <a:pPr algn="ctr"/>
            <a:endParaRPr lang="ru-RU">
              <a:solidFill>
                <a:srgbClr val="0000CC"/>
              </a:solidFill>
            </a:endParaRPr>
          </a:p>
        </p:txBody>
      </p:sp>
      <p:sp>
        <p:nvSpPr>
          <p:cNvPr id="67600" name="AutoShape 1048"/>
          <p:cNvSpPr>
            <a:spLocks noChangeArrowheads="1"/>
          </p:cNvSpPr>
          <p:nvPr/>
        </p:nvSpPr>
        <p:spPr bwMode="auto">
          <a:xfrm rot="5400000">
            <a:off x="4152900" y="2628900"/>
            <a:ext cx="609600" cy="381000"/>
          </a:xfrm>
          <a:prstGeom prst="rightArrow">
            <a:avLst>
              <a:gd name="adj1" fmla="val 50000"/>
              <a:gd name="adj2" fmla="val 40000"/>
            </a:avLst>
          </a:prstGeom>
          <a:solidFill>
            <a:srgbClr val="0000CC"/>
          </a:solidFill>
          <a:ln w="12700">
            <a:solidFill>
              <a:srgbClr val="0000CC"/>
            </a:solidFill>
            <a:miter lim="800000"/>
            <a:headEnd type="none" w="sm" len="sm"/>
            <a:tailEnd type="none" w="sm" len="sm"/>
          </a:ln>
        </p:spPr>
        <p:txBody>
          <a:bodyPr rot="10800000" vert="eaVert" wrap="none" anchor="ctr"/>
          <a:lstStyle/>
          <a:p>
            <a:pPr algn="ctr"/>
            <a:endParaRPr lang="ru-RU">
              <a:solidFill>
                <a:srgbClr val="0000CC"/>
              </a:solidFill>
            </a:endParaRPr>
          </a:p>
        </p:txBody>
      </p:sp>
      <p:sp>
        <p:nvSpPr>
          <p:cNvPr id="67601" name="AutoShape 1049"/>
          <p:cNvSpPr>
            <a:spLocks noChangeArrowheads="1"/>
          </p:cNvSpPr>
          <p:nvPr/>
        </p:nvSpPr>
        <p:spPr bwMode="auto">
          <a:xfrm rot="5400000">
            <a:off x="2268537" y="5351463"/>
            <a:ext cx="398463" cy="211138"/>
          </a:xfrm>
          <a:prstGeom prst="rightArrow">
            <a:avLst>
              <a:gd name="adj1" fmla="val 50000"/>
              <a:gd name="adj2" fmla="val 47180"/>
            </a:avLst>
          </a:prstGeom>
          <a:solidFill>
            <a:srgbClr val="0000CC"/>
          </a:solidFill>
          <a:ln w="12700">
            <a:solidFill>
              <a:srgbClr val="0000CC"/>
            </a:solidFill>
            <a:miter lim="800000"/>
            <a:headEnd type="none" w="sm" len="sm"/>
            <a:tailEnd type="none" w="sm" len="sm"/>
          </a:ln>
        </p:spPr>
        <p:txBody>
          <a:bodyPr rot="10800000" vert="eaVert" wrap="none" anchor="ctr"/>
          <a:lstStyle/>
          <a:p>
            <a:pPr algn="ctr"/>
            <a:endParaRPr lang="ru-RU">
              <a:solidFill>
                <a:srgbClr val="0000CC"/>
              </a:solidFill>
            </a:endParaRPr>
          </a:p>
        </p:txBody>
      </p:sp>
      <p:sp>
        <p:nvSpPr>
          <p:cNvPr id="67602" name="AutoShape 1050"/>
          <p:cNvSpPr>
            <a:spLocks noChangeArrowheads="1"/>
          </p:cNvSpPr>
          <p:nvPr/>
        </p:nvSpPr>
        <p:spPr bwMode="auto">
          <a:xfrm rot="5400000">
            <a:off x="7373937" y="5275263"/>
            <a:ext cx="398463" cy="211138"/>
          </a:xfrm>
          <a:prstGeom prst="rightArrow">
            <a:avLst>
              <a:gd name="adj1" fmla="val 50000"/>
              <a:gd name="adj2" fmla="val 47180"/>
            </a:avLst>
          </a:prstGeom>
          <a:solidFill>
            <a:srgbClr val="0000CC"/>
          </a:solidFill>
          <a:ln w="12700">
            <a:solidFill>
              <a:srgbClr val="0000CC"/>
            </a:solidFill>
            <a:miter lim="800000"/>
            <a:headEnd type="none" w="sm" len="sm"/>
            <a:tailEnd type="none" w="sm" len="sm"/>
          </a:ln>
        </p:spPr>
        <p:txBody>
          <a:bodyPr rot="10800000" vert="eaVert" wrap="none" anchor="ctr"/>
          <a:lstStyle/>
          <a:p>
            <a:pPr algn="ctr"/>
            <a:endParaRPr lang="ru-RU">
              <a:solidFill>
                <a:srgbClr val="0000CC"/>
              </a:solidFill>
            </a:endParaRPr>
          </a:p>
        </p:txBody>
      </p:sp>
      <p:sp>
        <p:nvSpPr>
          <p:cNvPr id="67603" name="AutoShape 1051"/>
          <p:cNvSpPr>
            <a:spLocks noChangeArrowheads="1"/>
          </p:cNvSpPr>
          <p:nvPr/>
        </p:nvSpPr>
        <p:spPr bwMode="auto">
          <a:xfrm rot="8303865">
            <a:off x="2682875" y="4176713"/>
            <a:ext cx="1143000" cy="166687"/>
          </a:xfrm>
          <a:prstGeom prst="rightArrow">
            <a:avLst>
              <a:gd name="adj1" fmla="val 50000"/>
              <a:gd name="adj2" fmla="val 171429"/>
            </a:avLst>
          </a:prstGeom>
          <a:solidFill>
            <a:srgbClr val="0000CC"/>
          </a:solidFill>
          <a:ln w="12700">
            <a:solidFill>
              <a:srgbClr val="0000CC"/>
            </a:solidFill>
            <a:miter lim="800000"/>
            <a:headEnd type="none" w="sm" len="sm"/>
            <a:tailEnd type="none" w="sm" len="sm"/>
          </a:ln>
        </p:spPr>
        <p:txBody>
          <a:bodyPr rot="10800000" wrap="none" anchor="ctr"/>
          <a:lstStyle/>
          <a:p>
            <a:pPr algn="ctr"/>
            <a:endParaRPr lang="ru-RU">
              <a:solidFill>
                <a:srgbClr val="0000CC"/>
              </a:solidFill>
            </a:endParaRPr>
          </a:p>
        </p:txBody>
      </p:sp>
      <p:sp>
        <p:nvSpPr>
          <p:cNvPr id="67604" name="AutoShape 1052"/>
          <p:cNvSpPr>
            <a:spLocks noChangeArrowheads="1"/>
          </p:cNvSpPr>
          <p:nvPr/>
        </p:nvSpPr>
        <p:spPr bwMode="auto">
          <a:xfrm rot="12740653" flipH="1">
            <a:off x="5392738" y="4075113"/>
            <a:ext cx="1190625" cy="184150"/>
          </a:xfrm>
          <a:prstGeom prst="rightArrow">
            <a:avLst>
              <a:gd name="adj1" fmla="val 50000"/>
              <a:gd name="adj2" fmla="val 161638"/>
            </a:avLst>
          </a:prstGeom>
          <a:solidFill>
            <a:srgbClr val="0000CC"/>
          </a:solidFill>
          <a:ln w="12700">
            <a:solidFill>
              <a:srgbClr val="0000CC"/>
            </a:solidFill>
            <a:miter lim="800000"/>
            <a:headEnd type="none" w="sm" len="sm"/>
            <a:tailEnd type="none" w="sm" len="sm"/>
          </a:ln>
        </p:spPr>
        <p:txBody>
          <a:bodyPr rot="10800000" wrap="none" anchor="ctr"/>
          <a:lstStyle/>
          <a:p>
            <a:pPr algn="ctr"/>
            <a:endParaRPr lang="ru-RU">
              <a:solidFill>
                <a:srgbClr val="0000CC"/>
              </a:solidFill>
            </a:endParaRPr>
          </a:p>
        </p:txBody>
      </p:sp>
      <p:sp>
        <p:nvSpPr>
          <p:cNvPr id="67605" name="AutoShape 1053"/>
          <p:cNvSpPr>
            <a:spLocks noChangeArrowheads="1"/>
          </p:cNvSpPr>
          <p:nvPr/>
        </p:nvSpPr>
        <p:spPr bwMode="auto">
          <a:xfrm>
            <a:off x="2743200" y="4038600"/>
            <a:ext cx="533400" cy="152400"/>
          </a:xfrm>
          <a:prstGeom prst="rightArrow">
            <a:avLst>
              <a:gd name="adj1" fmla="val 50000"/>
              <a:gd name="adj2" fmla="val 87500"/>
            </a:avLst>
          </a:prstGeom>
          <a:solidFill>
            <a:schemeClr val="tx1"/>
          </a:solidFill>
          <a:ln w="12700">
            <a:solidFill>
              <a:schemeClr val="tx1"/>
            </a:solidFill>
            <a:miter lim="800000"/>
            <a:headEnd type="none" w="sm" len="sm"/>
            <a:tailEnd type="none" w="sm" len="sm"/>
          </a:ln>
        </p:spPr>
        <p:txBody>
          <a:bodyPr wrap="none" anchor="ctr"/>
          <a:lstStyle/>
          <a:p>
            <a:endParaRPr lang="ru-RU"/>
          </a:p>
        </p:txBody>
      </p:sp>
      <p:sp>
        <p:nvSpPr>
          <p:cNvPr id="67606" name="AutoShape 1054"/>
          <p:cNvSpPr>
            <a:spLocks noChangeArrowheads="1"/>
          </p:cNvSpPr>
          <p:nvPr/>
        </p:nvSpPr>
        <p:spPr bwMode="auto">
          <a:xfrm rot="10800000">
            <a:off x="6019800" y="3962400"/>
            <a:ext cx="639763" cy="187325"/>
          </a:xfrm>
          <a:prstGeom prst="rightArrow">
            <a:avLst>
              <a:gd name="adj1" fmla="val 50000"/>
              <a:gd name="adj2" fmla="val 85381"/>
            </a:avLst>
          </a:prstGeom>
          <a:solidFill>
            <a:schemeClr val="tx1"/>
          </a:solidFill>
          <a:ln w="12700">
            <a:solidFill>
              <a:schemeClr val="tx1"/>
            </a:solidFill>
            <a:miter lim="800000"/>
            <a:headEnd type="none" w="sm" len="sm"/>
            <a:tailEnd type="none" w="sm" len="sm"/>
          </a:ln>
        </p:spPr>
        <p:txBody>
          <a:bodyPr wrap="none" anchor="ctr"/>
          <a:lstStyle/>
          <a:p>
            <a:endParaRPr lang="ru-RU"/>
          </a:p>
        </p:txBody>
      </p:sp>
      <p:sp>
        <p:nvSpPr>
          <p:cNvPr id="67607" name="AutoShape 1056"/>
          <p:cNvSpPr>
            <a:spLocks noChangeArrowheads="1"/>
          </p:cNvSpPr>
          <p:nvPr/>
        </p:nvSpPr>
        <p:spPr bwMode="auto">
          <a:xfrm rot="10800000" flipV="1">
            <a:off x="4572000" y="2667000"/>
            <a:ext cx="2232025" cy="257175"/>
          </a:xfrm>
          <a:prstGeom prst="rightArrow">
            <a:avLst>
              <a:gd name="adj1" fmla="val 50000"/>
              <a:gd name="adj2" fmla="val 216975"/>
            </a:avLst>
          </a:prstGeom>
          <a:solidFill>
            <a:schemeClr val="tx1"/>
          </a:solidFill>
          <a:ln w="12700">
            <a:solidFill>
              <a:schemeClr val="tx1"/>
            </a:solidFill>
            <a:miter lim="800000"/>
            <a:headEnd type="none" w="sm" len="sm"/>
            <a:tailEnd type="none" w="sm" len="sm"/>
          </a:ln>
        </p:spPr>
        <p:txBody>
          <a:bodyPr wrap="none" anchor="ctr"/>
          <a:lstStyle/>
          <a:p>
            <a:endParaRPr lang="ru-RU"/>
          </a:p>
        </p:txBody>
      </p:sp>
      <p:sp>
        <p:nvSpPr>
          <p:cNvPr id="67608" name="AutoShape 1057"/>
          <p:cNvSpPr>
            <a:spLocks noChangeArrowheads="1"/>
          </p:cNvSpPr>
          <p:nvPr/>
        </p:nvSpPr>
        <p:spPr bwMode="auto">
          <a:xfrm rot="10800000" flipV="1">
            <a:off x="4495800" y="1828800"/>
            <a:ext cx="2597150" cy="160338"/>
          </a:xfrm>
          <a:prstGeom prst="rightArrow">
            <a:avLst>
              <a:gd name="adj1" fmla="val 50000"/>
              <a:gd name="adj2" fmla="val 404949"/>
            </a:avLst>
          </a:prstGeom>
          <a:solidFill>
            <a:schemeClr val="tx1"/>
          </a:solidFill>
          <a:ln w="12700">
            <a:solidFill>
              <a:schemeClr val="tx1"/>
            </a:solidFill>
            <a:miter lim="800000"/>
            <a:headEnd type="none" w="sm" len="sm"/>
            <a:tailEnd type="none" w="sm" len="sm"/>
          </a:ln>
        </p:spPr>
        <p:txBody>
          <a:bodyPr wrap="none" anchor="ctr"/>
          <a:lstStyle/>
          <a:p>
            <a:endParaRPr lang="ru-RU"/>
          </a:p>
        </p:txBody>
      </p:sp>
      <p:sp>
        <p:nvSpPr>
          <p:cNvPr id="67609" name="Rectangle 1037"/>
          <p:cNvSpPr>
            <a:spLocks noChangeArrowheads="1"/>
          </p:cNvSpPr>
          <p:nvPr/>
        </p:nvSpPr>
        <p:spPr bwMode="auto">
          <a:xfrm>
            <a:off x="6588125" y="2590800"/>
            <a:ext cx="2087563" cy="550863"/>
          </a:xfrm>
          <a:prstGeom prst="rect">
            <a:avLst/>
          </a:prstGeom>
          <a:solidFill>
            <a:schemeClr val="tx1"/>
          </a:solidFill>
          <a:ln w="12700">
            <a:noFill/>
            <a:miter lim="800000"/>
            <a:headEnd type="none" w="sm" len="sm"/>
            <a:tailEnd type="none" w="sm" len="sm"/>
          </a:ln>
        </p:spPr>
        <p:txBody>
          <a:bodyPr wrap="none" anchor="ctr"/>
          <a:lstStyle/>
          <a:p>
            <a:pPr algn="ctr">
              <a:lnSpc>
                <a:spcPct val="80000"/>
              </a:lnSpc>
            </a:pPr>
            <a:r>
              <a:rPr lang="ru-RU" sz="2200" b="1">
                <a:solidFill>
                  <a:srgbClr val="FF0000"/>
                </a:solidFill>
              </a:rPr>
              <a:t>Кромогликаты</a:t>
            </a:r>
            <a:br>
              <a:rPr lang="ru-RU" sz="2200" b="1">
                <a:solidFill>
                  <a:srgbClr val="FF0000"/>
                </a:solidFill>
              </a:rPr>
            </a:br>
            <a:r>
              <a:rPr lang="ru-RU" sz="2200" b="1">
                <a:solidFill>
                  <a:srgbClr val="FF0000"/>
                </a:solidFill>
              </a:rPr>
              <a:t>ГКС</a:t>
            </a:r>
            <a:endParaRPr lang="ru-RU" sz="2200">
              <a:solidFill>
                <a:srgbClr val="FF0000"/>
              </a:solidFill>
            </a:endParaRPr>
          </a:p>
        </p:txBody>
      </p:sp>
      <p:sp>
        <p:nvSpPr>
          <p:cNvPr id="27" name="Прямоугольник 2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500063"/>
            <a:ext cx="7286625" cy="714375"/>
          </a:xfrm>
        </p:spPr>
        <p:txBody>
          <a:bodyPr>
            <a:normAutofit fontScale="90000"/>
          </a:bodyPr>
          <a:lstStyle/>
          <a:p>
            <a:pPr eaLnBrk="1" hangingPunct="1">
              <a:defRPr/>
            </a:pPr>
            <a:r>
              <a:rPr lang="en-US" dirty="0" smtClean="0">
                <a:solidFill>
                  <a:srgbClr val="FF0000"/>
                </a:solidFill>
              </a:rPr>
              <a:t>GINA</a:t>
            </a:r>
            <a:r>
              <a:rPr lang="ru-RU" dirty="0" smtClean="0">
                <a:solidFill>
                  <a:srgbClr val="FF0000"/>
                </a:solidFill>
              </a:rPr>
              <a:t> - </a:t>
            </a:r>
            <a:r>
              <a:rPr lang="en-US" dirty="0" smtClean="0"/>
              <a:t>Global Initiative for Asthma</a:t>
            </a:r>
            <a:endParaRPr lang="ru-RU" dirty="0" smtClean="0">
              <a:solidFill>
                <a:srgbClr val="FF0000"/>
              </a:solidFill>
            </a:endParaRPr>
          </a:p>
        </p:txBody>
      </p:sp>
      <p:sp>
        <p:nvSpPr>
          <p:cNvPr id="16387" name="Rectangle 3"/>
          <p:cNvSpPr>
            <a:spLocks noGrp="1" noChangeArrowheads="1"/>
          </p:cNvSpPr>
          <p:nvPr>
            <p:ph idx="1"/>
          </p:nvPr>
        </p:nvSpPr>
        <p:spPr>
          <a:xfrm>
            <a:off x="457200" y="1285875"/>
            <a:ext cx="8686800" cy="5286375"/>
          </a:xfrm>
        </p:spPr>
        <p:txBody>
          <a:bodyPr>
            <a:normAutofit fontScale="77500" lnSpcReduction="20000"/>
          </a:bodyPr>
          <a:lstStyle/>
          <a:p>
            <a:pPr algn="ctr">
              <a:buFont typeface="Wingdings" pitchFamily="2" charset="2"/>
              <a:buNone/>
              <a:defRPr/>
            </a:pPr>
            <a:r>
              <a:rPr lang="ru-RU" sz="3400" b="1" dirty="0" smtClean="0"/>
              <a:t> Принципы терапии</a:t>
            </a:r>
          </a:p>
          <a:p>
            <a:pPr>
              <a:defRPr/>
            </a:pPr>
            <a:r>
              <a:rPr lang="ru-RU" dirty="0" smtClean="0"/>
              <a:t>Лечение астмы – это </a:t>
            </a:r>
            <a:r>
              <a:rPr lang="ru-RU" b="1" dirty="0" smtClean="0"/>
              <a:t>длительный, часто пожизненный</a:t>
            </a:r>
            <a:r>
              <a:rPr lang="ru-RU" dirty="0" smtClean="0"/>
              <a:t>, процесс, включающий контроль (элиминацию) основных риск факторов, непрерывную базисную терапию противовоспалительными препаратами и </a:t>
            </a:r>
            <a:r>
              <a:rPr lang="ru-RU" dirty="0" err="1" smtClean="0"/>
              <a:t>бронхолитики</a:t>
            </a:r>
            <a:r>
              <a:rPr lang="ru-RU" dirty="0" smtClean="0"/>
              <a:t> в периоды обострений. Лечение проводится </a:t>
            </a:r>
            <a:r>
              <a:rPr lang="ru-RU" b="1" dirty="0" err="1" smtClean="0">
                <a:solidFill>
                  <a:srgbClr val="FF0000"/>
                </a:solidFill>
              </a:rPr>
              <a:t>амбулаторно</a:t>
            </a:r>
            <a:r>
              <a:rPr lang="ru-RU" dirty="0" smtClean="0">
                <a:solidFill>
                  <a:srgbClr val="FF0000"/>
                </a:solidFill>
              </a:rPr>
              <a:t> </a:t>
            </a:r>
            <a:r>
              <a:rPr lang="ru-RU" dirty="0" smtClean="0"/>
              <a:t>и лишь при тяжелых обострениях целесообразна стационарная терапия. </a:t>
            </a:r>
          </a:p>
          <a:p>
            <a:pPr>
              <a:defRPr/>
            </a:pPr>
            <a:r>
              <a:rPr lang="ru-RU" dirty="0" smtClean="0"/>
              <a:t>Основные компоненты лечения включают:</a:t>
            </a:r>
          </a:p>
          <a:p>
            <a:pPr>
              <a:defRPr/>
            </a:pPr>
            <a:r>
              <a:rPr lang="ru-RU" dirty="0" smtClean="0"/>
              <a:t>Обучение больного. </a:t>
            </a:r>
          </a:p>
          <a:p>
            <a:pPr>
              <a:defRPr/>
            </a:pPr>
            <a:r>
              <a:rPr lang="ru-RU" dirty="0" smtClean="0"/>
              <a:t>Оценку и </a:t>
            </a:r>
            <a:r>
              <a:rPr lang="ru-RU" dirty="0" err="1" smtClean="0"/>
              <a:t>мониторирование</a:t>
            </a:r>
            <a:r>
              <a:rPr lang="ru-RU" dirty="0" smtClean="0"/>
              <a:t> тяжести течения с помощью </a:t>
            </a:r>
            <a:r>
              <a:rPr lang="ru-RU" dirty="0" err="1" smtClean="0"/>
              <a:t>пикфлоуметрии</a:t>
            </a:r>
            <a:r>
              <a:rPr lang="ru-RU" dirty="0" smtClean="0"/>
              <a:t>.</a:t>
            </a:r>
          </a:p>
          <a:p>
            <a:pPr>
              <a:defRPr/>
            </a:pPr>
            <a:r>
              <a:rPr lang="ru-RU" dirty="0" smtClean="0"/>
              <a:t>Контроль </a:t>
            </a:r>
            <a:r>
              <a:rPr lang="ru-RU" dirty="0" err="1" smtClean="0"/>
              <a:t>триггерных</a:t>
            </a:r>
            <a:r>
              <a:rPr lang="ru-RU" dirty="0" smtClean="0"/>
              <a:t> факторов, исключение (элиминацию) провоцирующих факторов.</a:t>
            </a:r>
          </a:p>
          <a:p>
            <a:pPr>
              <a:defRPr/>
            </a:pPr>
            <a:r>
              <a:rPr lang="ru-RU" dirty="0" smtClean="0"/>
              <a:t>Подбор фармакологических средств, включая базисные (противовоспалительные) и симптоматические (</a:t>
            </a:r>
            <a:r>
              <a:rPr lang="ru-RU" dirty="0" err="1" smtClean="0"/>
              <a:t>бронхолитические</a:t>
            </a:r>
            <a:r>
              <a:rPr lang="ru-RU" dirty="0" smtClean="0"/>
              <a:t>) препараты в зависимости от тяжести течения.</a:t>
            </a:r>
            <a:endParaRPr lang="ru-RU" b="1" dirty="0" smtClean="0"/>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ru-RU" sz="2400" dirty="0" err="1" smtClean="0">
                <a:solidFill>
                  <a:srgbClr val="FF0000"/>
                </a:solidFill>
                <a:latin typeface="Arial" pitchFamily="34" charset="0"/>
                <a:cs typeface="Arial" pitchFamily="34" charset="0"/>
              </a:rPr>
              <a:t>Ступеньчатая</a:t>
            </a:r>
            <a:r>
              <a:rPr lang="ru-RU" sz="2400" dirty="0" smtClean="0">
                <a:solidFill>
                  <a:srgbClr val="FF0000"/>
                </a:solidFill>
                <a:latin typeface="Arial" pitchFamily="34" charset="0"/>
                <a:cs typeface="Arial" pitchFamily="34" charset="0"/>
              </a:rPr>
              <a:t> терапия бронхиальной  астмы</a:t>
            </a:r>
            <a:endParaRPr lang="ru-RU" sz="2400" dirty="0">
              <a:solidFill>
                <a:srgbClr val="FF0000"/>
              </a:solidFill>
              <a:latin typeface="Arial" pitchFamily="34" charset="0"/>
              <a:cs typeface="Arial" pitchFamily="34" charset="0"/>
            </a:endParaRPr>
          </a:p>
        </p:txBody>
      </p:sp>
      <p:sp>
        <p:nvSpPr>
          <p:cNvPr id="6963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sz="1800">
              <a:latin typeface="Arial" pitchFamily="34" charset="0"/>
            </a:endParaRPr>
          </a:p>
        </p:txBody>
      </p:sp>
      <p:graphicFrame>
        <p:nvGraphicFramePr>
          <p:cNvPr id="8" name="Таблица 7"/>
          <p:cNvGraphicFramePr>
            <a:graphicFrameLocks noGrp="1"/>
          </p:cNvGraphicFramePr>
          <p:nvPr/>
        </p:nvGraphicFramePr>
        <p:xfrm>
          <a:off x="785813" y="857250"/>
          <a:ext cx="8358187" cy="5638038"/>
        </p:xfrm>
        <a:graphic>
          <a:graphicData uri="http://schemas.openxmlformats.org/drawingml/2006/table">
            <a:tbl>
              <a:tblPr/>
              <a:tblGrid>
                <a:gridCol w="1703387"/>
                <a:gridCol w="1662113"/>
                <a:gridCol w="1662112"/>
                <a:gridCol w="1665288"/>
                <a:gridCol w="1665287"/>
              </a:tblGrid>
              <a:tr h="2794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3300"/>
                          </a:solidFill>
                          <a:effectLst/>
                          <a:latin typeface="Calibri" pitchFamily="34" charset="0"/>
                          <a:cs typeface="Times New Roman" pitchFamily="18" charset="0"/>
                        </a:rPr>
                        <a:t>Ступень  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Calibri" pitchFamily="34" charset="0"/>
                          <a:cs typeface="Times New Roman" pitchFamily="18" charset="0"/>
                        </a:rPr>
                        <a:t>Ступень  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Calibri" pitchFamily="34" charset="0"/>
                          <a:cs typeface="Times New Roman" pitchFamily="18" charset="0"/>
                        </a:rPr>
                        <a:t>Ступень  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Calibri" pitchFamily="34" charset="0"/>
                          <a:cs typeface="Times New Roman" pitchFamily="18" charset="0"/>
                        </a:rPr>
                        <a:t>Ступень  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Calibri" pitchFamily="34" charset="0"/>
                          <a:cs typeface="Times New Roman" pitchFamily="18" charset="0"/>
                        </a:rPr>
                        <a:t>Ступень  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7030A0"/>
                          </a:solidFill>
                          <a:effectLst/>
                          <a:latin typeface="Calibri" pitchFamily="34" charset="0"/>
                          <a:cs typeface="Times New Roman" pitchFamily="18" charset="0"/>
                        </a:rPr>
                        <a:t>                                                                   Обучение  пациентов</a:t>
                      </a:r>
                      <a:endParaRPr kumimoji="0" lang="ru-RU" sz="1600" b="0" i="0" u="none" strike="noStrike" cap="none" normalizeH="0" baseline="0" smtClean="0">
                        <a:ln>
                          <a:noFill/>
                        </a:ln>
                        <a:solidFill>
                          <a:srgbClr val="7030A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5275">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72"/>
                          </a:solidFill>
                          <a:effectLst/>
                          <a:latin typeface="Calibri" pitchFamily="34" charset="0"/>
                          <a:cs typeface="Times New Roman" pitchFamily="18" charset="0"/>
                        </a:rPr>
                        <a:t>                                                          Элиминационные мероприятия</a:t>
                      </a:r>
                      <a:endParaRPr kumimoji="0" lang="ru-RU" sz="1600" b="0" i="0" u="none" strike="noStrike" cap="none" normalizeH="0" baseline="0" smtClean="0">
                        <a:ln>
                          <a:noFill/>
                        </a:ln>
                        <a:solidFill>
                          <a:srgbClr val="000072"/>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9400">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70C0"/>
                          </a:solidFill>
                          <a:effectLst/>
                          <a:latin typeface="Calibri" pitchFamily="34" charset="0"/>
                          <a:cs typeface="Times New Roman" pitchFamily="18" charset="0"/>
                        </a:rPr>
                        <a:t>                                                 </a:t>
                      </a:r>
                      <a:r>
                        <a:rPr kumimoji="0" lang="ru-RU" sz="1600" b="1" i="0" u="none" strike="noStrike" cap="none" normalizeH="0" baseline="0" smtClean="0">
                          <a:ln>
                            <a:noFill/>
                          </a:ln>
                          <a:solidFill>
                            <a:srgbClr val="0070C0"/>
                          </a:solidFill>
                          <a:effectLst/>
                          <a:latin typeface="Times Uzb Roman"/>
                          <a:cs typeface="Times New Roman" pitchFamily="18" charset="0"/>
                        </a:rPr>
                        <a:t>β</a:t>
                      </a:r>
                      <a:r>
                        <a:rPr kumimoji="0" lang="ru-RU" sz="1600" b="1" i="0" u="none" strike="noStrike" cap="none" normalizeH="0" baseline="-25000" smtClean="0">
                          <a:ln>
                            <a:noFill/>
                          </a:ln>
                          <a:solidFill>
                            <a:srgbClr val="0070C0"/>
                          </a:solidFill>
                          <a:effectLst/>
                          <a:latin typeface="Times Uzb Roman"/>
                          <a:cs typeface="Times New Roman" pitchFamily="18" charset="0"/>
                        </a:rPr>
                        <a:t>2</a:t>
                      </a:r>
                      <a:r>
                        <a:rPr kumimoji="0" lang="ru-RU" sz="1600" b="1" i="0" u="none" strike="noStrike" cap="none" normalizeH="0" baseline="-25000" smtClean="0">
                          <a:ln>
                            <a:noFill/>
                          </a:ln>
                          <a:solidFill>
                            <a:srgbClr val="0070C0"/>
                          </a:solidFill>
                          <a:effectLst/>
                          <a:latin typeface="Calibri" pitchFamily="34" charset="0"/>
                          <a:ea typeface="Times New Roman" pitchFamily="18" charset="0"/>
                          <a:cs typeface="Calibri" pitchFamily="34" charset="0"/>
                        </a:rPr>
                        <a:t>-</a:t>
                      </a:r>
                      <a:r>
                        <a:rPr kumimoji="0" lang="ru-RU" sz="1600" b="1" i="0" u="none" strike="noStrike" cap="none" normalizeH="0" baseline="0" smtClean="0">
                          <a:ln>
                            <a:noFill/>
                          </a:ln>
                          <a:solidFill>
                            <a:srgbClr val="0070C0"/>
                          </a:solidFill>
                          <a:effectLst/>
                          <a:latin typeface="Calibri" pitchFamily="34" charset="0"/>
                          <a:ea typeface="Times New Roman" pitchFamily="18" charset="0"/>
                          <a:cs typeface="Calibri" pitchFamily="34" charset="0"/>
                        </a:rPr>
                        <a:t>агонисты   кортикого действия по потребности</a:t>
                      </a:r>
                      <a:endParaRPr kumimoji="0" lang="ru-RU" sz="1600" b="0" i="0" u="none" strike="noStrike" cap="none" normalizeH="0" baseline="0" smtClean="0">
                        <a:ln>
                          <a:noFill/>
                        </a:ln>
                        <a:solidFill>
                          <a:srgbClr val="0070C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8475">
                <a:tc row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Варианты</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err="1"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Поддерживаю-щей</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терапии</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Выберите один</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Выберите один</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Добавьте один</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или более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Добавьте один</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или более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6950">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Низкие дозы</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ИГКС</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Низкие дозы</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ИГКС +</a:t>
                      </a: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Uzb Roman"/>
                          <a:cs typeface="Times New Roman" pitchFamily="18" charset="0"/>
                        </a:rPr>
                        <a:t> β</a:t>
                      </a:r>
                      <a:r>
                        <a:rPr kumimoji="0" lang="ru-RU" sz="1600" b="1" i="0" u="none" strike="noStrike" cap="none" normalizeH="0" baseline="-25000" dirty="0" smtClean="0">
                          <a:ln>
                            <a:noFill/>
                          </a:ln>
                          <a:solidFill>
                            <a:srgbClr val="FFFF00"/>
                          </a:solidFill>
                          <a:effectLst>
                            <a:outerShdw blurRad="38100" dist="38100" dir="2700000" algn="tl">
                              <a:srgbClr val="000000">
                                <a:alpha val="43137"/>
                              </a:srgbClr>
                            </a:outerShdw>
                          </a:effectLst>
                          <a:latin typeface="Times Uzb Roman"/>
                          <a:cs typeface="Times New Roman" pitchFamily="18" charset="0"/>
                        </a:rPr>
                        <a:t>2</a:t>
                      </a:r>
                      <a:r>
                        <a:rPr kumimoji="0" lang="ru-RU" sz="1600" b="1" i="0" u="none" strike="noStrike" cap="none" normalizeH="0" baseline="-25000" dirty="0" smtClean="0">
                          <a:ln>
                            <a:noFill/>
                          </a:ln>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a:t>
                      </a: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агонист</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ДД</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Средние или высокие  дозы  ИГКС +</a:t>
                      </a: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Uzb Roman"/>
                          <a:cs typeface="Times New Roman" pitchFamily="18" charset="0"/>
                        </a:rPr>
                        <a:t> β</a:t>
                      </a:r>
                      <a:r>
                        <a:rPr kumimoji="0" lang="ru-RU" sz="1600" b="1" i="0" u="none" strike="noStrike" cap="none" normalizeH="0" baseline="-25000" dirty="0" smtClean="0">
                          <a:ln>
                            <a:noFill/>
                          </a:ln>
                          <a:solidFill>
                            <a:srgbClr val="FFFF00"/>
                          </a:solidFill>
                          <a:effectLst>
                            <a:outerShdw blurRad="38100" dist="38100" dir="2700000" algn="tl">
                              <a:srgbClr val="000000">
                                <a:alpha val="43137"/>
                              </a:srgbClr>
                            </a:outerShdw>
                          </a:effectLst>
                          <a:latin typeface="Times Uzb Roman"/>
                          <a:cs typeface="Times New Roman" pitchFamily="18" charset="0"/>
                        </a:rPr>
                        <a:t>2</a:t>
                      </a:r>
                      <a:r>
                        <a:rPr kumimoji="0" lang="ru-RU" sz="1600" b="1" i="0" u="none" strike="noStrike" cap="none" normalizeH="0" baseline="-25000" dirty="0" smtClean="0">
                          <a:ln>
                            <a:noFill/>
                          </a:ln>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a:t>
                      </a: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агонист</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ДД</a:t>
                      </a: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Минимально</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Возможная доза</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Пераральнго</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ГКС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АЛП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Средние или высокие  дозы  ИГКС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АЛП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Анти-</a:t>
                      </a:r>
                      <a:r>
                        <a:rPr kumimoji="0" lang="en-US"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 Ig</a:t>
                      </a: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Низкие дозы</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ИГКС+АЛП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Теофиллин</a:t>
                      </a:r>
                      <a:r>
                        <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замедленного</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высвобождения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Низкие дозы</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ИГКС+Теофиллин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rPr>
                        <a:t>замедл. высвоб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Прямоугольник 10"/>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913" y="188913"/>
            <a:ext cx="7488237" cy="1008062"/>
          </a:xfrm>
        </p:spPr>
        <p:txBody>
          <a:bodyPr lIns="91440" tIns="45720" rIns="91440" bIns="45720"/>
          <a:lstStyle/>
          <a:p>
            <a:pPr>
              <a:defRPr/>
            </a:pPr>
            <a:r>
              <a:rPr lang="ru-RU" sz="4000" smtClean="0">
                <a:effectLst>
                  <a:outerShdw blurRad="38100" dist="38100" dir="2700000" algn="tl">
                    <a:srgbClr val="C0C0C0"/>
                  </a:outerShdw>
                </a:effectLst>
              </a:rPr>
              <a:t>Шаг-1</a:t>
            </a:r>
          </a:p>
        </p:txBody>
      </p:sp>
      <p:sp>
        <p:nvSpPr>
          <p:cNvPr id="43011" name="Rectangle 3"/>
          <p:cNvSpPr>
            <a:spLocks noGrp="1" noChangeArrowheads="1"/>
          </p:cNvSpPr>
          <p:nvPr>
            <p:ph idx="1"/>
          </p:nvPr>
        </p:nvSpPr>
        <p:spPr/>
        <p:txBody>
          <a:bodyPr/>
          <a:lstStyle/>
          <a:p>
            <a:pPr>
              <a:defRPr/>
            </a:pPr>
            <a:r>
              <a:rPr lang="ru-RU" dirty="0" err="1" smtClean="0">
                <a:effectLst>
                  <a:outerShdw blurRad="38100" dist="38100" dir="2700000" algn="tl">
                    <a:srgbClr val="000000">
                      <a:alpha val="43137"/>
                    </a:srgbClr>
                  </a:outerShdw>
                </a:effectLst>
              </a:rPr>
              <a:t>Бронходилятаторы</a:t>
            </a:r>
            <a:r>
              <a:rPr lang="ru-RU" dirty="0" smtClean="0">
                <a:effectLst>
                  <a:outerShdw blurRad="38100" dist="38100" dir="2700000" algn="tl">
                    <a:srgbClr val="000000">
                      <a:alpha val="43137"/>
                    </a:srgbClr>
                  </a:outerShdw>
                </a:effectLst>
              </a:rPr>
              <a:t> по требованию </a:t>
            </a:r>
          </a:p>
          <a:p>
            <a:pPr>
              <a:defRPr/>
            </a:pPr>
            <a:r>
              <a:rPr lang="ru-RU" dirty="0" smtClean="0">
                <a:effectLst>
                  <a:outerShdw blurRad="38100" dist="38100" dir="2700000" algn="tl">
                    <a:srgbClr val="000000">
                      <a:alpha val="43137"/>
                    </a:srgbClr>
                  </a:outerShdw>
                </a:effectLst>
              </a:rPr>
              <a:t>Короткодействующие </a:t>
            </a:r>
            <a:r>
              <a:rPr lang="ru-RU" sz="2800" b="1" dirty="0" smtClean="0">
                <a:effectLst>
                  <a:outerShdw blurRad="38100" dist="38100" dir="2700000" algn="tl">
                    <a:srgbClr val="000000">
                      <a:alpha val="43137"/>
                    </a:srgbClr>
                  </a:outerShdw>
                </a:effectLst>
                <a:latin typeface="Times Uzb Roman"/>
                <a:cs typeface="Times New Roman" pitchFamily="18" charset="0"/>
              </a:rPr>
              <a:t>β</a:t>
            </a:r>
            <a:r>
              <a:rPr lang="ru-RU" sz="2800" b="1" baseline="-25000" dirty="0" smtClean="0">
                <a:effectLst>
                  <a:outerShdw blurRad="38100" dist="38100" dir="2700000" algn="tl">
                    <a:srgbClr val="000000">
                      <a:alpha val="43137"/>
                    </a:srgbClr>
                  </a:outerShdw>
                </a:effectLst>
                <a:latin typeface="Times Uzb Roman"/>
                <a:cs typeface="Times New Roman" pitchFamily="18" charset="0"/>
              </a:rPr>
              <a:t>2</a:t>
            </a:r>
            <a:r>
              <a:rPr lang="ru-RU" sz="2800" b="1" baseline="-25000" dirty="0" smtClean="0">
                <a:effectLst>
                  <a:outerShdw blurRad="38100" dist="38100" dir="2700000" algn="tl">
                    <a:srgbClr val="000000">
                      <a:alpha val="43137"/>
                    </a:srgbClr>
                  </a:outerShdw>
                </a:effectLst>
                <a:latin typeface="Calibri" pitchFamily="34" charset="0"/>
                <a:ea typeface="Times New Roman" pitchFamily="18" charset="0"/>
                <a:cs typeface="Calibri" pitchFamily="34" charset="0"/>
              </a:rPr>
              <a:t>-</a:t>
            </a:r>
            <a:r>
              <a:rPr lang="ru-RU" dirty="0" smtClean="0">
                <a:effectLst>
                  <a:outerShdw blurRad="38100" dist="38100" dir="2700000" algn="tl">
                    <a:srgbClr val="000000">
                      <a:alpha val="43137"/>
                    </a:srgbClr>
                  </a:outerShdw>
                </a:effectLst>
              </a:rPr>
              <a:t>-стимуляторы(до 1 раза в сутки) </a:t>
            </a:r>
            <a:r>
              <a:rPr lang="ru-RU" dirty="0" err="1" smtClean="0">
                <a:effectLst>
                  <a:outerShdw blurRad="38100" dist="38100" dir="2700000" algn="tl">
                    <a:srgbClr val="000000">
                      <a:alpha val="43137"/>
                    </a:srgbClr>
                  </a:outerShdw>
                </a:effectLst>
              </a:rPr>
              <a:t>ингаляционно</a:t>
            </a:r>
            <a:endParaRPr lang="ru-RU" dirty="0" smtClean="0">
              <a:effectLst>
                <a:outerShdw blurRad="38100" dist="38100" dir="2700000" algn="tl">
                  <a:srgbClr val="000000">
                    <a:alpha val="43137"/>
                  </a:srgbClr>
                </a:outerShdw>
              </a:effectLst>
            </a:endParaRPr>
          </a:p>
          <a:p>
            <a:pPr>
              <a:defRPr/>
            </a:pPr>
            <a:r>
              <a:rPr lang="ru-RU" dirty="0" err="1" smtClean="0">
                <a:effectLst>
                  <a:outerShdw blurRad="38100" dist="38100" dir="2700000" algn="tl">
                    <a:srgbClr val="000000">
                      <a:alpha val="43137"/>
                    </a:srgbClr>
                  </a:outerShdw>
                </a:effectLst>
              </a:rPr>
              <a:t>Сальбутамол</a:t>
            </a:r>
            <a:r>
              <a:rPr lang="ru-RU" dirty="0" smtClean="0">
                <a:effectLst>
                  <a:outerShdw blurRad="38100" dist="38100" dir="2700000" algn="tl">
                    <a:srgbClr val="000000">
                      <a:alpha val="43137"/>
                    </a:srgbClr>
                  </a:outerShdw>
                </a:effectLst>
              </a:rPr>
              <a:t>(</a:t>
            </a:r>
            <a:r>
              <a:rPr lang="ru-RU" dirty="0" err="1" smtClean="0">
                <a:effectLst>
                  <a:outerShdw blurRad="38100" dist="38100" dir="2700000" algn="tl">
                    <a:srgbClr val="000000">
                      <a:alpha val="43137"/>
                    </a:srgbClr>
                  </a:outerShdw>
                </a:effectLst>
              </a:rPr>
              <a:t>вентолин</a:t>
            </a:r>
            <a:r>
              <a:rPr lang="ru-RU" dirty="0" smtClean="0">
                <a:effectLst>
                  <a:outerShdw blurRad="38100" dist="38100" dir="2700000" algn="tl">
                    <a:srgbClr val="000000">
                      <a:alpha val="43137"/>
                    </a:srgbClr>
                  </a:outerShdw>
                </a:effectLst>
              </a:rPr>
              <a:t>) 5 мг или </a:t>
            </a:r>
            <a:r>
              <a:rPr lang="ru-RU" dirty="0" err="1" smtClean="0">
                <a:effectLst>
                  <a:outerShdw blurRad="38100" dist="38100" dir="2700000" algn="tl">
                    <a:srgbClr val="000000">
                      <a:alpha val="43137"/>
                    </a:srgbClr>
                  </a:outerShdw>
                </a:effectLst>
              </a:rPr>
              <a:t>тербуталин</a:t>
            </a:r>
            <a:r>
              <a:rPr lang="ru-RU" dirty="0" smtClean="0">
                <a:effectLst>
                  <a:outerShdw blurRad="38100" dist="38100" dir="2700000" algn="tl">
                    <a:srgbClr val="000000">
                      <a:alpha val="43137"/>
                    </a:srgbClr>
                  </a:outerShdw>
                </a:effectLst>
              </a:rPr>
              <a:t> 10 мг по 1-2 вдоха</a:t>
            </a:r>
          </a:p>
          <a:p>
            <a:pPr>
              <a:buFont typeface="Wingdings" pitchFamily="2" charset="2"/>
              <a:buNone/>
              <a:defRPr/>
            </a:pPr>
            <a:r>
              <a:rPr lang="ru-RU" dirty="0" smtClean="0">
                <a:effectLst>
                  <a:outerShdw blurRad="38100" dist="38100" dir="2700000" algn="tl">
                    <a:srgbClr val="000000">
                      <a:alpha val="43137"/>
                    </a:srgbClr>
                  </a:outerShdw>
                </a:effectLst>
              </a:rPr>
              <a:t> </a:t>
            </a: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58888" y="333375"/>
            <a:ext cx="7200900" cy="935038"/>
          </a:xfrm>
        </p:spPr>
        <p:txBody>
          <a:bodyPr lIns="91440" tIns="45720" rIns="91440" bIns="45720"/>
          <a:lstStyle/>
          <a:p>
            <a:pPr>
              <a:defRPr/>
            </a:pPr>
            <a:r>
              <a:rPr lang="ru-RU" sz="4000" dirty="0" smtClean="0">
                <a:effectLst>
                  <a:outerShdw blurRad="38100" dist="38100" dir="2700000" algn="tl">
                    <a:srgbClr val="C0C0C0"/>
                  </a:outerShdw>
                </a:effectLst>
              </a:rPr>
              <a:t>Шаг-2</a:t>
            </a:r>
          </a:p>
        </p:txBody>
      </p:sp>
      <p:sp>
        <p:nvSpPr>
          <p:cNvPr id="44035" name="Rectangle 5"/>
          <p:cNvSpPr>
            <a:spLocks noGrp="1" noChangeArrowheads="1"/>
          </p:cNvSpPr>
          <p:nvPr>
            <p:ph idx="1"/>
          </p:nvPr>
        </p:nvSpPr>
        <p:spPr>
          <a:xfrm>
            <a:off x="1116013" y="1412875"/>
            <a:ext cx="7832725" cy="4752975"/>
          </a:xfrm>
        </p:spPr>
        <p:txBody>
          <a:bodyPr/>
          <a:lstStyle/>
          <a:p>
            <a:pPr>
              <a:lnSpc>
                <a:spcPct val="90000"/>
              </a:lnSpc>
              <a:defRPr/>
            </a:pPr>
            <a:r>
              <a:rPr lang="ru-RU" sz="2800" dirty="0" smtClean="0">
                <a:effectLst/>
              </a:rPr>
              <a:t>Короткодействующие </a:t>
            </a:r>
            <a:r>
              <a:rPr lang="ru-RU" sz="2800" b="1" dirty="0" smtClean="0">
                <a:effectLst/>
                <a:latin typeface="Times Uzb Roman"/>
                <a:cs typeface="Times New Roman" pitchFamily="18" charset="0"/>
              </a:rPr>
              <a:t>β</a:t>
            </a:r>
            <a:r>
              <a:rPr lang="ru-RU" sz="2800" b="1" baseline="-25000" dirty="0" smtClean="0">
                <a:effectLst/>
                <a:latin typeface="Times Uzb Roman"/>
                <a:cs typeface="Times New Roman" pitchFamily="18" charset="0"/>
              </a:rPr>
              <a:t>2</a:t>
            </a:r>
            <a:r>
              <a:rPr lang="ru-RU" sz="2800" b="1" baseline="-25000" dirty="0" smtClean="0">
                <a:effectLst/>
                <a:latin typeface="Calibri" pitchFamily="34" charset="0"/>
                <a:ea typeface="Times New Roman" pitchFamily="18" charset="0"/>
                <a:cs typeface="Calibri" pitchFamily="34" charset="0"/>
              </a:rPr>
              <a:t>-</a:t>
            </a:r>
            <a:r>
              <a:rPr lang="ru-RU" sz="2800" dirty="0" smtClean="0">
                <a:effectLst/>
              </a:rPr>
              <a:t>-стимуляторы по требованию </a:t>
            </a:r>
          </a:p>
          <a:p>
            <a:pPr>
              <a:lnSpc>
                <a:spcPct val="90000"/>
              </a:lnSpc>
              <a:defRPr/>
            </a:pPr>
            <a:r>
              <a:rPr lang="ru-RU" sz="2800" dirty="0" smtClean="0">
                <a:effectLst/>
              </a:rPr>
              <a:t>Регулярный прием  стандартных доз ингаляционных кортикостероидов: </a:t>
            </a:r>
            <a:r>
              <a:rPr lang="ru-RU" sz="2800" dirty="0" err="1" smtClean="0">
                <a:effectLst/>
              </a:rPr>
              <a:t>будесонид</a:t>
            </a:r>
            <a:r>
              <a:rPr lang="ru-RU" sz="2800" dirty="0" smtClean="0">
                <a:effectLst/>
              </a:rPr>
              <a:t> или </a:t>
            </a:r>
            <a:r>
              <a:rPr lang="ru-RU" sz="2800" dirty="0" err="1" smtClean="0">
                <a:effectLst/>
              </a:rPr>
              <a:t>бекламетазон</a:t>
            </a:r>
            <a:endParaRPr lang="ru-RU" sz="2800" dirty="0" smtClean="0">
              <a:effectLst/>
            </a:endParaRPr>
          </a:p>
          <a:p>
            <a:pPr>
              <a:lnSpc>
                <a:spcPct val="90000"/>
              </a:lnSpc>
              <a:defRPr/>
            </a:pPr>
            <a:r>
              <a:rPr lang="ru-RU" sz="2800" dirty="0" smtClean="0">
                <a:effectLst/>
              </a:rPr>
              <a:t>или регулярно - </a:t>
            </a:r>
            <a:r>
              <a:rPr lang="ru-RU" sz="2800" dirty="0" err="1" smtClean="0">
                <a:effectLst/>
              </a:rPr>
              <a:t>кромолин</a:t>
            </a:r>
            <a:r>
              <a:rPr lang="ru-RU" sz="2800" dirty="0" smtClean="0">
                <a:effectLst/>
              </a:rPr>
              <a:t> (</a:t>
            </a:r>
            <a:r>
              <a:rPr lang="ru-RU" sz="2800" dirty="0" err="1" smtClean="0">
                <a:effectLst/>
              </a:rPr>
              <a:t>интал</a:t>
            </a:r>
            <a:r>
              <a:rPr lang="ru-RU" sz="2800" dirty="0" smtClean="0">
                <a:effectLst/>
              </a:rPr>
              <a:t>)или </a:t>
            </a:r>
            <a:r>
              <a:rPr lang="ru-RU" sz="2800" dirty="0" err="1" smtClean="0">
                <a:effectLst/>
              </a:rPr>
              <a:t>недокромил</a:t>
            </a:r>
            <a:endParaRPr lang="ru-RU" sz="2800" dirty="0" smtClean="0">
              <a:effectLst/>
            </a:endParaRPr>
          </a:p>
          <a:p>
            <a:pPr>
              <a:lnSpc>
                <a:spcPct val="90000"/>
              </a:lnSpc>
              <a:defRPr/>
            </a:pPr>
            <a:r>
              <a:rPr lang="ru-RU" sz="2800" dirty="0" smtClean="0">
                <a:effectLst/>
              </a:rPr>
              <a:t>заменить  </a:t>
            </a:r>
            <a:r>
              <a:rPr lang="ru-RU" sz="2800" dirty="0" err="1" smtClean="0">
                <a:effectLst/>
              </a:rPr>
              <a:t>кромолин</a:t>
            </a:r>
            <a:r>
              <a:rPr lang="ru-RU" sz="2800" dirty="0" smtClean="0">
                <a:effectLst/>
              </a:rPr>
              <a:t> или </a:t>
            </a:r>
            <a:r>
              <a:rPr lang="ru-RU" sz="2800" dirty="0" err="1" smtClean="0">
                <a:effectLst/>
              </a:rPr>
              <a:t>недокромил</a:t>
            </a:r>
            <a:r>
              <a:rPr lang="ru-RU" sz="2800" dirty="0" smtClean="0">
                <a:effectLst/>
              </a:rPr>
              <a:t>  на стандартные дозы </a:t>
            </a:r>
            <a:r>
              <a:rPr lang="ru-RU" sz="2800" dirty="0" err="1" smtClean="0">
                <a:effectLst/>
              </a:rPr>
              <a:t>стероидных</a:t>
            </a:r>
            <a:r>
              <a:rPr lang="ru-RU" sz="2800" dirty="0" smtClean="0">
                <a:effectLst/>
              </a:rPr>
              <a:t> ингаляторов,  если нет эффекта</a:t>
            </a: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16013" y="188913"/>
            <a:ext cx="7885112" cy="936625"/>
          </a:xfrm>
        </p:spPr>
        <p:txBody>
          <a:bodyPr lIns="91440" tIns="45720" rIns="91440" bIns="45720"/>
          <a:lstStyle/>
          <a:p>
            <a:pPr>
              <a:defRPr/>
            </a:pPr>
            <a:r>
              <a:rPr lang="ru-RU" sz="4000" dirty="0" smtClean="0">
                <a:effectLst>
                  <a:outerShdw blurRad="38100" dist="38100" dir="2700000" algn="tl">
                    <a:srgbClr val="C0C0C0"/>
                  </a:outerShdw>
                </a:effectLst>
              </a:rPr>
              <a:t>Шаг-3</a:t>
            </a:r>
          </a:p>
        </p:txBody>
      </p:sp>
      <p:sp>
        <p:nvSpPr>
          <p:cNvPr id="45059" name="Rectangle 3"/>
          <p:cNvSpPr>
            <a:spLocks noGrp="1" noChangeArrowheads="1"/>
          </p:cNvSpPr>
          <p:nvPr>
            <p:ph idx="1"/>
          </p:nvPr>
        </p:nvSpPr>
        <p:spPr/>
        <p:txBody>
          <a:bodyPr/>
          <a:lstStyle/>
          <a:p>
            <a:pPr>
              <a:lnSpc>
                <a:spcPct val="90000"/>
              </a:lnSpc>
              <a:defRPr/>
            </a:pPr>
            <a:r>
              <a:rPr lang="ru-RU" dirty="0" smtClean="0">
                <a:effectLst>
                  <a:outerShdw blurRad="38100" dist="38100" dir="2700000" algn="tl">
                    <a:srgbClr val="FFFFFF"/>
                  </a:outerShdw>
                </a:effectLst>
              </a:rPr>
              <a:t> </a:t>
            </a:r>
            <a:r>
              <a:rPr lang="ru-RU" dirty="0" smtClean="0">
                <a:effectLst/>
              </a:rPr>
              <a:t>Короткодействующие </a:t>
            </a:r>
            <a:r>
              <a:rPr lang="ru-RU" sz="2800" b="1" dirty="0" smtClean="0">
                <a:effectLst/>
                <a:latin typeface="Times Uzb Roman"/>
                <a:cs typeface="Times New Roman" pitchFamily="18" charset="0"/>
              </a:rPr>
              <a:t>β</a:t>
            </a:r>
            <a:r>
              <a:rPr lang="ru-RU" sz="2800" b="1" baseline="-25000" dirty="0" smtClean="0">
                <a:effectLst/>
                <a:latin typeface="Times Uzb Roman"/>
                <a:cs typeface="Times New Roman" pitchFamily="18" charset="0"/>
              </a:rPr>
              <a:t>2</a:t>
            </a:r>
            <a:r>
              <a:rPr lang="ru-RU" sz="2800" b="1" baseline="-25000" dirty="0" smtClean="0">
                <a:effectLst/>
                <a:latin typeface="Calibri" pitchFamily="34" charset="0"/>
                <a:ea typeface="Times New Roman" pitchFamily="18" charset="0"/>
                <a:cs typeface="Calibri" pitchFamily="34" charset="0"/>
              </a:rPr>
              <a:t>-</a:t>
            </a:r>
            <a:r>
              <a:rPr lang="ru-RU" dirty="0" smtClean="0">
                <a:effectLst/>
              </a:rPr>
              <a:t>-стимуляторы по требованию</a:t>
            </a:r>
          </a:p>
          <a:p>
            <a:pPr>
              <a:lnSpc>
                <a:spcPct val="90000"/>
              </a:lnSpc>
              <a:defRPr/>
            </a:pPr>
            <a:r>
              <a:rPr lang="ru-RU" dirty="0" smtClean="0">
                <a:effectLst/>
              </a:rPr>
              <a:t>Регулярные стандартные дозы ингаляционных КС </a:t>
            </a:r>
            <a:r>
              <a:rPr lang="ru-RU" dirty="0" smtClean="0">
                <a:solidFill>
                  <a:srgbClr val="FF3300"/>
                </a:solidFill>
                <a:effectLst/>
              </a:rPr>
              <a:t>плюс</a:t>
            </a:r>
            <a:r>
              <a:rPr lang="ru-RU" dirty="0" smtClean="0">
                <a:effectLst/>
              </a:rPr>
              <a:t> регулярный прием длительно действующих ингаляционных  </a:t>
            </a:r>
            <a:r>
              <a:rPr lang="ru-RU" sz="2800" b="1" dirty="0" smtClean="0">
                <a:effectLst/>
                <a:latin typeface="Times Uzb Roman"/>
                <a:cs typeface="Times New Roman" pitchFamily="18" charset="0"/>
              </a:rPr>
              <a:t>β</a:t>
            </a:r>
            <a:r>
              <a:rPr lang="ru-RU" sz="2800" b="1" baseline="-25000" dirty="0" smtClean="0">
                <a:effectLst/>
                <a:latin typeface="Times Uzb Roman"/>
                <a:cs typeface="Times New Roman" pitchFamily="18" charset="0"/>
              </a:rPr>
              <a:t>2</a:t>
            </a:r>
            <a:r>
              <a:rPr lang="ru-RU" sz="2800" b="1" baseline="-25000" dirty="0" smtClean="0">
                <a:effectLst/>
                <a:latin typeface="Calibri" pitchFamily="34" charset="0"/>
                <a:cs typeface="Times New Roman" pitchFamily="18" charset="0"/>
              </a:rPr>
              <a:t>-</a:t>
            </a:r>
            <a:r>
              <a:rPr lang="ru-RU" dirty="0" smtClean="0">
                <a:effectLst/>
              </a:rPr>
              <a:t> стимуляторы(</a:t>
            </a:r>
            <a:r>
              <a:rPr lang="ru-RU" dirty="0" err="1" smtClean="0">
                <a:effectLst/>
              </a:rPr>
              <a:t>сальмотерол</a:t>
            </a:r>
            <a:r>
              <a:rPr lang="ru-RU" dirty="0" smtClean="0">
                <a:effectLst/>
              </a:rPr>
              <a:t> 50мкг </a:t>
            </a:r>
            <a:r>
              <a:rPr lang="ru-RU" dirty="0" err="1" smtClean="0">
                <a:effectLst/>
              </a:rPr>
              <a:t>х</a:t>
            </a:r>
            <a:r>
              <a:rPr lang="ru-RU" dirty="0" smtClean="0">
                <a:effectLst/>
              </a:rPr>
              <a:t> 2р/</a:t>
            </a:r>
            <a:r>
              <a:rPr lang="ru-RU" dirty="0" err="1" smtClean="0">
                <a:effectLst/>
              </a:rPr>
              <a:t>сут</a:t>
            </a:r>
            <a:r>
              <a:rPr lang="ru-RU" dirty="0" smtClean="0">
                <a:effectLst/>
              </a:rPr>
              <a:t> или  формотерол12мкг </a:t>
            </a:r>
            <a:r>
              <a:rPr lang="ru-RU" dirty="0" err="1" smtClean="0">
                <a:effectLst/>
              </a:rPr>
              <a:t>х</a:t>
            </a:r>
            <a:r>
              <a:rPr lang="ru-RU" dirty="0" smtClean="0">
                <a:effectLst/>
              </a:rPr>
              <a:t> 2р/</a:t>
            </a:r>
            <a:r>
              <a:rPr lang="ru-RU" dirty="0" err="1" smtClean="0">
                <a:effectLst/>
              </a:rPr>
              <a:t>сут</a:t>
            </a:r>
            <a:r>
              <a:rPr lang="ru-RU" dirty="0" smtClean="0">
                <a:effectLst/>
              </a:rPr>
              <a:t>)</a:t>
            </a: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0"/>
            <a:ext cx="8162925" cy="1189038"/>
          </a:xfrm>
        </p:spPr>
        <p:txBody>
          <a:bodyPr lIns="91440" tIns="45720" rIns="91440" bIns="45720"/>
          <a:lstStyle/>
          <a:p>
            <a:pPr>
              <a:defRPr/>
            </a:pPr>
            <a:r>
              <a:rPr lang="ru-RU" sz="4000" smtClean="0">
                <a:effectLst>
                  <a:outerShdw blurRad="38100" dist="38100" dir="2700000" algn="tl">
                    <a:srgbClr val="C0C0C0"/>
                  </a:outerShdw>
                </a:effectLst>
              </a:rPr>
              <a:t>Шаг-4</a:t>
            </a:r>
          </a:p>
        </p:txBody>
      </p:sp>
      <p:sp>
        <p:nvSpPr>
          <p:cNvPr id="46083" name="Rectangle 3"/>
          <p:cNvSpPr>
            <a:spLocks noGrp="1" noChangeArrowheads="1"/>
          </p:cNvSpPr>
          <p:nvPr>
            <p:ph idx="1"/>
          </p:nvPr>
        </p:nvSpPr>
        <p:spPr/>
        <p:txBody>
          <a:bodyPr/>
          <a:lstStyle/>
          <a:p>
            <a:pPr>
              <a:lnSpc>
                <a:spcPct val="90000"/>
              </a:lnSpc>
              <a:defRPr/>
            </a:pPr>
            <a:r>
              <a:rPr lang="ru-RU" sz="2800" dirty="0" smtClean="0">
                <a:effectLst>
                  <a:outerShdw blurRad="38100" dist="38100" dir="2700000" algn="tl">
                    <a:srgbClr val="FFFFFF"/>
                  </a:outerShdw>
                </a:effectLst>
              </a:rPr>
              <a:t> </a:t>
            </a:r>
            <a:r>
              <a:rPr lang="ru-RU" sz="2800" dirty="0" smtClean="0">
                <a:effectLst/>
              </a:rPr>
              <a:t>Короткодействующие </a:t>
            </a:r>
            <a:r>
              <a:rPr lang="ru-RU" sz="2800" b="1" dirty="0" smtClean="0">
                <a:effectLst/>
                <a:latin typeface="Times Uzb Roman"/>
                <a:cs typeface="Times New Roman" pitchFamily="18" charset="0"/>
              </a:rPr>
              <a:t>β</a:t>
            </a:r>
            <a:r>
              <a:rPr lang="ru-RU" sz="2800" b="1" baseline="-25000" dirty="0" smtClean="0">
                <a:effectLst/>
                <a:latin typeface="Times Uzb Roman"/>
                <a:cs typeface="Times New Roman" pitchFamily="18" charset="0"/>
              </a:rPr>
              <a:t>2</a:t>
            </a:r>
            <a:r>
              <a:rPr lang="ru-RU" sz="2800" b="1" baseline="-25000" dirty="0" smtClean="0">
                <a:effectLst/>
                <a:latin typeface="Calibri" pitchFamily="34" charset="0"/>
                <a:ea typeface="Times New Roman" pitchFamily="18" charset="0"/>
                <a:cs typeface="Calibri" pitchFamily="34" charset="0"/>
              </a:rPr>
              <a:t>-</a:t>
            </a:r>
            <a:r>
              <a:rPr lang="ru-RU" sz="2800" dirty="0" smtClean="0">
                <a:effectLst/>
              </a:rPr>
              <a:t>-стимуляторы по требованию </a:t>
            </a:r>
            <a:r>
              <a:rPr lang="ru-RU" sz="2800" dirty="0" smtClean="0">
                <a:solidFill>
                  <a:srgbClr val="FF0000"/>
                </a:solidFill>
                <a:effectLst/>
              </a:rPr>
              <a:t>ПЛЮС один или несколько из следующих препаратов:</a:t>
            </a:r>
          </a:p>
          <a:p>
            <a:pPr>
              <a:lnSpc>
                <a:spcPct val="90000"/>
              </a:lnSpc>
              <a:defRPr/>
            </a:pPr>
            <a:r>
              <a:rPr lang="ru-RU" sz="2800" dirty="0" err="1" smtClean="0">
                <a:effectLst/>
              </a:rPr>
              <a:t>Ингаляционно</a:t>
            </a:r>
            <a:r>
              <a:rPr lang="ru-RU" sz="2800" dirty="0" smtClean="0">
                <a:effectLst/>
              </a:rPr>
              <a:t>  </a:t>
            </a:r>
            <a:r>
              <a:rPr lang="ru-RU" sz="2800" b="1" dirty="0" smtClean="0">
                <a:effectLst/>
                <a:latin typeface="Times Uzb Roman"/>
                <a:cs typeface="Times New Roman" pitchFamily="18" charset="0"/>
              </a:rPr>
              <a:t>β</a:t>
            </a:r>
            <a:r>
              <a:rPr lang="ru-RU" sz="2800" b="1" baseline="-25000" dirty="0" smtClean="0">
                <a:effectLst/>
                <a:latin typeface="Times Uzb Roman"/>
                <a:cs typeface="Times New Roman" pitchFamily="18" charset="0"/>
              </a:rPr>
              <a:t>2</a:t>
            </a:r>
            <a:r>
              <a:rPr lang="ru-RU" sz="2800" b="1" baseline="-25000" dirty="0" smtClean="0">
                <a:effectLst/>
                <a:latin typeface="Calibri" pitchFamily="34" charset="0"/>
                <a:cs typeface="Times New Roman" pitchFamily="18" charset="0"/>
              </a:rPr>
              <a:t>-</a:t>
            </a:r>
            <a:r>
              <a:rPr lang="ru-RU" sz="2800" dirty="0" smtClean="0">
                <a:effectLst/>
              </a:rPr>
              <a:t>стимуляторы</a:t>
            </a:r>
          </a:p>
          <a:p>
            <a:pPr>
              <a:lnSpc>
                <a:spcPct val="90000"/>
              </a:lnSpc>
              <a:buFont typeface="Wingdings" pitchFamily="2" charset="2"/>
              <a:buNone/>
              <a:defRPr/>
            </a:pPr>
            <a:r>
              <a:rPr lang="ru-RU" sz="2800" dirty="0" smtClean="0">
                <a:effectLst/>
              </a:rPr>
              <a:t>длительного действия</a:t>
            </a:r>
          </a:p>
          <a:p>
            <a:pPr>
              <a:lnSpc>
                <a:spcPct val="90000"/>
              </a:lnSpc>
              <a:defRPr/>
            </a:pPr>
            <a:r>
              <a:rPr lang="ru-RU" sz="2800" dirty="0" smtClean="0">
                <a:effectLst/>
              </a:rPr>
              <a:t> Медленно высвобождающийся </a:t>
            </a:r>
            <a:r>
              <a:rPr lang="ru-RU" sz="2800" dirty="0" err="1" smtClean="0">
                <a:effectLst/>
              </a:rPr>
              <a:t>теофилин</a:t>
            </a:r>
            <a:r>
              <a:rPr lang="ru-RU" sz="2800" dirty="0" smtClean="0">
                <a:effectLst/>
              </a:rPr>
              <a:t> внутрь</a:t>
            </a:r>
          </a:p>
          <a:p>
            <a:pPr>
              <a:lnSpc>
                <a:spcPct val="90000"/>
              </a:lnSpc>
              <a:defRPr/>
            </a:pPr>
            <a:r>
              <a:rPr lang="ru-RU" sz="2800" dirty="0" err="1" smtClean="0">
                <a:effectLst/>
              </a:rPr>
              <a:t>Ингаляционно</a:t>
            </a:r>
            <a:r>
              <a:rPr lang="ru-RU" sz="2800" dirty="0" smtClean="0">
                <a:effectLst/>
              </a:rPr>
              <a:t> </a:t>
            </a:r>
            <a:r>
              <a:rPr lang="ru-RU" sz="2800" dirty="0" err="1" smtClean="0">
                <a:effectLst/>
              </a:rPr>
              <a:t>ипратропиум</a:t>
            </a:r>
            <a:r>
              <a:rPr lang="ru-RU" sz="2800" dirty="0" smtClean="0">
                <a:effectLst/>
              </a:rPr>
              <a:t> бромид</a:t>
            </a:r>
          </a:p>
          <a:p>
            <a:pPr>
              <a:lnSpc>
                <a:spcPct val="90000"/>
              </a:lnSpc>
              <a:defRPr/>
            </a:pPr>
            <a:r>
              <a:rPr lang="ru-RU" sz="2800" dirty="0" smtClean="0">
                <a:effectLst/>
              </a:rPr>
              <a:t> Высокие дозы ингаляционных стероидов</a:t>
            </a:r>
          </a:p>
          <a:p>
            <a:pPr>
              <a:lnSpc>
                <a:spcPct val="90000"/>
              </a:lnSpc>
              <a:defRPr/>
            </a:pPr>
            <a:r>
              <a:rPr lang="ru-RU" sz="2800" dirty="0" err="1" smtClean="0">
                <a:effectLst/>
              </a:rPr>
              <a:t>Кромолин</a:t>
            </a:r>
            <a:r>
              <a:rPr lang="ru-RU" sz="2800" dirty="0" smtClean="0">
                <a:effectLst/>
              </a:rPr>
              <a:t> или </a:t>
            </a:r>
            <a:r>
              <a:rPr lang="ru-RU" sz="2800" dirty="0" err="1" smtClean="0">
                <a:effectLst/>
              </a:rPr>
              <a:t>недокромил</a:t>
            </a:r>
            <a:endParaRPr lang="ru-RU" sz="2800" dirty="0" smtClean="0">
              <a:effectLst/>
            </a:endParaRPr>
          </a:p>
          <a:p>
            <a:pPr>
              <a:lnSpc>
                <a:spcPct val="90000"/>
              </a:lnSpc>
              <a:defRPr/>
            </a:pPr>
            <a:endParaRPr lang="ru-RU" sz="2800" dirty="0" smtClean="0">
              <a:effectLst/>
            </a:endParaRP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pPr>
              <a:defRPr/>
            </a:pPr>
            <a:r>
              <a:rPr lang="ru-RU"/>
              <a:t>Клиническая  фармакология препаратов, </a:t>
            </a:r>
            <a:br>
              <a:rPr lang="ru-RU"/>
            </a:br>
            <a:r>
              <a:rPr lang="ru-RU"/>
              <a:t>применяющихся при синдроме бронхиальной обструкции</a:t>
            </a:r>
          </a:p>
        </p:txBody>
      </p:sp>
      <p:sp>
        <p:nvSpPr>
          <p:cNvPr id="141314" name="Rectangle 1026"/>
          <p:cNvSpPr>
            <a:spLocks noGrp="1" noChangeArrowheads="1"/>
          </p:cNvSpPr>
          <p:nvPr>
            <p:ph type="title"/>
          </p:nvPr>
        </p:nvSpPr>
        <p:spPr>
          <a:xfrm>
            <a:off x="785813" y="228600"/>
            <a:ext cx="7443787" cy="762000"/>
          </a:xfrm>
        </p:spPr>
        <p:txBody>
          <a:bodyPr/>
          <a:lstStyle/>
          <a:p>
            <a:pPr eaLnBrk="1" hangingPunct="1">
              <a:defRPr/>
            </a:pPr>
            <a:r>
              <a:rPr lang="ru-RU" sz="2400" dirty="0" smtClean="0"/>
              <a:t>МЕХАНИЗМ ДЕЙСТВИЯ АДРЕНОМИМЕТИКОВ</a:t>
            </a:r>
          </a:p>
        </p:txBody>
      </p:sp>
      <p:sp>
        <p:nvSpPr>
          <p:cNvPr id="141319" name="Rectangle 1031"/>
          <p:cNvSpPr>
            <a:spLocks noGrp="1" noChangeArrowheads="1"/>
          </p:cNvSpPr>
          <p:nvPr>
            <p:ph type="body" idx="1"/>
          </p:nvPr>
        </p:nvSpPr>
        <p:spPr>
          <a:xfrm>
            <a:off x="5105400" y="1428750"/>
            <a:ext cx="4038600" cy="1676400"/>
          </a:xfrm>
        </p:spPr>
        <p:txBody>
          <a:bodyPr/>
          <a:lstStyle/>
          <a:p>
            <a:pPr marL="190500" indent="-190500" eaLnBrk="1" hangingPunct="1">
              <a:spcBef>
                <a:spcPct val="30000"/>
              </a:spcBef>
              <a:spcAft>
                <a:spcPct val="30000"/>
              </a:spcAft>
              <a:buFont typeface="Wingdings" pitchFamily="2" charset="2"/>
              <a:buNone/>
              <a:defRPr/>
            </a:pPr>
            <a:r>
              <a:rPr lang="ru-RU" sz="2400" dirty="0" smtClean="0"/>
              <a:t>Стимуляция </a:t>
            </a:r>
          </a:p>
          <a:p>
            <a:pPr marL="190500" indent="-190500" eaLnBrk="1" hangingPunct="1">
              <a:spcBef>
                <a:spcPct val="30000"/>
              </a:spcBef>
              <a:spcAft>
                <a:spcPct val="30000"/>
              </a:spcAft>
              <a:buFont typeface="Wingdings" pitchFamily="2" charset="2"/>
              <a:buNone/>
              <a:defRPr/>
            </a:pPr>
            <a:r>
              <a:rPr lang="ru-RU" sz="2400" dirty="0" smtClean="0">
                <a:sym typeface="Symbol" pitchFamily="18" charset="2"/>
              </a:rPr>
              <a:t>-</a:t>
            </a:r>
            <a:r>
              <a:rPr lang="ru-RU" sz="2400" dirty="0" err="1" smtClean="0"/>
              <a:t>адренорецепторов</a:t>
            </a:r>
            <a:r>
              <a:rPr lang="ru-RU" sz="2400" dirty="0" smtClean="0"/>
              <a:t> бронхов </a:t>
            </a:r>
            <a:r>
              <a:rPr lang="ru-RU" sz="2400" dirty="0" smtClean="0">
                <a:sym typeface="Symbol" pitchFamily="18" charset="2"/>
              </a:rPr>
              <a:t></a:t>
            </a:r>
            <a:r>
              <a:rPr lang="ru-RU" sz="2400" dirty="0" smtClean="0"/>
              <a:t> активация </a:t>
            </a:r>
            <a:r>
              <a:rPr lang="ru-RU" sz="2400" dirty="0" err="1" smtClean="0"/>
              <a:t>аденилатциклазы</a:t>
            </a:r>
            <a:r>
              <a:rPr lang="ru-RU" sz="2400" dirty="0" smtClean="0"/>
              <a:t> </a:t>
            </a:r>
            <a:r>
              <a:rPr lang="ru-RU" sz="2400" dirty="0" smtClean="0">
                <a:sym typeface="Symbol" pitchFamily="18" charset="2"/>
              </a:rPr>
              <a:t></a:t>
            </a:r>
            <a:r>
              <a:rPr lang="ru-RU" sz="2400" dirty="0" smtClean="0"/>
              <a:t> увеличение образования </a:t>
            </a:r>
            <a:r>
              <a:rPr lang="ru-RU" sz="2400" dirty="0" err="1" smtClean="0"/>
              <a:t>цАМФ</a:t>
            </a:r>
            <a:r>
              <a:rPr lang="ru-RU" sz="2400" dirty="0" smtClean="0"/>
              <a:t> </a:t>
            </a:r>
            <a:r>
              <a:rPr lang="ru-RU" sz="2400" dirty="0" smtClean="0">
                <a:sym typeface="Symbol" pitchFamily="18" charset="2"/>
              </a:rPr>
              <a:t></a:t>
            </a:r>
            <a:r>
              <a:rPr lang="ru-RU" sz="2400" dirty="0" smtClean="0"/>
              <a:t> снижение образования </a:t>
            </a:r>
            <a:r>
              <a:rPr lang="ru-RU" sz="2400" dirty="0" err="1" smtClean="0"/>
              <a:t>Са</a:t>
            </a:r>
            <a:r>
              <a:rPr lang="ru-RU" sz="2400" dirty="0" smtClean="0"/>
              <a:t> </a:t>
            </a:r>
          </a:p>
          <a:p>
            <a:pPr marL="190500" indent="-190500" eaLnBrk="1" hangingPunct="1">
              <a:spcBef>
                <a:spcPct val="30000"/>
              </a:spcBef>
              <a:spcAft>
                <a:spcPct val="30000"/>
              </a:spcAft>
              <a:buFont typeface="Wingdings" pitchFamily="2" charset="2"/>
              <a:buNone/>
              <a:defRPr/>
            </a:pPr>
            <a:r>
              <a:rPr lang="ru-RU" sz="2400" dirty="0" smtClean="0"/>
              <a:t>в клетках гладких мышц бронхов </a:t>
            </a:r>
            <a:r>
              <a:rPr lang="ru-RU" sz="2400" dirty="0" smtClean="0">
                <a:sym typeface="Symbol" pitchFamily="18" charset="2"/>
              </a:rPr>
              <a:t> </a:t>
            </a:r>
            <a:r>
              <a:rPr lang="ru-RU" sz="2400" dirty="0" smtClean="0"/>
              <a:t>расслабление гладких мышц бронхов. </a:t>
            </a:r>
          </a:p>
        </p:txBody>
      </p:sp>
      <p:pic>
        <p:nvPicPr>
          <p:cNvPr id="10245" name="Picture 1038" descr="ингаляция"/>
          <p:cNvPicPr>
            <a:picLocks noChangeAspect="1" noChangeArrowheads="1"/>
          </p:cNvPicPr>
          <p:nvPr/>
        </p:nvPicPr>
        <p:blipFill>
          <a:blip r:embed="rId2"/>
          <a:srcRect/>
          <a:stretch>
            <a:fillRect/>
          </a:stretch>
        </p:blipFill>
        <p:spPr bwMode="auto">
          <a:xfrm>
            <a:off x="1125538" y="1104900"/>
            <a:ext cx="3733800" cy="5132388"/>
          </a:xfrm>
          <a:prstGeom prst="rect">
            <a:avLst/>
          </a:prstGeom>
          <a:noFill/>
          <a:ln w="9525">
            <a:noFill/>
            <a:miter lim="800000"/>
            <a:headEnd/>
            <a:tailEnd/>
          </a:ln>
        </p:spPr>
      </p:pic>
      <p:sp>
        <p:nvSpPr>
          <p:cNvPr id="10" name="Прямоугольник 9"/>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87450" y="333375"/>
            <a:ext cx="7702550" cy="719138"/>
          </a:xfrm>
        </p:spPr>
        <p:txBody>
          <a:bodyPr lIns="91440" tIns="45720" rIns="91440" bIns="45720">
            <a:normAutofit fontScale="90000"/>
          </a:bodyPr>
          <a:lstStyle/>
          <a:p>
            <a:pPr>
              <a:defRPr/>
            </a:pPr>
            <a:r>
              <a:rPr lang="ru-RU" sz="6700" smtClean="0">
                <a:effectLst>
                  <a:outerShdw blurRad="38100" dist="38100" dir="2700000" algn="tl">
                    <a:srgbClr val="C0C0C0"/>
                  </a:outerShdw>
                </a:effectLst>
                <a:latin typeface="Arial" pitchFamily="34" charset="0"/>
              </a:rPr>
              <a:t>   </a:t>
            </a:r>
            <a:r>
              <a:rPr lang="ru-RU" sz="4000" smtClean="0">
                <a:effectLst>
                  <a:outerShdw blurRad="38100" dist="38100" dir="2700000" algn="tl">
                    <a:srgbClr val="C0C0C0"/>
                  </a:outerShdw>
                </a:effectLst>
              </a:rPr>
              <a:t>Шаг-5</a:t>
            </a:r>
          </a:p>
        </p:txBody>
      </p:sp>
      <p:sp>
        <p:nvSpPr>
          <p:cNvPr id="47107" name="Rectangle 3"/>
          <p:cNvSpPr>
            <a:spLocks noGrp="1" noChangeArrowheads="1"/>
          </p:cNvSpPr>
          <p:nvPr>
            <p:ph idx="1"/>
          </p:nvPr>
        </p:nvSpPr>
        <p:spPr/>
        <p:txBody>
          <a:bodyPr/>
          <a:lstStyle/>
          <a:p>
            <a:pPr>
              <a:defRPr/>
            </a:pPr>
            <a:r>
              <a:rPr lang="ru-RU" sz="2800" dirty="0" smtClean="0">
                <a:effectLst/>
              </a:rPr>
              <a:t> Короткодействующие </a:t>
            </a:r>
            <a:r>
              <a:rPr lang="ru-RU" sz="2800" b="1" dirty="0" smtClean="0">
                <a:effectLst/>
                <a:latin typeface="Times Uzb Roman"/>
                <a:cs typeface="Times New Roman" pitchFamily="18" charset="0"/>
              </a:rPr>
              <a:t>β</a:t>
            </a:r>
            <a:r>
              <a:rPr lang="ru-RU" sz="2800" b="1" baseline="-25000" dirty="0" smtClean="0">
                <a:effectLst/>
                <a:latin typeface="Times Uzb Roman"/>
                <a:cs typeface="Times New Roman" pitchFamily="18" charset="0"/>
              </a:rPr>
              <a:t>2</a:t>
            </a:r>
            <a:r>
              <a:rPr lang="ru-RU" sz="2800" b="1" baseline="-25000" dirty="0" smtClean="0">
                <a:effectLst/>
                <a:latin typeface="Calibri" pitchFamily="34" charset="0"/>
                <a:ea typeface="Times New Roman" pitchFamily="18" charset="0"/>
                <a:cs typeface="Calibri" pitchFamily="34" charset="0"/>
              </a:rPr>
              <a:t>-</a:t>
            </a:r>
            <a:r>
              <a:rPr lang="ru-RU" sz="2800" dirty="0" smtClean="0">
                <a:effectLst/>
              </a:rPr>
              <a:t>-стимуляторы по требованию</a:t>
            </a:r>
          </a:p>
          <a:p>
            <a:pPr>
              <a:defRPr/>
            </a:pPr>
            <a:r>
              <a:rPr lang="ru-RU" sz="2800" dirty="0" smtClean="0">
                <a:effectLst/>
              </a:rPr>
              <a:t>Регулярный прием таблеток </a:t>
            </a:r>
            <a:r>
              <a:rPr lang="ru-RU" sz="2800" dirty="0" err="1" smtClean="0">
                <a:effectLst/>
              </a:rPr>
              <a:t>преднизолона</a:t>
            </a:r>
            <a:r>
              <a:rPr lang="ru-RU" sz="2800" dirty="0" smtClean="0">
                <a:effectLst/>
              </a:rPr>
              <a:t> (как единичный прием)</a:t>
            </a:r>
          </a:p>
          <a:p>
            <a:pPr>
              <a:defRPr/>
            </a:pPr>
            <a:r>
              <a:rPr lang="ru-RU" sz="2800" dirty="0" smtClean="0">
                <a:effectLst/>
              </a:rPr>
              <a:t>Продолжить   </a:t>
            </a:r>
            <a:r>
              <a:rPr lang="ru-RU" sz="2800" dirty="0" err="1" smtClean="0">
                <a:effectLst/>
              </a:rPr>
              <a:t>ингаляционно</a:t>
            </a:r>
            <a:r>
              <a:rPr lang="ru-RU" sz="2800" dirty="0" smtClean="0">
                <a:effectLst/>
              </a:rPr>
              <a:t>  стероиды, в исключительных случаях можно повысить дозу ГКС</a:t>
            </a:r>
          </a:p>
          <a:p>
            <a:pPr>
              <a:defRPr/>
            </a:pPr>
            <a:endParaRPr lang="ru-RU" sz="2800" dirty="0" smtClean="0">
              <a:effectLst/>
            </a:endParaRP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57250" y="142875"/>
            <a:ext cx="8162925" cy="1195388"/>
          </a:xfrm>
        </p:spPr>
        <p:txBody>
          <a:bodyPr/>
          <a:lstStyle/>
          <a:p>
            <a:pPr fontAlgn="auto">
              <a:spcAft>
                <a:spcPts val="0"/>
              </a:spcAft>
              <a:defRPr/>
            </a:pPr>
            <a:r>
              <a:rPr lang="ru-RU" dirty="0" smtClean="0">
                <a:solidFill>
                  <a:schemeClr val="tx2">
                    <a:satMod val="130000"/>
                  </a:schemeClr>
                </a:solidFill>
              </a:rPr>
              <a:t>            Снижение дозы</a:t>
            </a:r>
          </a:p>
        </p:txBody>
      </p:sp>
      <p:sp>
        <p:nvSpPr>
          <p:cNvPr id="49155" name="Rectangle 3"/>
          <p:cNvSpPr>
            <a:spLocks noGrp="1" noChangeArrowheads="1"/>
          </p:cNvSpPr>
          <p:nvPr>
            <p:ph idx="1"/>
          </p:nvPr>
        </p:nvSpPr>
        <p:spPr/>
        <p:txBody>
          <a:bodyPr/>
          <a:lstStyle/>
          <a:p>
            <a:pPr>
              <a:lnSpc>
                <a:spcPct val="90000"/>
              </a:lnSpc>
              <a:defRPr/>
            </a:pPr>
            <a:r>
              <a:rPr lang="ru-RU" sz="2800" dirty="0" smtClean="0"/>
              <a:t>Пересмотр лечения каждые 3-6 </a:t>
            </a:r>
            <a:r>
              <a:rPr lang="ru-RU" sz="2800" dirty="0" err="1" smtClean="0"/>
              <a:t>мес</a:t>
            </a:r>
            <a:r>
              <a:rPr lang="ru-RU" sz="2800" dirty="0" smtClean="0"/>
              <a:t>, если результат достигнут возможно снижение дозы</a:t>
            </a:r>
          </a:p>
          <a:p>
            <a:pPr>
              <a:lnSpc>
                <a:spcPct val="90000"/>
              </a:lnSpc>
              <a:defRPr/>
            </a:pPr>
            <a:r>
              <a:rPr lang="ru-RU" sz="2800" dirty="0" smtClean="0"/>
              <a:t>Если лечение начато недавно с шагов 4 – 5 (или состоит из лечения таблеток ГКС) снижать дозы нужно спустя короткий интервал</a:t>
            </a:r>
          </a:p>
          <a:p>
            <a:pPr>
              <a:lnSpc>
                <a:spcPct val="90000"/>
              </a:lnSpc>
              <a:defRPr/>
            </a:pPr>
            <a:r>
              <a:rPr lang="ru-RU" sz="2800" dirty="0" smtClean="0"/>
              <a:t>У других пациентов требуется от 1 до 3 мес. стабильного состояния</a:t>
            </a:r>
          </a:p>
          <a:p>
            <a:pPr>
              <a:lnSpc>
                <a:spcPct val="90000"/>
              </a:lnSpc>
              <a:defRPr/>
            </a:pPr>
            <a:r>
              <a:rPr lang="ru-RU" sz="2800" dirty="0" smtClean="0"/>
              <a:t>Дозы снижать медленно</a:t>
            </a: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313" y="0"/>
            <a:ext cx="7497762" cy="642938"/>
          </a:xfrm>
        </p:spPr>
        <p:txBody>
          <a:bodyPr>
            <a:normAutofit/>
          </a:bodyPr>
          <a:lstStyle/>
          <a:p>
            <a:pPr>
              <a:defRPr/>
            </a:pPr>
            <a:r>
              <a:rPr lang="ru-RU" dirty="0" smtClean="0"/>
              <a:t> </a:t>
            </a:r>
            <a:r>
              <a:rPr lang="en-US" sz="3600" dirty="0" smtClean="0">
                <a:solidFill>
                  <a:srgbClr val="FF0000"/>
                </a:solidFill>
              </a:rPr>
              <a:t>GINA</a:t>
            </a:r>
            <a:r>
              <a:rPr lang="ru-RU" sz="3600" dirty="0" smtClean="0">
                <a:solidFill>
                  <a:srgbClr val="FF0000"/>
                </a:solidFill>
              </a:rPr>
              <a:t>: </a:t>
            </a:r>
            <a:r>
              <a:rPr lang="ru-RU" sz="2700" dirty="0" smtClean="0">
                <a:solidFill>
                  <a:srgbClr val="FFFF00"/>
                </a:solidFill>
              </a:rPr>
              <a:t>КРИТЕРИИ КОНТРОЛЯ НАД БА</a:t>
            </a:r>
            <a:endParaRPr lang="ru-RU" sz="2700" dirty="0">
              <a:solidFill>
                <a:srgbClr val="FFFF00"/>
              </a:solidFill>
            </a:endParaRPr>
          </a:p>
        </p:txBody>
      </p:sp>
      <p:sp>
        <p:nvSpPr>
          <p:cNvPr id="12" name="Заголовок 1"/>
          <p:cNvSpPr txBox="1">
            <a:spLocks/>
          </p:cNvSpPr>
          <p:nvPr/>
        </p:nvSpPr>
        <p:spPr>
          <a:xfrm>
            <a:off x="1214438" y="5143500"/>
            <a:ext cx="6357937" cy="1143000"/>
          </a:xfrm>
          <a:prstGeom prst="rect">
            <a:avLst/>
          </a:prstGeom>
        </p:spPr>
        <p:txBody>
          <a:bodyPr anchor="ctr">
            <a:normAutofit fontScale="97500"/>
          </a:bodyPr>
          <a:lstStyle/>
          <a:p>
            <a:pPr fontAlgn="auto">
              <a:spcAft>
                <a:spcPts val="0"/>
              </a:spcAft>
              <a:defRPr/>
            </a:pPr>
            <a:r>
              <a:rPr lang="ru-RU"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p>
        </p:txBody>
      </p:sp>
      <p:sp>
        <p:nvSpPr>
          <p:cNvPr id="76804" name="Прямоугольник 12"/>
          <p:cNvSpPr>
            <a:spLocks noChangeArrowheads="1"/>
          </p:cNvSpPr>
          <p:nvPr/>
        </p:nvSpPr>
        <p:spPr bwMode="auto">
          <a:xfrm>
            <a:off x="642938" y="6072188"/>
            <a:ext cx="8501062" cy="1077912"/>
          </a:xfrm>
          <a:prstGeom prst="rect">
            <a:avLst/>
          </a:prstGeom>
          <a:noFill/>
          <a:ln w="9525">
            <a:noFill/>
            <a:miter lim="800000"/>
            <a:headEnd/>
            <a:tailEnd/>
          </a:ln>
        </p:spPr>
        <p:txBody>
          <a:bodyPr>
            <a:spAutoFit/>
          </a:bodyPr>
          <a:lstStyle/>
          <a:p>
            <a:r>
              <a:rPr lang="ru-RU" sz="1600" b="1">
                <a:solidFill>
                  <a:srgbClr val="FFFF99"/>
                </a:solidFill>
              </a:rPr>
              <a:t>*Только у лиц  в возросте   &gt; 5 лет</a:t>
            </a:r>
          </a:p>
          <a:p>
            <a:r>
              <a:rPr lang="ru-RU" sz="1600" b="1">
                <a:solidFill>
                  <a:srgbClr val="FFFF99"/>
                </a:solidFill>
              </a:rPr>
              <a:t>**Кождое обострение требует  немедленной  переоценки  адекватности  терапии</a:t>
            </a:r>
          </a:p>
          <a:p>
            <a:r>
              <a:rPr lang="ru-RU" sz="1600" b="1">
                <a:solidFill>
                  <a:srgbClr val="FFFF99"/>
                </a:solidFill>
              </a:rPr>
              <a:t>***По определению  неделя  с   обострением – это  неделя  неконтролируемой БА</a:t>
            </a:r>
          </a:p>
          <a:p>
            <a:endParaRPr lang="ru-RU" sz="1600">
              <a:solidFill>
                <a:srgbClr val="FFFF99"/>
              </a:solidFill>
            </a:endParaRPr>
          </a:p>
        </p:txBody>
      </p:sp>
      <p:graphicFrame>
        <p:nvGraphicFramePr>
          <p:cNvPr id="7" name="Таблица 6"/>
          <p:cNvGraphicFramePr>
            <a:graphicFrameLocks noGrp="1"/>
          </p:cNvGraphicFramePr>
          <p:nvPr/>
        </p:nvGraphicFramePr>
        <p:xfrm>
          <a:off x="1357313" y="642938"/>
          <a:ext cx="7191375" cy="5294312"/>
        </p:xfrm>
        <a:graphic>
          <a:graphicData uri="http://schemas.openxmlformats.org/drawingml/2006/table">
            <a:tbl>
              <a:tblPr/>
              <a:tblGrid>
                <a:gridCol w="1643063"/>
                <a:gridCol w="1562100"/>
                <a:gridCol w="2187575"/>
                <a:gridCol w="1798637"/>
              </a:tblGrid>
              <a:tr h="1368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Характеристики</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Контролируемая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     БА (все </a:t>
                      </a:r>
                      <a:r>
                        <a:rPr kumimoji="0" lang="ru-RU" sz="1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перичисленное</a:t>
                      </a: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Частично  контролируемая  БА </a:t>
                      </a:r>
                      <a:r>
                        <a:rPr kumimoji="0" lang="ru-RU" sz="1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наличе</a:t>
                      </a: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   любого  правления</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В </a:t>
                      </a:r>
                      <a:r>
                        <a:rPr kumimoji="0" lang="ru-RU" sz="1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течени</a:t>
                      </a:r>
                      <a:r>
                        <a:rPr kumimoji="0" 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  1 недели</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Неконтролирумия</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0000"/>
                          </a:solidFill>
                          <a:effectLst>
                            <a:outerShdw blurRad="38100" dist="38100" dir="2700000" algn="tl">
                              <a:srgbClr val="000000">
                                <a:alpha val="43137"/>
                              </a:srgbClr>
                            </a:outerShdw>
                          </a:effectLst>
                          <a:latin typeface="Calibri" pitchFamily="34" charset="0"/>
                          <a:cs typeface="Times New Roman" pitchFamily="18" charset="0"/>
                        </a:rPr>
                        <a:t>БА</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Дневные</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симптомы</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Нет (</a:t>
                      </a:r>
                      <a:r>
                        <a:rPr kumimoji="0" lang="en-US"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&lt;2  </a:t>
                      </a: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эпизодов в  неделю</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 </a:t>
                      </a:r>
                      <a:r>
                        <a:rPr kumimoji="0" lang="en-US"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&gt;2 </a:t>
                      </a: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 эпизодов в  неделю</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Наличие 3 или больше признаков</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Ограничение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активности</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Нет</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err="1"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Есть-любой</a:t>
                      </a: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 выраженности</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частично</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контролируемой   БА  в течение</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Начные</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симптомы</a:t>
                      </a:r>
                      <a:r>
                        <a:rPr kumimoji="0" lang="en-US"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a:t>
                      </a: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 пробуждения</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Нет</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Есть</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любой недели</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Потребность</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  В препаратах</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&lt;&lt;скорой помощи&gt;&gt;</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Нет (</a:t>
                      </a:r>
                      <a:r>
                        <a:rPr kumimoji="0" lang="en-US"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&lt;2  </a:t>
                      </a: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эпизодов в  ниделю</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&gt;2  </a:t>
                      </a: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эпизодов в  неделю</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 и/или…..</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825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Функция легких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(ПСВ или ОФВ*)</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Норма</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&lt;</a:t>
                      </a: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80% от должного</a:t>
                      </a:r>
                      <a:r>
                        <a:rPr kumimoji="0" lang="en-US"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 </a:t>
                      </a: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лучшего показателя</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endParaRP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cs typeface="Times New Roman" pitchFamily="18" charset="0"/>
                        </a:rPr>
                        <a:t>Обострения</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Нет</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1 </a:t>
                      </a:r>
                      <a:r>
                        <a:rPr kumimoji="0" lang="ru-RU" sz="1400" b="1" i="0" u="none" strike="noStrike" cap="none" normalizeH="0" baseline="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за последний год**</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…любая неделя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99"/>
                          </a:solidFill>
                          <a:effectLst>
                            <a:outerShdw blurRad="38100" dist="38100" dir="2700000" algn="tl">
                              <a:srgbClr val="000000">
                                <a:alpha val="43137"/>
                              </a:srgbClr>
                            </a:outerShdw>
                          </a:effectLst>
                          <a:latin typeface="Calibri" pitchFamily="34" charset="0"/>
                          <a:cs typeface="Times New Roman" pitchFamily="18" charset="0"/>
                        </a:rPr>
                        <a:t>с обострением***</a:t>
                      </a:r>
                    </a:p>
                  </a:txBody>
                  <a:tcPr marL="67297" marR="67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Прямоугольник 7"/>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52413"/>
            <a:ext cx="8648700" cy="6034087"/>
          </a:xfrm>
        </p:spPr>
        <p:txBody>
          <a:bodyPr>
            <a:normAutofit fontScale="55000" lnSpcReduction="20000"/>
          </a:bodyPr>
          <a:lstStyle/>
          <a:p>
            <a:pPr algn="ctr">
              <a:buFont typeface="Wingdings" pitchFamily="2" charset="2"/>
              <a:buNone/>
              <a:defRPr/>
            </a:pPr>
            <a:r>
              <a:rPr lang="ru-RU" sz="4200" b="1" dirty="0" smtClean="0">
                <a:solidFill>
                  <a:srgbClr val="FF0000"/>
                </a:solidFill>
              </a:rPr>
              <a:t>Показания к госпитализации: </a:t>
            </a:r>
          </a:p>
          <a:p>
            <a:pPr>
              <a:defRPr/>
            </a:pPr>
            <a:r>
              <a:rPr lang="ru-RU" sz="3800" b="1" dirty="0" smtClean="0"/>
              <a:t>Тяжелое обострение астмы [</a:t>
            </a:r>
            <a:r>
              <a:rPr lang="ru-RU" sz="3800" b="1" dirty="0" err="1" smtClean="0"/>
              <a:t>status</a:t>
            </a:r>
            <a:r>
              <a:rPr lang="ru-RU" sz="3800" b="1" dirty="0" smtClean="0"/>
              <a:t> </a:t>
            </a:r>
            <a:r>
              <a:rPr lang="ru-RU" sz="3800" b="1" dirty="0" err="1" smtClean="0"/>
              <a:t>asthmaticus</a:t>
            </a:r>
            <a:r>
              <a:rPr lang="ru-RU" sz="3800" b="1" dirty="0" smtClean="0"/>
              <a:t>]</a:t>
            </a:r>
          </a:p>
          <a:p>
            <a:pPr>
              <a:defRPr/>
            </a:pPr>
            <a:r>
              <a:rPr lang="ru-RU" sz="3800" b="1" i="1" dirty="0" smtClean="0"/>
              <a:t>Клинические маркеры</a:t>
            </a:r>
            <a:r>
              <a:rPr lang="ru-RU" sz="3800" dirty="0" smtClean="0"/>
              <a:t>: одышка при разговоре, ПСВ&lt;30%, Ч</a:t>
            </a:r>
            <a:r>
              <a:rPr lang="en-US" sz="3800" dirty="0" smtClean="0"/>
              <a:t>CC</a:t>
            </a:r>
            <a:r>
              <a:rPr lang="ru-RU" sz="3800" dirty="0" smtClean="0"/>
              <a:t>&gt;110/мин, ЧДД&gt;25/мин. </a:t>
            </a:r>
          </a:p>
          <a:p>
            <a:pPr>
              <a:defRPr/>
            </a:pPr>
            <a:r>
              <a:rPr lang="ru-RU" sz="3800" dirty="0" smtClean="0"/>
              <a:t>В особо тяжелых случаях (астма, угрожающая жизни) – развиваются брадикардия, гипотензия, нарушения сознания (кома), </a:t>
            </a:r>
            <a:r>
              <a:rPr lang="ru-RU" sz="3800" dirty="0" err="1" smtClean="0"/>
              <a:t>аускультативно</a:t>
            </a:r>
            <a:r>
              <a:rPr lang="ru-RU" sz="3800" dirty="0" smtClean="0"/>
              <a:t> - картина “немого легкого”.</a:t>
            </a:r>
          </a:p>
          <a:p>
            <a:pPr algn="ctr">
              <a:buFont typeface="Wingdings" pitchFamily="2" charset="2"/>
              <a:buNone/>
              <a:defRPr/>
            </a:pPr>
            <a:r>
              <a:rPr lang="ru-RU" sz="4200" b="1" dirty="0" smtClean="0">
                <a:solidFill>
                  <a:srgbClr val="FF0000"/>
                </a:solidFill>
              </a:rPr>
              <a:t>Мероприятия неотложной терапии:</a:t>
            </a:r>
          </a:p>
          <a:p>
            <a:pPr>
              <a:defRPr/>
            </a:pPr>
            <a:r>
              <a:rPr lang="ru-RU" sz="3800" dirty="0" smtClean="0"/>
              <a:t>Ингаляция β</a:t>
            </a:r>
            <a:r>
              <a:rPr lang="ru-RU" sz="3800" baseline="-25000" dirty="0" smtClean="0"/>
              <a:t>2</a:t>
            </a:r>
            <a:r>
              <a:rPr lang="ru-RU" sz="3800" dirty="0" smtClean="0"/>
              <a:t>-адреностимуляторов короткого действия по 1вдоху каждые  15-20минут (мах- 3 вдоха)</a:t>
            </a:r>
          </a:p>
          <a:p>
            <a:pPr>
              <a:defRPr/>
            </a:pPr>
            <a:r>
              <a:rPr lang="ru-RU" sz="3800" dirty="0" err="1" smtClean="0"/>
              <a:t>Аминофиллин</a:t>
            </a:r>
            <a:r>
              <a:rPr lang="ru-RU" sz="3800" dirty="0" smtClean="0"/>
              <a:t> 2,4%-10,0 в/</a:t>
            </a:r>
            <a:r>
              <a:rPr lang="ru-RU" sz="3800" dirty="0" err="1" smtClean="0"/>
              <a:t>в</a:t>
            </a:r>
            <a:r>
              <a:rPr lang="ru-RU" sz="3800" dirty="0" smtClean="0"/>
              <a:t> медленно. </a:t>
            </a:r>
          </a:p>
          <a:p>
            <a:pPr>
              <a:defRPr/>
            </a:pPr>
            <a:r>
              <a:rPr lang="ru-RU" sz="3800" dirty="0" err="1" smtClean="0"/>
              <a:t>Преднизолон</a:t>
            </a:r>
            <a:r>
              <a:rPr lang="ru-RU" sz="3800" dirty="0" smtClean="0"/>
              <a:t> </a:t>
            </a:r>
            <a:r>
              <a:rPr lang="ru-RU" sz="3800" dirty="0" err="1" smtClean="0"/>
              <a:t>перорально</a:t>
            </a:r>
            <a:r>
              <a:rPr lang="ru-RU" sz="3800" dirty="0" smtClean="0"/>
              <a:t>  до 1-5мг/кг.</a:t>
            </a:r>
          </a:p>
          <a:p>
            <a:pPr>
              <a:defRPr/>
            </a:pPr>
            <a:r>
              <a:rPr lang="ru-RU" sz="3800" dirty="0" smtClean="0"/>
              <a:t>Кислород 40-60%. </a:t>
            </a:r>
          </a:p>
          <a:p>
            <a:pPr>
              <a:defRPr/>
            </a:pPr>
            <a:r>
              <a:rPr lang="ru-RU" sz="3800" dirty="0" smtClean="0"/>
              <a:t>При плохом ответе в течение часа – госпитализация в отделение интенсивной терапии.</a:t>
            </a:r>
            <a:r>
              <a:rPr lang="ru-RU" b="1" dirty="0" smtClean="0"/>
              <a:t> </a:t>
            </a:r>
          </a:p>
          <a:p>
            <a:pPr algn="ctr">
              <a:buFont typeface="Wingdings" pitchFamily="2" charset="2"/>
              <a:buNone/>
              <a:defRPr/>
            </a:pPr>
            <a:r>
              <a:rPr lang="ru-RU" sz="4200" b="1" dirty="0" smtClean="0">
                <a:solidFill>
                  <a:srgbClr val="FF0000"/>
                </a:solidFill>
              </a:rPr>
              <a:t>Критерии выписки:</a:t>
            </a:r>
          </a:p>
          <a:p>
            <a:pPr algn="ctr">
              <a:defRPr/>
            </a:pPr>
            <a:r>
              <a:rPr lang="ru-RU" sz="4200" dirty="0" smtClean="0"/>
              <a:t>Достижение контроля над астмой (исчезновение симптомов, нормализация величин </a:t>
            </a:r>
            <a:r>
              <a:rPr lang="ru-RU" sz="4200" dirty="0" err="1" smtClean="0"/>
              <a:t>пикфлоуметрии</a:t>
            </a:r>
            <a:r>
              <a:rPr lang="ru-RU" sz="4200" dirty="0" smtClean="0"/>
              <a:t>).</a:t>
            </a:r>
          </a:p>
          <a:p>
            <a:pPr algn="ctr">
              <a:buFont typeface="Wingdings" pitchFamily="2" charset="2"/>
              <a:buNone/>
              <a:defRPr/>
            </a:pPr>
            <a:endParaRPr lang="ru-RU" sz="4200" dirty="0"/>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428625"/>
            <a:ext cx="8915400" cy="4953000"/>
          </a:xfrm>
        </p:spPr>
        <p:txBody>
          <a:bodyPr/>
          <a:lstStyle/>
          <a:p>
            <a:pPr algn="ctr">
              <a:buFont typeface="Wingdings" pitchFamily="2" charset="2"/>
              <a:buNone/>
              <a:defRPr/>
            </a:pPr>
            <a:r>
              <a:rPr lang="ru-RU" sz="2000" dirty="0" smtClean="0">
                <a:solidFill>
                  <a:srgbClr val="FF0000"/>
                </a:solidFill>
              </a:rPr>
              <a:t>ОСОБЫЕ СОСТОЯНИЯ</a:t>
            </a:r>
          </a:p>
          <a:p>
            <a:pPr algn="ctr">
              <a:buFont typeface="Wingdings" pitchFamily="2" charset="2"/>
              <a:buNone/>
              <a:defRPr/>
            </a:pPr>
            <a:r>
              <a:rPr lang="ru-RU" sz="2000" dirty="0" smtClean="0">
                <a:solidFill>
                  <a:srgbClr val="FF0000"/>
                </a:solidFill>
              </a:rPr>
              <a:t>                                     БЕРЕМЕННОСТЬ</a:t>
            </a:r>
          </a:p>
          <a:p>
            <a:pPr>
              <a:defRPr/>
            </a:pPr>
            <a:r>
              <a:rPr lang="ru-RU" sz="2000" dirty="0" smtClean="0"/>
              <a:t>	Большинство лекарственных средств, применяющихся для лечения бронхиальной астмы, за исключением адреналина, не представляют повышенного риска для плода. Острые осложнения требуют интенсивной терапии, чтобы не допустить гипоксии плода. Лечение должна включать ингаляции бета 2-агонистов и кислород, при необходимости вводят системные </a:t>
            </a:r>
            <a:r>
              <a:rPr lang="ru-RU" sz="2000" dirty="0" err="1" smtClean="0"/>
              <a:t>глюкокортикостероиды</a:t>
            </a:r>
            <a:r>
              <a:rPr lang="ru-RU" sz="2000" dirty="0" smtClean="0"/>
              <a:t>.</a:t>
            </a:r>
          </a:p>
          <a:p>
            <a:pPr>
              <a:defRPr/>
            </a:pPr>
            <a:r>
              <a:rPr lang="ru-RU" sz="2000" dirty="0" smtClean="0"/>
              <a:t> </a:t>
            </a:r>
          </a:p>
          <a:p>
            <a:pPr>
              <a:defRPr/>
            </a:pPr>
            <a:r>
              <a:rPr lang="ru-RU" sz="2000" dirty="0" smtClean="0"/>
              <a:t>			</a:t>
            </a:r>
            <a:r>
              <a:rPr lang="ru-RU" sz="2000" dirty="0" smtClean="0">
                <a:solidFill>
                  <a:srgbClr val="FF0000"/>
                </a:solidFill>
              </a:rPr>
              <a:t>ХИРУРГИЧЕСКИЕ ВМЕШАТЕЛЬСТВА</a:t>
            </a:r>
          </a:p>
          <a:p>
            <a:pPr>
              <a:defRPr/>
            </a:pPr>
            <a:r>
              <a:rPr lang="ru-RU" sz="2000" dirty="0" smtClean="0"/>
              <a:t> 	Оценка состояния больного производится за несколько дней до хирургического вмешательства. Если значение МПВ менее 80%, то рекомендуется короткий курс лечения </a:t>
            </a:r>
            <a:r>
              <a:rPr lang="ru-RU" sz="2000" dirty="0" err="1" smtClean="0"/>
              <a:t>глюкокортикостероидами</a:t>
            </a:r>
            <a:r>
              <a:rPr lang="ru-RU" sz="2000" dirty="0" smtClean="0"/>
              <a:t> для уменьшения обструкции дыхательных путей. Больные, получающие системные кортикостероиды в течение 6 прошедших месяцев, должны продолжать лечение системными кортикостероидами во время хирургического вмешательства (100 мг гидрокортизона каждые 8 часов) в/</a:t>
            </a:r>
            <a:r>
              <a:rPr lang="ru-RU" sz="2000" dirty="0" err="1" smtClean="0"/>
              <a:t>в</a:t>
            </a:r>
            <a:r>
              <a:rPr lang="ru-RU" sz="2000" dirty="0" smtClean="0"/>
              <a:t>, </a:t>
            </a:r>
            <a:r>
              <a:rPr lang="ru-RU" sz="2000" dirty="0" err="1" smtClean="0"/>
              <a:t>в</a:t>
            </a:r>
            <a:r>
              <a:rPr lang="ru-RU" sz="2000" dirty="0" smtClean="0"/>
              <a:t> затем дозу можно быстро уменьшить в течение 24 часов после операции.</a:t>
            </a:r>
          </a:p>
          <a:p>
            <a:pPr>
              <a:defRPr/>
            </a:pPr>
            <a:endParaRPr lang="ru-RU" dirty="0"/>
          </a:p>
        </p:txBody>
      </p:sp>
      <p:sp>
        <p:nvSpPr>
          <p:cNvPr id="5" name="Прямоугольник 4"/>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785813" y="285750"/>
            <a:ext cx="8358187" cy="954088"/>
          </a:xfrm>
          <a:prstGeom prst="rect">
            <a:avLst/>
          </a:prstGeom>
          <a:noFill/>
          <a:ln w="9525">
            <a:noFill/>
            <a:miter lim="800000"/>
            <a:headEnd/>
            <a:tailEnd/>
          </a:ln>
        </p:spPr>
        <p:txBody>
          <a:bodyPr>
            <a:spAutoFit/>
          </a:bodyPr>
          <a:lstStyle/>
          <a:p>
            <a:pPr algn="ctr">
              <a:defRPr/>
            </a:pPr>
            <a:r>
              <a:rPr lang="ru-RU" altLang="ja-JP" sz="2800">
                <a:solidFill>
                  <a:srgbClr val="FFFF00"/>
                </a:solidFill>
                <a:effectLst>
                  <a:outerShdw blurRad="38100" dist="38100" dir="2700000" algn="tl">
                    <a:srgbClr val="FFFFFF"/>
                  </a:outerShdw>
                </a:effectLst>
                <a:latin typeface="Tahoma" pitchFamily="34" charset="0"/>
                <a:ea typeface="MS PGothic" pitchFamily="34" charset="-128"/>
              </a:rPr>
              <a:t>Глобальная стратегия диагностики, лечения и профилактики ХОБЛ</a:t>
            </a:r>
            <a:endParaRPr lang="en-US" sz="2800">
              <a:solidFill>
                <a:srgbClr val="FFFF00"/>
              </a:solidFill>
              <a:effectLst>
                <a:outerShdw blurRad="38100" dist="38100" dir="2700000" algn="tl">
                  <a:srgbClr val="FFFFFF"/>
                </a:outerShdw>
              </a:effectLst>
              <a:latin typeface="Tahoma" pitchFamily="34" charset="0"/>
            </a:endParaRPr>
          </a:p>
        </p:txBody>
      </p:sp>
      <p:sp>
        <p:nvSpPr>
          <p:cNvPr id="78851" name="Rectangle 4"/>
          <p:cNvSpPr>
            <a:spLocks noChangeArrowheads="1"/>
          </p:cNvSpPr>
          <p:nvPr/>
        </p:nvSpPr>
        <p:spPr bwMode="auto">
          <a:xfrm>
            <a:off x="357188" y="1500188"/>
            <a:ext cx="8670925" cy="5162550"/>
          </a:xfrm>
          <a:prstGeom prst="rect">
            <a:avLst/>
          </a:prstGeom>
          <a:noFill/>
          <a:ln w="9525">
            <a:noFill/>
            <a:miter lim="800000"/>
            <a:headEnd/>
            <a:tailEnd/>
          </a:ln>
        </p:spPr>
        <p:txBody>
          <a:bodyPr>
            <a:spAutoFit/>
          </a:bodyPr>
          <a:lstStyle/>
          <a:p>
            <a:pPr marL="463550" indent="-463550">
              <a:spcBef>
                <a:spcPts val="1800"/>
              </a:spcBef>
              <a:buClr>
                <a:srgbClr val="00FF00"/>
              </a:buClr>
              <a:buSzPct val="60000"/>
              <a:buFont typeface="Monotype Sorts"/>
              <a:buChar char="n"/>
              <a:defRPr/>
            </a:pPr>
            <a:r>
              <a:rPr lang="ru-RU" sz="3200" dirty="0">
                <a:solidFill>
                  <a:srgbClr val="FF0000"/>
                </a:solidFill>
                <a:latin typeface="Tahoma" pitchFamily="34" charset="0"/>
              </a:rPr>
              <a:t>ХОБЛ</a:t>
            </a:r>
            <a:r>
              <a:rPr lang="ru-RU" sz="3200" dirty="0">
                <a:solidFill>
                  <a:schemeClr val="accent2"/>
                </a:solidFill>
                <a:latin typeface="Tahoma" pitchFamily="34" charset="0"/>
              </a:rPr>
              <a:t> </a:t>
            </a:r>
            <a:r>
              <a:rPr lang="ru-RU" sz="2800" dirty="0">
                <a:solidFill>
                  <a:schemeClr val="accent2"/>
                </a:solidFill>
                <a:latin typeface="Tahoma" pitchFamily="34" charset="0"/>
              </a:rPr>
              <a:t>– распространенное заболевание, которое можно предотвратить и лечить, характеризующееся стойким ограничением скорости воздушного потока</a:t>
            </a:r>
            <a:r>
              <a:rPr lang="en-US" sz="2800" dirty="0">
                <a:solidFill>
                  <a:schemeClr val="accent2"/>
                </a:solidFill>
                <a:latin typeface="Tahoma" pitchFamily="34" charset="0"/>
              </a:rPr>
              <a:t>, </a:t>
            </a:r>
            <a:r>
              <a:rPr lang="ru-RU" sz="2800" dirty="0">
                <a:solidFill>
                  <a:schemeClr val="accent2"/>
                </a:solidFill>
                <a:latin typeface="Tahoma" pitchFamily="34" charset="0"/>
              </a:rPr>
              <a:t>которое обычно прогрессирует и связано с усиленным хроническим воспалительным ответом дыхательных путей и легких на воздействие патогенных частиц и газов</a:t>
            </a:r>
            <a:r>
              <a:rPr lang="en-US" sz="2800" dirty="0">
                <a:solidFill>
                  <a:schemeClr val="accent2"/>
                </a:solidFill>
                <a:latin typeface="Tahoma" pitchFamily="34" charset="0"/>
              </a:rPr>
              <a:t>.</a:t>
            </a:r>
          </a:p>
          <a:p>
            <a:pPr marL="463550" indent="-463550">
              <a:spcBef>
                <a:spcPts val="1800"/>
              </a:spcBef>
              <a:buClr>
                <a:srgbClr val="00FF00"/>
              </a:buClr>
              <a:buSzPct val="60000"/>
              <a:buFont typeface="Monotype Sorts"/>
              <a:buChar char="n"/>
              <a:defRPr/>
            </a:pPr>
            <a:r>
              <a:rPr lang="ru-RU" sz="2800" dirty="0">
                <a:solidFill>
                  <a:srgbClr val="FFC000"/>
                </a:solidFill>
                <a:effectLst>
                  <a:outerShdw blurRad="38100" dist="38100" dir="2700000" algn="tl">
                    <a:srgbClr val="000000">
                      <a:alpha val="43137"/>
                    </a:srgbClr>
                  </a:outerShdw>
                </a:effectLst>
                <a:latin typeface="Tahoma" pitchFamily="34" charset="0"/>
              </a:rPr>
              <a:t>Существенный вклад в общую тяжесть ХОБЛ </a:t>
            </a:r>
            <a:br>
              <a:rPr lang="ru-RU" sz="2800" dirty="0">
                <a:solidFill>
                  <a:srgbClr val="FFC000"/>
                </a:solidFill>
                <a:effectLst>
                  <a:outerShdw blurRad="38100" dist="38100" dir="2700000" algn="tl">
                    <a:srgbClr val="000000">
                      <a:alpha val="43137"/>
                    </a:srgbClr>
                  </a:outerShdw>
                </a:effectLst>
                <a:latin typeface="Tahoma" pitchFamily="34" charset="0"/>
              </a:rPr>
            </a:br>
            <a:r>
              <a:rPr lang="ru-RU" sz="2800" dirty="0">
                <a:solidFill>
                  <a:srgbClr val="FFC000"/>
                </a:solidFill>
                <a:effectLst>
                  <a:outerShdw blurRad="38100" dist="38100" dir="2700000" algn="tl">
                    <a:srgbClr val="000000">
                      <a:alpha val="43137"/>
                    </a:srgbClr>
                  </a:outerShdw>
                </a:effectLst>
                <a:latin typeface="Tahoma" pitchFamily="34" charset="0"/>
              </a:rPr>
              <a:t>у каждого пациента также вносят обострения </a:t>
            </a:r>
            <a:br>
              <a:rPr lang="ru-RU" sz="2800" dirty="0">
                <a:solidFill>
                  <a:srgbClr val="FFC000"/>
                </a:solidFill>
                <a:effectLst>
                  <a:outerShdw blurRad="38100" dist="38100" dir="2700000" algn="tl">
                    <a:srgbClr val="000000">
                      <a:alpha val="43137"/>
                    </a:srgbClr>
                  </a:outerShdw>
                </a:effectLst>
                <a:latin typeface="Tahoma" pitchFamily="34" charset="0"/>
              </a:rPr>
            </a:br>
            <a:r>
              <a:rPr lang="ru-RU" sz="2800" dirty="0">
                <a:solidFill>
                  <a:srgbClr val="FFC000"/>
                </a:solidFill>
                <a:effectLst>
                  <a:outerShdw blurRad="38100" dist="38100" dir="2700000" algn="tl">
                    <a:srgbClr val="000000">
                      <a:alpha val="43137"/>
                    </a:srgbClr>
                  </a:outerShdw>
                </a:effectLst>
                <a:latin typeface="Tahoma" pitchFamily="34" charset="0"/>
              </a:rPr>
              <a:t>и сопутствующие заболевания.</a:t>
            </a:r>
            <a:endParaRPr lang="en-US" sz="2800" dirty="0">
              <a:solidFill>
                <a:srgbClr val="FFC000"/>
              </a:solidFill>
              <a:effectLst>
                <a:outerShdw blurRad="38100" dist="38100" dir="2700000" algn="tl">
                  <a:srgbClr val="000000">
                    <a:alpha val="43137"/>
                  </a:srgbClr>
                </a:outerShdw>
              </a:effectLst>
              <a:latin typeface="Tahoma" pitchFamily="34" charset="0"/>
            </a:endParaRP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455738" y="1214438"/>
            <a:ext cx="7688262" cy="4054475"/>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txBody>
          <a:bodyPr>
            <a:spAutoFit/>
          </a:bodyPr>
          <a:lstStyle/>
          <a:p>
            <a:pPr>
              <a:lnSpc>
                <a:spcPct val="125000"/>
              </a:lnSpc>
              <a:defRPr/>
            </a:pPr>
            <a:r>
              <a:rPr lang="en-US" altLang="ja-JP" sz="5200" dirty="0" err="1">
                <a:solidFill>
                  <a:srgbClr val="FFFF00"/>
                </a:solidFill>
                <a:ea typeface="ＭＳ Ｐゴシック" pitchFamily="34" charset="-128"/>
              </a:rPr>
              <a:t>lobal</a:t>
            </a:r>
            <a:r>
              <a:rPr lang="en-US" altLang="ja-JP" sz="5200" dirty="0">
                <a:solidFill>
                  <a:schemeClr val="bg1"/>
                </a:solidFill>
                <a:ea typeface="ＭＳ Ｐゴシック" pitchFamily="34" charset="-128"/>
              </a:rPr>
              <a:t> </a:t>
            </a:r>
            <a:r>
              <a:rPr lang="en-US" altLang="ja-JP" sz="5200" dirty="0">
                <a:solidFill>
                  <a:srgbClr val="FFFF00"/>
                </a:solidFill>
                <a:ea typeface="ＭＳ Ｐゴシック" pitchFamily="34" charset="-128"/>
              </a:rPr>
              <a:t>Initiative for Chronic</a:t>
            </a:r>
            <a:br>
              <a:rPr lang="en-US" altLang="ja-JP" sz="5200" dirty="0">
                <a:solidFill>
                  <a:srgbClr val="FFFF00"/>
                </a:solidFill>
                <a:ea typeface="ＭＳ Ｐゴシック" pitchFamily="34" charset="-128"/>
              </a:rPr>
            </a:br>
            <a:r>
              <a:rPr lang="en-US" altLang="ja-JP" sz="5200" dirty="0" err="1">
                <a:solidFill>
                  <a:srgbClr val="FFFF00"/>
                </a:solidFill>
                <a:ea typeface="ＭＳ Ｐゴシック" pitchFamily="34" charset="-128"/>
              </a:rPr>
              <a:t>bstructive</a:t>
            </a:r>
            <a:r>
              <a:rPr lang="en-US" altLang="ja-JP" sz="5200" dirty="0">
                <a:solidFill>
                  <a:srgbClr val="FFFF00"/>
                </a:solidFill>
                <a:ea typeface="ＭＳ Ｐゴシック" pitchFamily="34" charset="-128"/>
              </a:rPr>
              <a:t/>
            </a:r>
            <a:br>
              <a:rPr lang="en-US" altLang="ja-JP" sz="5200" dirty="0">
                <a:solidFill>
                  <a:srgbClr val="FFFF00"/>
                </a:solidFill>
                <a:ea typeface="ＭＳ Ｐゴシック" pitchFamily="34" charset="-128"/>
              </a:rPr>
            </a:br>
            <a:r>
              <a:rPr lang="en-US" altLang="ja-JP" sz="5200" dirty="0" err="1">
                <a:solidFill>
                  <a:srgbClr val="FFFF00"/>
                </a:solidFill>
                <a:ea typeface="ＭＳ Ｐゴシック" pitchFamily="34" charset="-128"/>
              </a:rPr>
              <a:t>ung</a:t>
            </a:r>
            <a:r>
              <a:rPr lang="en-US" altLang="ja-JP" sz="5200" dirty="0">
                <a:solidFill>
                  <a:srgbClr val="FFFF00"/>
                </a:solidFill>
                <a:ea typeface="ＭＳ Ｐゴシック" pitchFamily="34" charset="-128"/>
              </a:rPr>
              <a:t/>
            </a:r>
            <a:br>
              <a:rPr lang="en-US" altLang="ja-JP" sz="5200" dirty="0">
                <a:solidFill>
                  <a:srgbClr val="FFFF00"/>
                </a:solidFill>
                <a:ea typeface="ＭＳ Ｐゴシック" pitchFamily="34" charset="-128"/>
              </a:rPr>
            </a:br>
            <a:r>
              <a:rPr lang="en-US" altLang="ja-JP" sz="5200" dirty="0" err="1">
                <a:solidFill>
                  <a:srgbClr val="FFFF00"/>
                </a:solidFill>
                <a:ea typeface="ＭＳ Ｐゴシック" pitchFamily="34" charset="-128"/>
              </a:rPr>
              <a:t>isease</a:t>
            </a:r>
            <a:endParaRPr lang="en-US" altLang="ja-JP" sz="5200" dirty="0">
              <a:solidFill>
                <a:srgbClr val="FFFF00"/>
              </a:solidFill>
              <a:ea typeface="ＭＳ Ｐゴシック" pitchFamily="34" charset="-128"/>
            </a:endParaRPr>
          </a:p>
        </p:txBody>
      </p:sp>
      <p:sp>
        <p:nvSpPr>
          <p:cNvPr id="10243" name="Rectangle 3"/>
          <p:cNvSpPr>
            <a:spLocks noChangeArrowheads="1"/>
          </p:cNvSpPr>
          <p:nvPr/>
        </p:nvSpPr>
        <p:spPr bwMode="auto">
          <a:xfrm>
            <a:off x="785813" y="1143000"/>
            <a:ext cx="852487" cy="4117975"/>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txBody>
          <a:bodyPr>
            <a:spAutoFit/>
          </a:bodyPr>
          <a:lstStyle/>
          <a:p>
            <a:pPr algn="ctr">
              <a:defRPr/>
            </a:pPr>
            <a:r>
              <a:rPr lang="en-US" altLang="ja-JP" sz="6600" b="1" dirty="0">
                <a:solidFill>
                  <a:srgbClr val="FFCC00"/>
                </a:solidFill>
                <a:ea typeface="ＭＳ Ｐゴシック" pitchFamily="34" charset="-128"/>
              </a:rPr>
              <a:t>G</a:t>
            </a:r>
            <a:r>
              <a:rPr lang="en-US" altLang="ja-JP" sz="6600" dirty="0">
                <a:solidFill>
                  <a:srgbClr val="FFFFFF"/>
                </a:solidFill>
                <a:ea typeface="ＭＳ Ｐゴシック" pitchFamily="34" charset="-128"/>
              </a:rPr>
              <a:t> </a:t>
            </a:r>
            <a:br>
              <a:rPr lang="en-US" altLang="ja-JP" sz="6600" dirty="0">
                <a:solidFill>
                  <a:srgbClr val="FFFFFF"/>
                </a:solidFill>
                <a:ea typeface="ＭＳ Ｐゴシック" pitchFamily="34" charset="-128"/>
              </a:rPr>
            </a:br>
            <a:r>
              <a:rPr lang="en-US" altLang="ja-JP" sz="6600" b="1" dirty="0">
                <a:solidFill>
                  <a:srgbClr val="FFCC00"/>
                </a:solidFill>
                <a:ea typeface="ＭＳ Ｐゴシック" pitchFamily="34" charset="-128"/>
              </a:rPr>
              <a:t>O</a:t>
            </a:r>
            <a:r>
              <a:rPr lang="en-US" altLang="ja-JP" sz="6600" dirty="0">
                <a:solidFill>
                  <a:srgbClr val="FFFFFF"/>
                </a:solidFill>
                <a:ea typeface="ＭＳ Ｐゴシック" pitchFamily="34" charset="-128"/>
              </a:rPr>
              <a:t/>
            </a:r>
            <a:br>
              <a:rPr lang="en-US" altLang="ja-JP" sz="6600" dirty="0">
                <a:solidFill>
                  <a:srgbClr val="FFFFFF"/>
                </a:solidFill>
                <a:ea typeface="ＭＳ Ｐゴシック" pitchFamily="34" charset="-128"/>
              </a:rPr>
            </a:br>
            <a:r>
              <a:rPr lang="en-US" altLang="ja-JP" sz="6600" b="1" dirty="0">
                <a:solidFill>
                  <a:srgbClr val="FFCC00"/>
                </a:solidFill>
                <a:ea typeface="ＭＳ Ｐゴシック" pitchFamily="34" charset="-128"/>
              </a:rPr>
              <a:t>L</a:t>
            </a:r>
            <a:r>
              <a:rPr lang="en-US" altLang="ja-JP" sz="6600" dirty="0">
                <a:solidFill>
                  <a:srgbClr val="FFFFFF"/>
                </a:solidFill>
                <a:ea typeface="ＭＳ Ｐゴシック" pitchFamily="34" charset="-128"/>
              </a:rPr>
              <a:t/>
            </a:r>
            <a:br>
              <a:rPr lang="en-US" altLang="ja-JP" sz="6600" dirty="0">
                <a:solidFill>
                  <a:srgbClr val="FFFFFF"/>
                </a:solidFill>
                <a:ea typeface="ＭＳ Ｐゴシック" pitchFamily="34" charset="-128"/>
              </a:rPr>
            </a:br>
            <a:r>
              <a:rPr lang="en-US" altLang="ja-JP" sz="6600" b="1" dirty="0">
                <a:solidFill>
                  <a:srgbClr val="FFCC00"/>
                </a:solidFill>
                <a:ea typeface="ＭＳ Ｐゴシック" pitchFamily="34" charset="-128"/>
              </a:rPr>
              <a:t>D</a:t>
            </a:r>
            <a:endParaRPr lang="en-US" altLang="ja-JP" sz="6600" dirty="0">
              <a:solidFill>
                <a:srgbClr val="FFFFFF"/>
              </a:solidFill>
              <a:ea typeface="ＭＳ Ｐゴシック" pitchFamily="34" charset="-128"/>
            </a:endParaRPr>
          </a:p>
        </p:txBody>
      </p:sp>
      <p:pic>
        <p:nvPicPr>
          <p:cNvPr id="80900" name="Picture 4" descr="GOLD2-vk"/>
          <p:cNvPicPr>
            <a:picLocks noChangeAspect="1" noChangeArrowheads="1"/>
          </p:cNvPicPr>
          <p:nvPr/>
        </p:nvPicPr>
        <p:blipFill>
          <a:blip r:embed="rId3"/>
          <a:srcRect/>
          <a:stretch>
            <a:fillRect/>
          </a:stretch>
        </p:blipFill>
        <p:spPr bwMode="auto">
          <a:xfrm>
            <a:off x="5326063" y="2776538"/>
            <a:ext cx="2293937" cy="2286000"/>
          </a:xfrm>
          <a:prstGeom prst="rect">
            <a:avLst/>
          </a:prstGeom>
          <a:noFill/>
          <a:ln w="9525">
            <a:noFill/>
            <a:miter lim="800000"/>
            <a:headEnd/>
            <a:tailEnd/>
          </a:ln>
        </p:spPr>
      </p:pic>
      <p:sp>
        <p:nvSpPr>
          <p:cNvPr id="80901" name="TextBox 1"/>
          <p:cNvSpPr txBox="1">
            <a:spLocks noChangeArrowheads="1"/>
          </p:cNvSpPr>
          <p:nvPr/>
        </p:nvSpPr>
        <p:spPr bwMode="auto">
          <a:xfrm>
            <a:off x="1500188" y="5857875"/>
            <a:ext cx="6096000" cy="276225"/>
          </a:xfrm>
          <a:prstGeom prst="rect">
            <a:avLst/>
          </a:prstGeom>
          <a:noFill/>
          <a:ln w="9525">
            <a:noFill/>
            <a:miter lim="800000"/>
            <a:headEnd/>
            <a:tailEnd/>
          </a:ln>
        </p:spPr>
        <p:txBody>
          <a:bodyPr>
            <a:spAutoFit/>
          </a:bodyPr>
          <a:lstStyle/>
          <a:p>
            <a:pPr algn="ctr"/>
            <a:r>
              <a:rPr lang="en-US" sz="1200">
                <a:solidFill>
                  <a:schemeClr val="bg1"/>
                </a:solidFill>
                <a:latin typeface="Arial" pitchFamily="34" charset="0"/>
                <a:ea typeface="MS PGothic" pitchFamily="34" charset="-128"/>
              </a:rPr>
              <a:t>© Global Initiative for Chronic Obstructive Lung Disease</a:t>
            </a:r>
          </a:p>
        </p:txBody>
      </p:sp>
      <p:sp>
        <p:nvSpPr>
          <p:cNvPr id="80902" name="TextBox 5"/>
          <p:cNvSpPr txBox="1">
            <a:spLocks noChangeArrowheads="1"/>
          </p:cNvSpPr>
          <p:nvPr/>
        </p:nvSpPr>
        <p:spPr bwMode="auto">
          <a:xfrm>
            <a:off x="642938" y="5357813"/>
            <a:ext cx="8680450" cy="354012"/>
          </a:xfrm>
          <a:prstGeom prst="rect">
            <a:avLst/>
          </a:prstGeom>
          <a:noFill/>
          <a:ln w="9525">
            <a:noFill/>
            <a:miter lim="800000"/>
            <a:headEnd/>
            <a:tailEnd/>
          </a:ln>
        </p:spPr>
        <p:txBody>
          <a:bodyPr wrap="none">
            <a:spAutoFit/>
          </a:bodyPr>
          <a:lstStyle/>
          <a:p>
            <a:r>
              <a:rPr lang="ru-RU" sz="1700">
                <a:solidFill>
                  <a:srgbClr val="FFCC00"/>
                </a:solidFill>
                <a:latin typeface="Tahoma" pitchFamily="34" charset="0"/>
                <a:cs typeface="Tahoma" pitchFamily="34" charset="0"/>
              </a:rPr>
              <a:t>ГЛОБАЛЬНАЯ ИНИЦИАТИВА ПО ХРОНИЧЕСКОЙ ОБСТРУКТИВНОЙ БОЛЕЗНИ ЛЕГКИХ</a:t>
            </a:r>
            <a:endParaRPr lang="ru-RU" sz="1700"/>
          </a:p>
        </p:txBody>
      </p:sp>
      <p:sp>
        <p:nvSpPr>
          <p:cNvPr id="7" name="Прямоугольник 6"/>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133600" y="319088"/>
            <a:ext cx="3379788" cy="830262"/>
          </a:xfrm>
          <a:prstGeom prst="rect">
            <a:avLst/>
          </a:prstGeom>
          <a:noFill/>
          <a:ln w="9525">
            <a:noFill/>
            <a:miter lim="800000"/>
            <a:headEnd/>
            <a:tailEnd/>
          </a:ln>
        </p:spPr>
        <p:txBody>
          <a:bodyPr wrap="none">
            <a:spAutoFit/>
          </a:bodyPr>
          <a:lstStyle/>
          <a:p>
            <a:pPr>
              <a:defRPr/>
            </a:pPr>
            <a:r>
              <a:rPr lang="ru-RU" altLang="ja-JP" sz="4800" dirty="0">
                <a:solidFill>
                  <a:srgbClr val="FFCC00"/>
                </a:solidFill>
                <a:effectLst>
                  <a:outerShdw blurRad="38100" dist="38100" dir="2700000" algn="tl">
                    <a:srgbClr val="000000">
                      <a:alpha val="43137"/>
                    </a:srgbClr>
                  </a:outerShdw>
                </a:effectLst>
                <a:latin typeface="Tahoma" pitchFamily="34" charset="0"/>
              </a:rPr>
              <a:t>Цели </a:t>
            </a:r>
            <a:r>
              <a:rPr lang="en-US" altLang="ja-JP" sz="4800" dirty="0">
                <a:solidFill>
                  <a:srgbClr val="FFCC00"/>
                </a:solidFill>
                <a:effectLst>
                  <a:outerShdw blurRad="38100" dist="38100" dir="2700000" algn="tl">
                    <a:srgbClr val="000000">
                      <a:alpha val="43137"/>
                    </a:srgbClr>
                  </a:outerShdw>
                </a:effectLst>
                <a:latin typeface="Tahoma" pitchFamily="34" charset="0"/>
                <a:ea typeface="ＭＳ Ｐゴシック" charset="-128"/>
              </a:rPr>
              <a:t>GOLD</a:t>
            </a:r>
            <a:endParaRPr lang="en-US" sz="4800" dirty="0">
              <a:solidFill>
                <a:srgbClr val="FFCC00"/>
              </a:solidFill>
              <a:effectLst>
                <a:outerShdw blurRad="38100" dist="38100" dir="2700000" algn="tl">
                  <a:srgbClr val="000000">
                    <a:alpha val="43137"/>
                  </a:srgbClr>
                </a:outerShdw>
              </a:effectLst>
              <a:latin typeface="Tahoma" pitchFamily="34" charset="0"/>
            </a:endParaRPr>
          </a:p>
        </p:txBody>
      </p:sp>
      <p:sp>
        <p:nvSpPr>
          <p:cNvPr id="80899" name="Rectangle 4"/>
          <p:cNvSpPr>
            <a:spLocks noChangeArrowheads="1"/>
          </p:cNvSpPr>
          <p:nvPr/>
        </p:nvSpPr>
        <p:spPr bwMode="auto">
          <a:xfrm>
            <a:off x="714375" y="1600200"/>
            <a:ext cx="8277225" cy="4894263"/>
          </a:xfrm>
          <a:prstGeom prst="rect">
            <a:avLst/>
          </a:prstGeom>
          <a:noFill/>
          <a:ln w="9525">
            <a:noFill/>
            <a:miter lim="800000"/>
            <a:headEnd/>
            <a:tailEnd/>
          </a:ln>
        </p:spPr>
        <p:txBody>
          <a:bodyPr>
            <a:spAutoFit/>
          </a:bodyPr>
          <a:lstStyle/>
          <a:p>
            <a:pPr marL="511175" indent="-511175">
              <a:spcBef>
                <a:spcPct val="50000"/>
              </a:spcBef>
              <a:buClr>
                <a:srgbClr val="FFFF00"/>
              </a:buClr>
              <a:buSzPct val="60000"/>
              <a:buFont typeface="Wingdings" pitchFamily="2" charset="2"/>
              <a:buChar char="ü"/>
              <a:defRPr/>
            </a:pPr>
            <a:r>
              <a:rPr lang="ru-RU" altLang="ja-JP" dirty="0">
                <a:solidFill>
                  <a:srgbClr val="FFFF00"/>
                </a:solidFill>
                <a:effectLst>
                  <a:outerShdw blurRad="38100" dist="38100" dir="2700000" algn="tl">
                    <a:srgbClr val="000000">
                      <a:alpha val="43137"/>
                    </a:srgbClr>
                  </a:outerShdw>
                </a:effectLst>
                <a:latin typeface="Tahoma" pitchFamily="34" charset="0"/>
              </a:rPr>
              <a:t>Повышение информирования о ХОБЛ среди медицинских работников, организаторов здравоохранения и населения в целом</a:t>
            </a:r>
            <a:endParaRPr lang="en-US" altLang="ja-JP" dirty="0">
              <a:solidFill>
                <a:srgbClr val="FFFF00"/>
              </a:solidFill>
              <a:effectLst>
                <a:outerShdw blurRad="38100" dist="38100" dir="2700000" algn="tl">
                  <a:srgbClr val="000000">
                    <a:alpha val="43137"/>
                  </a:srgbClr>
                </a:outerShdw>
              </a:effectLst>
              <a:latin typeface="Tahoma" pitchFamily="34" charset="0"/>
              <a:ea typeface="ＭＳ Ｐゴシック" charset="-128"/>
            </a:endParaRPr>
          </a:p>
          <a:p>
            <a:pPr marL="511175" indent="-511175">
              <a:spcBef>
                <a:spcPct val="50000"/>
              </a:spcBef>
              <a:buClr>
                <a:srgbClr val="FFFF00"/>
              </a:buClr>
              <a:buSzPct val="60000"/>
              <a:buFont typeface="Wingdings" pitchFamily="2" charset="2"/>
              <a:buChar char="ü"/>
              <a:defRPr/>
            </a:pPr>
            <a:endParaRPr lang="ru-RU" altLang="ja-JP" dirty="0">
              <a:solidFill>
                <a:srgbClr val="FFFF00"/>
              </a:solidFill>
              <a:effectLst>
                <a:outerShdw blurRad="38100" dist="38100" dir="2700000" algn="tl">
                  <a:srgbClr val="000000">
                    <a:alpha val="43137"/>
                  </a:srgbClr>
                </a:outerShdw>
              </a:effectLst>
              <a:latin typeface="Tahoma" pitchFamily="34" charset="0"/>
            </a:endParaRPr>
          </a:p>
          <a:p>
            <a:pPr marL="511175" indent="-511175">
              <a:spcBef>
                <a:spcPct val="50000"/>
              </a:spcBef>
              <a:buClr>
                <a:srgbClr val="FFFF00"/>
              </a:buClr>
              <a:buSzPct val="60000"/>
              <a:buFont typeface="Wingdings" pitchFamily="2" charset="2"/>
              <a:buChar char="ü"/>
              <a:defRPr/>
            </a:pPr>
            <a:r>
              <a:rPr lang="ru-RU" altLang="ja-JP" dirty="0">
                <a:solidFill>
                  <a:srgbClr val="FFFF00"/>
                </a:solidFill>
                <a:effectLst>
                  <a:outerShdw blurRad="38100" dist="38100" dir="2700000" algn="tl">
                    <a:srgbClr val="000000">
                      <a:alpha val="43137"/>
                    </a:srgbClr>
                  </a:outerShdw>
                </a:effectLst>
                <a:latin typeface="Tahoma" pitchFamily="34" charset="0"/>
              </a:rPr>
              <a:t>Улучшение диагностики, лечения и профилактики ХОБЛ</a:t>
            </a:r>
            <a:endParaRPr lang="en-US" altLang="ja-JP" dirty="0">
              <a:solidFill>
                <a:srgbClr val="FFFF00"/>
              </a:solidFill>
              <a:effectLst>
                <a:outerShdw blurRad="38100" dist="38100" dir="2700000" algn="tl">
                  <a:srgbClr val="000000">
                    <a:alpha val="43137"/>
                  </a:srgbClr>
                </a:outerShdw>
              </a:effectLst>
              <a:latin typeface="Tahoma" pitchFamily="34" charset="0"/>
              <a:ea typeface="ＭＳ Ｐゴシック" charset="-128"/>
            </a:endParaRPr>
          </a:p>
          <a:p>
            <a:pPr marL="511175" indent="-511175">
              <a:spcBef>
                <a:spcPct val="50000"/>
              </a:spcBef>
              <a:buClr>
                <a:srgbClr val="FFFF00"/>
              </a:buClr>
              <a:buSzPct val="60000"/>
              <a:buFont typeface="Wingdings" pitchFamily="2" charset="2"/>
              <a:buChar char="ü"/>
              <a:defRPr/>
            </a:pPr>
            <a:endParaRPr lang="ru-RU" altLang="ja-JP" dirty="0">
              <a:solidFill>
                <a:srgbClr val="FFFF00"/>
              </a:solidFill>
              <a:effectLst>
                <a:outerShdw blurRad="38100" dist="38100" dir="2700000" algn="tl">
                  <a:srgbClr val="000000">
                    <a:alpha val="43137"/>
                  </a:srgbClr>
                </a:outerShdw>
              </a:effectLst>
              <a:latin typeface="Tahoma" pitchFamily="34" charset="0"/>
            </a:endParaRPr>
          </a:p>
          <a:p>
            <a:pPr marL="511175" indent="-511175">
              <a:spcBef>
                <a:spcPct val="50000"/>
              </a:spcBef>
              <a:buClr>
                <a:srgbClr val="FFFF00"/>
              </a:buClr>
              <a:buSzPct val="60000"/>
              <a:buFont typeface="Wingdings" pitchFamily="2" charset="2"/>
              <a:buChar char="ü"/>
              <a:defRPr/>
            </a:pPr>
            <a:r>
              <a:rPr lang="ru-RU" altLang="ja-JP" dirty="0">
                <a:solidFill>
                  <a:srgbClr val="FFFF00"/>
                </a:solidFill>
                <a:effectLst>
                  <a:outerShdw blurRad="38100" dist="38100" dir="2700000" algn="tl">
                    <a:srgbClr val="000000">
                      <a:alpha val="43137"/>
                    </a:srgbClr>
                  </a:outerShdw>
                </a:effectLst>
                <a:latin typeface="Tahoma" pitchFamily="34" charset="0"/>
              </a:rPr>
              <a:t>Снижение заболеваемости и смертности</a:t>
            </a:r>
            <a:endParaRPr lang="en-US" altLang="ja-JP" dirty="0">
              <a:solidFill>
                <a:srgbClr val="FFFF00"/>
              </a:solidFill>
              <a:effectLst>
                <a:outerShdw blurRad="38100" dist="38100" dir="2700000" algn="tl">
                  <a:srgbClr val="000000">
                    <a:alpha val="43137"/>
                  </a:srgbClr>
                </a:outerShdw>
              </a:effectLst>
              <a:latin typeface="Tahoma" pitchFamily="34" charset="0"/>
              <a:ea typeface="ＭＳ Ｐゴシック" charset="-128"/>
            </a:endParaRPr>
          </a:p>
          <a:p>
            <a:pPr marL="511175" indent="-511175">
              <a:spcBef>
                <a:spcPct val="50000"/>
              </a:spcBef>
              <a:buClr>
                <a:srgbClr val="FFFF00"/>
              </a:buClr>
              <a:buSzPct val="60000"/>
              <a:buFont typeface="Wingdings" pitchFamily="2" charset="2"/>
              <a:buChar char="ü"/>
              <a:defRPr/>
            </a:pPr>
            <a:endParaRPr lang="ru-RU" altLang="ja-JP" dirty="0">
              <a:solidFill>
                <a:srgbClr val="FFFF00"/>
              </a:solidFill>
              <a:effectLst>
                <a:outerShdw blurRad="38100" dist="38100" dir="2700000" algn="tl">
                  <a:srgbClr val="000000">
                    <a:alpha val="43137"/>
                  </a:srgbClr>
                </a:outerShdw>
              </a:effectLst>
              <a:latin typeface="Tahoma" pitchFamily="34" charset="0"/>
            </a:endParaRPr>
          </a:p>
          <a:p>
            <a:pPr marL="511175" indent="-511175">
              <a:spcBef>
                <a:spcPct val="50000"/>
              </a:spcBef>
              <a:buClr>
                <a:srgbClr val="FFFF00"/>
              </a:buClr>
              <a:buSzPct val="60000"/>
              <a:buFont typeface="Wingdings" pitchFamily="2" charset="2"/>
              <a:buChar char="ü"/>
              <a:defRPr/>
            </a:pPr>
            <a:r>
              <a:rPr lang="ru-RU" altLang="ja-JP" dirty="0">
                <a:solidFill>
                  <a:srgbClr val="FFFF00"/>
                </a:solidFill>
                <a:effectLst>
                  <a:outerShdw blurRad="38100" dist="38100" dir="2700000" algn="tl">
                    <a:srgbClr val="000000">
                      <a:alpha val="43137"/>
                    </a:srgbClr>
                  </a:outerShdw>
                </a:effectLst>
                <a:latin typeface="Tahoma" pitchFamily="34" charset="0"/>
              </a:rPr>
              <a:t>Стимуляция исследований</a:t>
            </a:r>
            <a:endParaRPr lang="en-US" altLang="ja-JP" dirty="0">
              <a:solidFill>
                <a:srgbClr val="FFFF00"/>
              </a:solidFill>
              <a:effectLst>
                <a:outerShdw blurRad="38100" dist="38100" dir="2700000" algn="tl">
                  <a:srgbClr val="000000">
                    <a:alpha val="43137"/>
                  </a:srgbClr>
                </a:outerShdw>
              </a:effectLst>
              <a:latin typeface="Tahoma" pitchFamily="34" charset="0"/>
              <a:ea typeface="ＭＳ Ｐゴシック" charset="-128"/>
            </a:endParaRP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1925" name="Picture 4" descr="GOLD2-vk"/>
          <p:cNvPicPr>
            <a:picLocks noChangeAspect="1" noChangeArrowheads="1"/>
          </p:cNvPicPr>
          <p:nvPr/>
        </p:nvPicPr>
        <p:blipFill>
          <a:blip r:embed="rId3"/>
          <a:srcRect/>
          <a:stretch>
            <a:fillRect/>
          </a:stretch>
        </p:blipFill>
        <p:spPr bwMode="auto">
          <a:xfrm>
            <a:off x="7639050" y="0"/>
            <a:ext cx="1504950" cy="15001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71500" y="0"/>
            <a:ext cx="8229600" cy="1662113"/>
          </a:xfrm>
          <a:prstGeom prst="rect">
            <a:avLst/>
          </a:prstGeom>
          <a:noFill/>
          <a:ln w="9525">
            <a:noFill/>
            <a:miter lim="800000"/>
            <a:headEnd/>
            <a:tailEnd/>
          </a:ln>
        </p:spPr>
        <p:txBody>
          <a:bodyPr>
            <a:spAutoFit/>
          </a:bodyPr>
          <a:lstStyle/>
          <a:p>
            <a:pPr algn="ctr">
              <a:defRPr/>
            </a:pPr>
            <a:r>
              <a:rPr lang="ru-RU" dirty="0">
                <a:solidFill>
                  <a:srgbClr val="FFFF00"/>
                </a:solidFill>
                <a:effectLst>
                  <a:outerShdw blurRad="38100" dist="38100" dir="2700000" algn="tl">
                    <a:srgbClr val="000000">
                      <a:alpha val="43137"/>
                    </a:srgbClr>
                  </a:outerShdw>
                </a:effectLst>
                <a:latin typeface="Tahoma" pitchFamily="34" charset="0"/>
              </a:rPr>
              <a:t>Глобальная стратегия диагностики, лечения и профилактики ХОБЛ</a:t>
            </a:r>
            <a:r>
              <a:rPr lang="en-US" dirty="0">
                <a:solidFill>
                  <a:srgbClr val="FFCC00"/>
                </a:solidFill>
                <a:effectLst>
                  <a:outerShdw blurRad="38100" dist="38100" dir="2700000" algn="tl">
                    <a:srgbClr val="000000">
                      <a:alpha val="43137"/>
                    </a:srgbClr>
                  </a:outerShdw>
                </a:effectLst>
                <a:latin typeface="Tahoma" pitchFamily="34" charset="0"/>
              </a:rPr>
              <a:t/>
            </a:r>
            <a:br>
              <a:rPr lang="en-US" dirty="0">
                <a:solidFill>
                  <a:srgbClr val="FFCC00"/>
                </a:solidFill>
                <a:effectLst>
                  <a:outerShdw blurRad="38100" dist="38100" dir="2700000" algn="tl">
                    <a:srgbClr val="000000">
                      <a:alpha val="43137"/>
                    </a:srgbClr>
                  </a:outerShdw>
                </a:effectLst>
                <a:latin typeface="Tahoma" pitchFamily="34" charset="0"/>
              </a:rPr>
            </a:br>
            <a:r>
              <a:rPr lang="ru-RU" sz="2700" b="1" dirty="0">
                <a:solidFill>
                  <a:srgbClr val="FF0000"/>
                </a:solidFill>
                <a:effectLst>
                  <a:outerShdw blurRad="38100" dist="38100" dir="2700000" algn="tl">
                    <a:srgbClr val="000000">
                      <a:alpha val="43137"/>
                    </a:srgbClr>
                  </a:outerShdw>
                </a:effectLst>
                <a:latin typeface="Tahoma" pitchFamily="34" charset="0"/>
              </a:rPr>
              <a:t>Классификация степени тяжести </a:t>
            </a:r>
            <a:br>
              <a:rPr lang="ru-RU" sz="2700" b="1" dirty="0">
                <a:solidFill>
                  <a:srgbClr val="FF0000"/>
                </a:solidFill>
                <a:effectLst>
                  <a:outerShdw blurRad="38100" dist="38100" dir="2700000" algn="tl">
                    <a:srgbClr val="000000">
                      <a:alpha val="43137"/>
                    </a:srgbClr>
                  </a:outerShdw>
                </a:effectLst>
                <a:latin typeface="Tahoma" pitchFamily="34" charset="0"/>
              </a:rPr>
            </a:br>
            <a:r>
              <a:rPr lang="ru-RU" sz="2700" b="1" dirty="0">
                <a:solidFill>
                  <a:srgbClr val="FF0000"/>
                </a:solidFill>
                <a:effectLst>
                  <a:outerShdw blurRad="38100" dist="38100" dir="2700000" algn="tl">
                    <a:srgbClr val="000000">
                      <a:alpha val="43137"/>
                    </a:srgbClr>
                  </a:outerShdw>
                </a:effectLst>
                <a:latin typeface="Tahoma" pitchFamily="34" charset="0"/>
              </a:rPr>
              <a:t>ограничения воздушного потока при ХОБЛ</a:t>
            </a:r>
            <a:r>
              <a:rPr lang="en-US" sz="2700" b="1" dirty="0">
                <a:solidFill>
                  <a:srgbClr val="FF0000"/>
                </a:solidFill>
                <a:effectLst>
                  <a:outerShdw blurRad="38100" dist="38100" dir="2700000" algn="tl">
                    <a:srgbClr val="000000">
                      <a:alpha val="43137"/>
                    </a:srgbClr>
                  </a:outerShdw>
                </a:effectLst>
                <a:latin typeface="Tahoma" pitchFamily="34" charset="0"/>
              </a:rPr>
              <a:t>*</a:t>
            </a:r>
          </a:p>
        </p:txBody>
      </p:sp>
      <p:sp>
        <p:nvSpPr>
          <p:cNvPr id="58370" name="Text Box 3"/>
          <p:cNvSpPr txBox="1">
            <a:spLocks noChangeArrowheads="1"/>
          </p:cNvSpPr>
          <p:nvPr/>
        </p:nvSpPr>
        <p:spPr bwMode="auto">
          <a:xfrm>
            <a:off x="728663" y="1714500"/>
            <a:ext cx="8415337" cy="4032250"/>
          </a:xfrm>
          <a:prstGeom prst="rect">
            <a:avLst/>
          </a:prstGeom>
          <a:noFill/>
          <a:ln>
            <a:noFill/>
          </a:ln>
          <a:extLst>
            <a:ext uri="{909E8E84-426E-40DD-AFC4-6F175D3DCCD1}"/>
            <a:ext uri="{91240B29-F687-4F45-9708-019B960494DF}"/>
          </a:extLst>
        </p:spPr>
        <p:txBody>
          <a:bodyPr>
            <a:spAutoFit/>
          </a:bodyPr>
          <a:lstStyle/>
          <a:p>
            <a:pPr algn="ctr">
              <a:defRPr/>
            </a:pPr>
            <a:r>
              <a:rPr lang="ru-RU" sz="2000">
                <a:solidFill>
                  <a:srgbClr val="FFFF00"/>
                </a:solidFill>
                <a:effectLst>
                  <a:outerShdw blurRad="38100" dist="38100" dir="2700000" algn="tl">
                    <a:srgbClr val="FFFFFF"/>
                  </a:outerShdw>
                </a:effectLst>
                <a:latin typeface="Tahoma" pitchFamily="34" charset="0"/>
                <a:ea typeface="MS PGothic" pitchFamily="34" charset="-128"/>
              </a:rPr>
              <a:t>У пациентов с ОФВ</a:t>
            </a:r>
            <a:r>
              <a:rPr lang="en-US" sz="2000" baseline="-25000">
                <a:solidFill>
                  <a:srgbClr val="FFFF00"/>
                </a:solidFill>
                <a:effectLst>
                  <a:outerShdw blurRad="38100" dist="38100" dir="2700000" algn="tl">
                    <a:srgbClr val="FFFFFF"/>
                  </a:outerShdw>
                </a:effectLst>
                <a:latin typeface="Tahoma" pitchFamily="34" charset="0"/>
                <a:ea typeface="MS PGothic" pitchFamily="34" charset="-128"/>
              </a:rPr>
              <a:t>1</a:t>
            </a:r>
            <a:r>
              <a:rPr lang="en-US" sz="2000">
                <a:solidFill>
                  <a:srgbClr val="FFFF00"/>
                </a:solidFill>
                <a:effectLst>
                  <a:outerShdw blurRad="38100" dist="38100" dir="2700000" algn="tl">
                    <a:srgbClr val="FFFFFF"/>
                  </a:outerShdw>
                </a:effectLst>
                <a:latin typeface="Tahoma" pitchFamily="34" charset="0"/>
                <a:ea typeface="MS PGothic" pitchFamily="34" charset="-128"/>
              </a:rPr>
              <a:t>/</a:t>
            </a:r>
            <a:r>
              <a:rPr lang="ru-RU" sz="2000">
                <a:solidFill>
                  <a:srgbClr val="FFFF00"/>
                </a:solidFill>
                <a:effectLst>
                  <a:outerShdw blurRad="38100" dist="38100" dir="2700000" algn="tl">
                    <a:srgbClr val="FFFFFF"/>
                  </a:outerShdw>
                </a:effectLst>
                <a:latin typeface="Tahoma" pitchFamily="34" charset="0"/>
                <a:ea typeface="MS PGothic" pitchFamily="34" charset="-128"/>
              </a:rPr>
              <a:t>ФЖЕЛ</a:t>
            </a:r>
            <a:r>
              <a:rPr lang="en-US" sz="2000">
                <a:solidFill>
                  <a:srgbClr val="FFFF00"/>
                </a:solidFill>
                <a:effectLst>
                  <a:outerShdw blurRad="38100" dist="38100" dir="2700000" algn="tl">
                    <a:srgbClr val="FFFFFF"/>
                  </a:outerShdw>
                </a:effectLst>
                <a:latin typeface="Tahoma" pitchFamily="34" charset="0"/>
                <a:ea typeface="MS PGothic" pitchFamily="34" charset="-128"/>
              </a:rPr>
              <a:t> &lt; 0</a:t>
            </a:r>
            <a:r>
              <a:rPr lang="ru-RU" sz="2000">
                <a:solidFill>
                  <a:srgbClr val="FFFF00"/>
                </a:solidFill>
                <a:effectLst>
                  <a:outerShdw blurRad="38100" dist="38100" dir="2700000" algn="tl">
                    <a:srgbClr val="FFFFFF"/>
                  </a:outerShdw>
                </a:effectLst>
                <a:latin typeface="Tahoma" pitchFamily="34" charset="0"/>
                <a:ea typeface="MS PGothic" pitchFamily="34" charset="-128"/>
              </a:rPr>
              <a:t>,</a:t>
            </a:r>
            <a:r>
              <a:rPr lang="en-US" sz="2000">
                <a:solidFill>
                  <a:srgbClr val="FFFF00"/>
                </a:solidFill>
                <a:effectLst>
                  <a:outerShdw blurRad="38100" dist="38100" dir="2700000" algn="tl">
                    <a:srgbClr val="FFFFFF"/>
                  </a:outerShdw>
                </a:effectLst>
                <a:latin typeface="Tahoma" pitchFamily="34" charset="0"/>
                <a:ea typeface="MS PGothic" pitchFamily="34" charset="-128"/>
              </a:rPr>
              <a:t>70:</a:t>
            </a:r>
          </a:p>
          <a:p>
            <a:pPr>
              <a:defRPr/>
            </a:pPr>
            <a:endParaRPr lang="en-US" sz="2000">
              <a:solidFill>
                <a:srgbClr val="FFFF00"/>
              </a:solidFill>
              <a:effectLst>
                <a:outerShdw blurRad="38100" dist="38100" dir="2700000" algn="tl">
                  <a:srgbClr val="FFFFFF"/>
                </a:outerShdw>
              </a:effectLst>
              <a:latin typeface="Tahoma" pitchFamily="34" charset="0"/>
              <a:ea typeface="MS PGothic" pitchFamily="34" charset="-128"/>
            </a:endParaRPr>
          </a:p>
          <a:p>
            <a:pPr>
              <a:defRPr/>
            </a:pPr>
            <a:r>
              <a:rPr lang="en-US" sz="2000">
                <a:solidFill>
                  <a:srgbClr val="FFFF00"/>
                </a:solidFill>
                <a:effectLst>
                  <a:outerShdw blurRad="38100" dist="38100" dir="2700000" algn="tl">
                    <a:srgbClr val="FFFFFF"/>
                  </a:outerShdw>
                </a:effectLst>
                <a:latin typeface="Tahoma" pitchFamily="34" charset="0"/>
                <a:ea typeface="MS PGothic" pitchFamily="34" charset="-128"/>
              </a:rPr>
              <a:t>GOLD 1: </a:t>
            </a:r>
            <a:r>
              <a:rPr lang="ru-RU" sz="2000">
                <a:solidFill>
                  <a:srgbClr val="FFFF00"/>
                </a:solidFill>
                <a:effectLst>
                  <a:outerShdw blurRad="38100" dist="38100" dir="2700000" algn="tl">
                    <a:srgbClr val="FFFFFF"/>
                  </a:outerShdw>
                </a:effectLst>
                <a:latin typeface="Tahoma" pitchFamily="34" charset="0"/>
                <a:ea typeface="MS PGothic" pitchFamily="34" charset="-128"/>
              </a:rPr>
              <a:t>Легкая</a:t>
            </a:r>
            <a:r>
              <a:rPr lang="en-US" sz="2000">
                <a:solidFill>
                  <a:srgbClr val="FFFF00"/>
                </a:solidFill>
                <a:effectLst>
                  <a:outerShdw blurRad="38100" dist="38100" dir="2700000" algn="tl">
                    <a:srgbClr val="FFFFFF"/>
                  </a:outerShdw>
                </a:effectLst>
                <a:latin typeface="Tahoma" pitchFamily="34" charset="0"/>
                <a:ea typeface="MS PGothic" pitchFamily="34" charset="-128"/>
              </a:rPr>
              <a:t>        </a:t>
            </a:r>
            <a:r>
              <a:rPr lang="ru-RU" sz="2000">
                <a:solidFill>
                  <a:srgbClr val="FFFF00"/>
                </a:solidFill>
                <a:effectLst>
                  <a:outerShdw blurRad="38100" dist="38100" dir="2700000" algn="tl">
                    <a:srgbClr val="FFFFFF"/>
                  </a:outerShdw>
                </a:effectLst>
                <a:latin typeface="Tahoma" pitchFamily="34" charset="0"/>
                <a:ea typeface="MS PGothic" pitchFamily="34" charset="-128"/>
              </a:rPr>
              <a:t>ОФВ</a:t>
            </a:r>
            <a:r>
              <a:rPr lang="en-US" sz="2000" baseline="-25000">
                <a:solidFill>
                  <a:srgbClr val="FFFF00"/>
                </a:solidFill>
                <a:effectLst>
                  <a:outerShdw blurRad="38100" dist="38100" dir="2700000" algn="tl">
                    <a:srgbClr val="FFFFFF"/>
                  </a:outerShdw>
                </a:effectLst>
                <a:latin typeface="Tahoma" pitchFamily="34" charset="0"/>
                <a:ea typeface="MS PGothic" pitchFamily="34" charset="-128"/>
              </a:rPr>
              <a:t>1</a:t>
            </a:r>
            <a:r>
              <a:rPr lang="en-US" sz="2000">
                <a:solidFill>
                  <a:srgbClr val="FFFF00"/>
                </a:solidFill>
                <a:effectLst>
                  <a:outerShdw blurRad="38100" dist="38100" dir="2700000" algn="tl">
                    <a:srgbClr val="FFFFFF"/>
                  </a:outerShdw>
                </a:effectLst>
                <a:latin typeface="Tahoma" pitchFamily="34" charset="0"/>
                <a:ea typeface="MS PGothic" pitchFamily="34" charset="-128"/>
              </a:rPr>
              <a:t> </a:t>
            </a:r>
            <a:r>
              <a:rPr lang="en-US" sz="2000" u="sng">
                <a:solidFill>
                  <a:srgbClr val="FFFF00"/>
                </a:solidFill>
                <a:effectLst>
                  <a:outerShdw blurRad="38100" dist="38100" dir="2700000" algn="tl">
                    <a:srgbClr val="FFFFFF"/>
                  </a:outerShdw>
                </a:effectLst>
                <a:latin typeface="Tahoma" pitchFamily="34" charset="0"/>
                <a:ea typeface="MS PGothic" pitchFamily="34" charset="-128"/>
              </a:rPr>
              <a:t>&gt;</a:t>
            </a:r>
            <a:r>
              <a:rPr lang="en-US" sz="2000">
                <a:solidFill>
                  <a:srgbClr val="FFFF00"/>
                </a:solidFill>
                <a:effectLst>
                  <a:outerShdw blurRad="38100" dist="38100" dir="2700000" algn="tl">
                    <a:srgbClr val="FFFFFF"/>
                  </a:outerShdw>
                </a:effectLst>
                <a:latin typeface="Tahoma" pitchFamily="34" charset="0"/>
                <a:ea typeface="MS PGothic" pitchFamily="34" charset="-128"/>
              </a:rPr>
              <a:t> 80% </a:t>
            </a:r>
            <a:r>
              <a:rPr lang="ru-RU" sz="2000">
                <a:solidFill>
                  <a:srgbClr val="FFFF00"/>
                </a:solidFill>
                <a:effectLst>
                  <a:outerShdw blurRad="38100" dist="38100" dir="2700000" algn="tl">
                    <a:srgbClr val="FFFFFF"/>
                  </a:outerShdw>
                </a:effectLst>
                <a:latin typeface="Tahoma" pitchFamily="34" charset="0"/>
                <a:ea typeface="MS PGothic" pitchFamily="34" charset="-128"/>
              </a:rPr>
              <a:t>от должного</a:t>
            </a:r>
            <a:r>
              <a:rPr lang="en-US" sz="2000">
                <a:solidFill>
                  <a:srgbClr val="FFFF00"/>
                </a:solidFill>
                <a:effectLst>
                  <a:outerShdw blurRad="38100" dist="38100" dir="2700000" algn="tl">
                    <a:srgbClr val="FFFFFF"/>
                  </a:outerShdw>
                </a:effectLst>
                <a:latin typeface="Tahoma" pitchFamily="34" charset="0"/>
                <a:ea typeface="MS PGothic" pitchFamily="34" charset="-128"/>
              </a:rPr>
              <a:t>	</a:t>
            </a:r>
          </a:p>
          <a:p>
            <a:pPr>
              <a:defRPr/>
            </a:pPr>
            <a:r>
              <a:rPr lang="en-US" sz="2000">
                <a:solidFill>
                  <a:srgbClr val="FFFF00"/>
                </a:solidFill>
                <a:effectLst>
                  <a:outerShdw blurRad="38100" dist="38100" dir="2700000" algn="tl">
                    <a:srgbClr val="FFFFFF"/>
                  </a:outerShdw>
                </a:effectLst>
                <a:latin typeface="Tahoma" pitchFamily="34" charset="0"/>
                <a:ea typeface="MS PGothic" pitchFamily="34" charset="-128"/>
              </a:rPr>
              <a:t>		</a:t>
            </a:r>
          </a:p>
          <a:p>
            <a:pPr>
              <a:defRPr/>
            </a:pPr>
            <a:r>
              <a:rPr lang="en-US" sz="2000">
                <a:solidFill>
                  <a:srgbClr val="FFFF00"/>
                </a:solidFill>
                <a:effectLst>
                  <a:outerShdw blurRad="38100" dist="38100" dir="2700000" algn="tl">
                    <a:srgbClr val="FFFFFF"/>
                  </a:outerShdw>
                </a:effectLst>
                <a:latin typeface="Tahoma" pitchFamily="34" charset="0"/>
                <a:ea typeface="MS PGothic" pitchFamily="34" charset="-128"/>
              </a:rPr>
              <a:t>GOLD 2: </a:t>
            </a:r>
            <a:r>
              <a:rPr lang="ru-RU" sz="2000">
                <a:solidFill>
                  <a:srgbClr val="FFFF00"/>
                </a:solidFill>
                <a:effectLst>
                  <a:outerShdw blurRad="38100" dist="38100" dir="2700000" algn="tl">
                    <a:srgbClr val="FFFFFF"/>
                  </a:outerShdw>
                </a:effectLst>
                <a:latin typeface="Tahoma" pitchFamily="34" charset="0"/>
                <a:ea typeface="MS PGothic" pitchFamily="34" charset="-128"/>
              </a:rPr>
              <a:t>Умеренная  </a:t>
            </a:r>
            <a:r>
              <a:rPr lang="en-US" sz="2000">
                <a:solidFill>
                  <a:srgbClr val="FFFF00"/>
                </a:solidFill>
                <a:effectLst>
                  <a:outerShdw blurRad="38100" dist="38100" dir="2700000" algn="tl">
                    <a:srgbClr val="FFFFFF"/>
                  </a:outerShdw>
                </a:effectLst>
                <a:latin typeface="Tahoma" pitchFamily="34" charset="0"/>
                <a:ea typeface="MS PGothic" pitchFamily="34" charset="-128"/>
              </a:rPr>
              <a:t>50% </a:t>
            </a:r>
            <a:r>
              <a:rPr lang="en-US" sz="2000" u="sng">
                <a:solidFill>
                  <a:srgbClr val="FFFF00"/>
                </a:solidFill>
                <a:effectLst>
                  <a:outerShdw blurRad="38100" dist="38100" dir="2700000" algn="tl">
                    <a:srgbClr val="FFFFFF"/>
                  </a:outerShdw>
                </a:effectLst>
                <a:latin typeface="Tahoma" pitchFamily="34" charset="0"/>
                <a:ea typeface="MS PGothic" pitchFamily="34" charset="-128"/>
              </a:rPr>
              <a:t>&lt;</a:t>
            </a:r>
            <a:r>
              <a:rPr lang="en-US" sz="2000">
                <a:solidFill>
                  <a:srgbClr val="FFFF00"/>
                </a:solidFill>
                <a:effectLst>
                  <a:outerShdw blurRad="38100" dist="38100" dir="2700000" algn="tl">
                    <a:srgbClr val="FFFFFF"/>
                  </a:outerShdw>
                </a:effectLst>
                <a:latin typeface="Tahoma" pitchFamily="34" charset="0"/>
                <a:ea typeface="MS PGothic" pitchFamily="34" charset="-128"/>
              </a:rPr>
              <a:t> </a:t>
            </a:r>
            <a:r>
              <a:rPr lang="ru-RU" sz="2000">
                <a:solidFill>
                  <a:srgbClr val="FFFF00"/>
                </a:solidFill>
                <a:effectLst>
                  <a:outerShdw blurRad="38100" dist="38100" dir="2700000" algn="tl">
                    <a:srgbClr val="FFFFFF"/>
                  </a:outerShdw>
                </a:effectLst>
                <a:latin typeface="Tahoma" pitchFamily="34" charset="0"/>
                <a:ea typeface="MS PGothic" pitchFamily="34" charset="-128"/>
              </a:rPr>
              <a:t>ОФВ</a:t>
            </a:r>
            <a:r>
              <a:rPr lang="en-US" sz="2000" baseline="-25000">
                <a:solidFill>
                  <a:srgbClr val="FFFF00"/>
                </a:solidFill>
                <a:effectLst>
                  <a:outerShdw blurRad="38100" dist="38100" dir="2700000" algn="tl">
                    <a:srgbClr val="FFFFFF"/>
                  </a:outerShdw>
                </a:effectLst>
                <a:latin typeface="Tahoma" pitchFamily="34" charset="0"/>
                <a:ea typeface="MS PGothic" pitchFamily="34" charset="-128"/>
              </a:rPr>
              <a:t>1</a:t>
            </a:r>
            <a:r>
              <a:rPr lang="en-US" sz="2000">
                <a:solidFill>
                  <a:srgbClr val="FFFF00"/>
                </a:solidFill>
                <a:effectLst>
                  <a:outerShdw blurRad="38100" dist="38100" dir="2700000" algn="tl">
                    <a:srgbClr val="FFFFFF"/>
                  </a:outerShdw>
                </a:effectLst>
                <a:latin typeface="Tahoma" pitchFamily="34" charset="0"/>
                <a:ea typeface="MS PGothic" pitchFamily="34" charset="-128"/>
              </a:rPr>
              <a:t> &lt; 80% </a:t>
            </a:r>
            <a:r>
              <a:rPr lang="ru-RU" sz="2000">
                <a:solidFill>
                  <a:srgbClr val="FFFF00"/>
                </a:solidFill>
                <a:effectLst>
                  <a:outerShdw blurRad="38100" dist="38100" dir="2700000" algn="tl">
                    <a:srgbClr val="FFFFFF"/>
                  </a:outerShdw>
                </a:effectLst>
                <a:latin typeface="Tahoma" pitchFamily="34" charset="0"/>
                <a:ea typeface="MS PGothic" pitchFamily="34" charset="-128"/>
              </a:rPr>
              <a:t>от должного</a:t>
            </a:r>
          </a:p>
          <a:p>
            <a:pPr>
              <a:defRPr/>
            </a:pPr>
            <a:endParaRPr lang="en-US" sz="2000">
              <a:solidFill>
                <a:srgbClr val="FFFF00"/>
              </a:solidFill>
              <a:effectLst>
                <a:outerShdw blurRad="38100" dist="38100" dir="2700000" algn="tl">
                  <a:srgbClr val="FFFFFF"/>
                </a:outerShdw>
              </a:effectLst>
              <a:latin typeface="Tahoma" pitchFamily="34" charset="0"/>
              <a:ea typeface="MS PGothic" pitchFamily="34" charset="-128"/>
            </a:endParaRPr>
          </a:p>
          <a:p>
            <a:pPr>
              <a:defRPr/>
            </a:pPr>
            <a:r>
              <a:rPr lang="en-US" sz="2000">
                <a:solidFill>
                  <a:srgbClr val="FFFF00"/>
                </a:solidFill>
                <a:effectLst>
                  <a:outerShdw blurRad="38100" dist="38100" dir="2700000" algn="tl">
                    <a:srgbClr val="FFFFFF"/>
                  </a:outerShdw>
                </a:effectLst>
                <a:latin typeface="Tahoma" pitchFamily="34" charset="0"/>
                <a:ea typeface="MS PGothic" pitchFamily="34" charset="-128"/>
              </a:rPr>
              <a:t>GOLD 3: </a:t>
            </a:r>
            <a:r>
              <a:rPr lang="ru-RU" sz="2000">
                <a:solidFill>
                  <a:srgbClr val="FFFF00"/>
                </a:solidFill>
                <a:effectLst>
                  <a:outerShdw blurRad="38100" dist="38100" dir="2700000" algn="tl">
                    <a:srgbClr val="FFFFFF"/>
                  </a:outerShdw>
                </a:effectLst>
                <a:latin typeface="Tahoma" pitchFamily="34" charset="0"/>
                <a:ea typeface="MS PGothic" pitchFamily="34" charset="-128"/>
              </a:rPr>
              <a:t>Тяжелая</a:t>
            </a:r>
            <a:r>
              <a:rPr lang="en-US" sz="2000">
                <a:solidFill>
                  <a:srgbClr val="FFFF00"/>
                </a:solidFill>
                <a:effectLst>
                  <a:outerShdw blurRad="38100" dist="38100" dir="2700000" algn="tl">
                    <a:srgbClr val="FFFFFF"/>
                  </a:outerShdw>
                </a:effectLst>
                <a:latin typeface="Tahoma" pitchFamily="34" charset="0"/>
                <a:ea typeface="MS PGothic" pitchFamily="34" charset="-128"/>
              </a:rPr>
              <a:t>     30% </a:t>
            </a:r>
            <a:r>
              <a:rPr lang="en-US" sz="2000" u="sng">
                <a:solidFill>
                  <a:srgbClr val="FFFF00"/>
                </a:solidFill>
                <a:effectLst>
                  <a:outerShdw blurRad="38100" dist="38100" dir="2700000" algn="tl">
                    <a:srgbClr val="FFFFFF"/>
                  </a:outerShdw>
                </a:effectLst>
                <a:latin typeface="Tahoma" pitchFamily="34" charset="0"/>
                <a:ea typeface="MS PGothic" pitchFamily="34" charset="-128"/>
              </a:rPr>
              <a:t>&lt;</a:t>
            </a:r>
            <a:r>
              <a:rPr lang="en-US" sz="2000">
                <a:solidFill>
                  <a:srgbClr val="FFFF00"/>
                </a:solidFill>
                <a:effectLst>
                  <a:outerShdw blurRad="38100" dist="38100" dir="2700000" algn="tl">
                    <a:srgbClr val="FFFFFF"/>
                  </a:outerShdw>
                </a:effectLst>
                <a:latin typeface="Tahoma" pitchFamily="34" charset="0"/>
                <a:ea typeface="MS PGothic" pitchFamily="34" charset="-128"/>
              </a:rPr>
              <a:t> </a:t>
            </a:r>
            <a:r>
              <a:rPr lang="ru-RU" sz="2000">
                <a:solidFill>
                  <a:srgbClr val="FFFF00"/>
                </a:solidFill>
                <a:effectLst>
                  <a:outerShdw blurRad="38100" dist="38100" dir="2700000" algn="tl">
                    <a:srgbClr val="FFFFFF"/>
                  </a:outerShdw>
                </a:effectLst>
                <a:latin typeface="Tahoma" pitchFamily="34" charset="0"/>
                <a:ea typeface="MS PGothic" pitchFamily="34" charset="-128"/>
              </a:rPr>
              <a:t>ОФВ</a:t>
            </a:r>
            <a:r>
              <a:rPr lang="en-US" sz="2000" baseline="-25000">
                <a:solidFill>
                  <a:srgbClr val="FFFF00"/>
                </a:solidFill>
                <a:effectLst>
                  <a:outerShdw blurRad="38100" dist="38100" dir="2700000" algn="tl">
                    <a:srgbClr val="FFFFFF"/>
                  </a:outerShdw>
                </a:effectLst>
                <a:latin typeface="Tahoma" pitchFamily="34" charset="0"/>
                <a:ea typeface="MS PGothic" pitchFamily="34" charset="-128"/>
              </a:rPr>
              <a:t>1</a:t>
            </a:r>
            <a:r>
              <a:rPr lang="en-US" sz="2000">
                <a:solidFill>
                  <a:srgbClr val="FFFF00"/>
                </a:solidFill>
                <a:effectLst>
                  <a:outerShdw blurRad="38100" dist="38100" dir="2700000" algn="tl">
                    <a:srgbClr val="FFFFFF"/>
                  </a:outerShdw>
                </a:effectLst>
                <a:latin typeface="Tahoma" pitchFamily="34" charset="0"/>
                <a:ea typeface="MS PGothic" pitchFamily="34" charset="-128"/>
              </a:rPr>
              <a:t> &lt; 50% </a:t>
            </a:r>
            <a:r>
              <a:rPr lang="ru-RU" sz="2000">
                <a:solidFill>
                  <a:srgbClr val="FFFF00"/>
                </a:solidFill>
                <a:effectLst>
                  <a:outerShdw blurRad="38100" dist="38100" dir="2700000" algn="tl">
                    <a:srgbClr val="FFFFFF"/>
                  </a:outerShdw>
                </a:effectLst>
                <a:latin typeface="Tahoma" pitchFamily="34" charset="0"/>
                <a:ea typeface="MS PGothic" pitchFamily="34" charset="-128"/>
              </a:rPr>
              <a:t>от  должного</a:t>
            </a:r>
          </a:p>
          <a:p>
            <a:pPr>
              <a:defRPr/>
            </a:pPr>
            <a:endParaRPr lang="en-US" sz="2000">
              <a:solidFill>
                <a:srgbClr val="FFFF00"/>
              </a:solidFill>
              <a:effectLst>
                <a:outerShdw blurRad="38100" dist="38100" dir="2700000" algn="tl">
                  <a:srgbClr val="FFFFFF"/>
                </a:outerShdw>
              </a:effectLst>
              <a:latin typeface="Tahoma" pitchFamily="34" charset="0"/>
              <a:ea typeface="MS PGothic" pitchFamily="34" charset="-128"/>
            </a:endParaRPr>
          </a:p>
          <a:p>
            <a:pPr>
              <a:defRPr/>
            </a:pPr>
            <a:r>
              <a:rPr lang="en-US" sz="2000">
                <a:solidFill>
                  <a:srgbClr val="FFFF00"/>
                </a:solidFill>
                <a:effectLst>
                  <a:outerShdw blurRad="38100" dist="38100" dir="2700000" algn="tl">
                    <a:srgbClr val="FFFFFF"/>
                  </a:outerShdw>
                </a:effectLst>
                <a:latin typeface="Tahoma" pitchFamily="34" charset="0"/>
                <a:ea typeface="MS PGothic" pitchFamily="34" charset="-128"/>
              </a:rPr>
              <a:t>GOLD 4: </a:t>
            </a:r>
            <a:r>
              <a:rPr lang="ru-RU" sz="2000">
                <a:solidFill>
                  <a:srgbClr val="FFFF00"/>
                </a:solidFill>
                <a:effectLst>
                  <a:outerShdw blurRad="38100" dist="38100" dir="2700000" algn="tl">
                    <a:srgbClr val="FFFFFF"/>
                  </a:outerShdw>
                </a:effectLst>
                <a:latin typeface="Tahoma" pitchFamily="34" charset="0"/>
                <a:ea typeface="MS PGothic" pitchFamily="34" charset="-128"/>
              </a:rPr>
              <a:t>Крайне тяжелая ОФВ</a:t>
            </a:r>
            <a:r>
              <a:rPr lang="en-US" sz="2000" baseline="-25000">
                <a:solidFill>
                  <a:srgbClr val="FFFF00"/>
                </a:solidFill>
                <a:effectLst>
                  <a:outerShdw blurRad="38100" dist="38100" dir="2700000" algn="tl">
                    <a:srgbClr val="FFFFFF"/>
                  </a:outerShdw>
                </a:effectLst>
                <a:latin typeface="Tahoma" pitchFamily="34" charset="0"/>
                <a:ea typeface="MS PGothic" pitchFamily="34" charset="-128"/>
              </a:rPr>
              <a:t>1</a:t>
            </a:r>
            <a:r>
              <a:rPr lang="en-US" sz="2000">
                <a:solidFill>
                  <a:srgbClr val="FFFF00"/>
                </a:solidFill>
                <a:effectLst>
                  <a:outerShdw blurRad="38100" dist="38100" dir="2700000" algn="tl">
                    <a:srgbClr val="FFFFFF"/>
                  </a:outerShdw>
                </a:effectLst>
                <a:latin typeface="Tahoma" pitchFamily="34" charset="0"/>
                <a:ea typeface="MS PGothic" pitchFamily="34" charset="-128"/>
              </a:rPr>
              <a:t> &lt; 30% </a:t>
            </a:r>
            <a:r>
              <a:rPr lang="ru-RU" sz="2000">
                <a:solidFill>
                  <a:srgbClr val="FFFF00"/>
                </a:solidFill>
                <a:effectLst>
                  <a:outerShdw blurRad="38100" dist="38100" dir="2700000" algn="tl">
                    <a:srgbClr val="FFFFFF"/>
                  </a:outerShdw>
                </a:effectLst>
                <a:latin typeface="Tahoma" pitchFamily="34" charset="0"/>
                <a:ea typeface="MS PGothic" pitchFamily="34" charset="-128"/>
              </a:rPr>
              <a:t>от должного</a:t>
            </a:r>
            <a:endParaRPr lang="en-US" sz="2000">
              <a:solidFill>
                <a:srgbClr val="FFFF00"/>
              </a:solidFill>
              <a:effectLst>
                <a:outerShdw blurRad="38100" dist="38100" dir="2700000" algn="tl">
                  <a:srgbClr val="FFFFFF"/>
                </a:outerShdw>
              </a:effectLst>
              <a:latin typeface="Tahoma" pitchFamily="34" charset="0"/>
              <a:ea typeface="MS PGothic" pitchFamily="34" charset="-128"/>
            </a:endParaRPr>
          </a:p>
          <a:p>
            <a:pPr>
              <a:defRPr/>
            </a:pPr>
            <a:endParaRPr lang="en-US" sz="2800" i="1">
              <a:solidFill>
                <a:srgbClr val="001900"/>
              </a:solidFill>
              <a:effectLst>
                <a:outerShdw blurRad="38100" dist="38100" dir="2700000" algn="tl">
                  <a:srgbClr val="FFFFFF"/>
                </a:outerShdw>
              </a:effectLst>
              <a:latin typeface="Tahoma" pitchFamily="34" charset="0"/>
              <a:ea typeface="MS PGothic" pitchFamily="34" charset="-128"/>
            </a:endParaRPr>
          </a:p>
          <a:p>
            <a:pPr>
              <a:defRPr/>
            </a:pPr>
            <a:r>
              <a:rPr lang="en-US" i="1">
                <a:solidFill>
                  <a:srgbClr val="FFFF00"/>
                </a:solidFill>
                <a:effectLst>
                  <a:outerShdw blurRad="38100" dist="38100" dir="2700000" algn="tl">
                    <a:srgbClr val="FFFFFF"/>
                  </a:outerShdw>
                </a:effectLst>
                <a:latin typeface="Tahoma" pitchFamily="34" charset="0"/>
                <a:ea typeface="MS PGothic" pitchFamily="34" charset="-128"/>
              </a:rPr>
              <a:t>*</a:t>
            </a:r>
            <a:r>
              <a:rPr lang="ru-RU" i="1">
                <a:solidFill>
                  <a:srgbClr val="FFFF00"/>
                </a:solidFill>
                <a:effectLst>
                  <a:outerShdw blurRad="38100" dist="38100" dir="2700000" algn="tl">
                    <a:srgbClr val="FFFFFF"/>
                  </a:outerShdw>
                </a:effectLst>
                <a:latin typeface="Tahoma" pitchFamily="34" charset="0"/>
                <a:ea typeface="MS PGothic" pitchFamily="34" charset="-128"/>
              </a:rPr>
              <a:t>На основании ОФВ1 после ингаляции бронходилататора</a:t>
            </a:r>
            <a:r>
              <a:rPr lang="en-US" sz="2000" i="1">
                <a:solidFill>
                  <a:srgbClr val="FFFF00"/>
                </a:solidFill>
                <a:effectLst>
                  <a:outerShdw blurRad="38100" dist="38100" dir="2700000" algn="tl">
                    <a:srgbClr val="FFFFFF"/>
                  </a:outerShdw>
                </a:effectLst>
                <a:latin typeface="Tahoma" pitchFamily="34" charset="0"/>
                <a:ea typeface="MS PGothic" pitchFamily="34" charset="-128"/>
              </a:rPr>
              <a:t>	</a:t>
            </a:r>
            <a:r>
              <a:rPr lang="en-US" i="1">
                <a:solidFill>
                  <a:srgbClr val="FFFF00"/>
                </a:solidFill>
                <a:effectLst>
                  <a:outerShdw blurRad="38100" dist="38100" dir="2700000" algn="tl">
                    <a:srgbClr val="FFFFFF"/>
                  </a:outerShdw>
                </a:effectLst>
                <a:latin typeface="Tahoma" pitchFamily="34" charset="0"/>
                <a:ea typeface="MS PGothic" pitchFamily="34" charset="-128"/>
              </a:rPr>
              <a:t>			</a:t>
            </a:r>
            <a:endParaRPr lang="en-US">
              <a:solidFill>
                <a:srgbClr val="FFFF00"/>
              </a:solidFill>
              <a:effectLst>
                <a:outerShdw blurRad="38100" dist="38100" dir="2700000" algn="tl">
                  <a:srgbClr val="FFFFFF"/>
                </a:outerShdw>
              </a:effectLst>
              <a:latin typeface="Tahoma" pitchFamily="34" charset="0"/>
              <a:ea typeface="MS PGothic" pitchFamily="34" charset="-128"/>
            </a:endParaRPr>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2949" name="Picture 4" descr="GOLD2-vk"/>
          <p:cNvPicPr>
            <a:picLocks noChangeAspect="1" noChangeArrowheads="1"/>
          </p:cNvPicPr>
          <p:nvPr/>
        </p:nvPicPr>
        <p:blipFill>
          <a:blip r:embed="rId3"/>
          <a:srcRect/>
          <a:stretch>
            <a:fillRect/>
          </a:stretch>
        </p:blipFill>
        <p:spPr bwMode="auto">
          <a:xfrm>
            <a:off x="7924800" y="0"/>
            <a:ext cx="1219200" cy="12160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solidFill>
                <a:schemeClr val="bg1"/>
              </a:solidFill>
              <a:latin typeface="Tahoma" pitchFamily="34" charset="0"/>
              <a:ea typeface="MS PGothic" pitchFamily="34" charset="-128"/>
            </a:endParaRPr>
          </a:p>
          <a:p>
            <a:pPr marL="404813" lvl="1" indent="-290513">
              <a:buClr>
                <a:srgbClr val="FFCC00"/>
              </a:buClr>
              <a:buFont typeface="Wingdings" pitchFamily="2" charset="2"/>
              <a:buNone/>
            </a:pPr>
            <a:endParaRPr lang="en-US" altLang="ja-JP" sz="2800">
              <a:solidFill>
                <a:schemeClr val="bg1"/>
              </a:solidFill>
              <a:latin typeface="Tahoma" pitchFamily="34" charset="0"/>
              <a:ea typeface="MS PGothic" pitchFamily="34" charset="-128"/>
            </a:endParaRPr>
          </a:p>
          <a:p>
            <a:pPr marL="404813" lvl="1" indent="-290513">
              <a:buClr>
                <a:schemeClr val="tx1"/>
              </a:buClr>
              <a:buFont typeface="Symbol" pitchFamily="18" charset="2"/>
              <a:buChar char=""/>
            </a:pPr>
            <a:endParaRPr lang="en-US" altLang="ja-JP" sz="2800">
              <a:solidFill>
                <a:schemeClr val="bg1"/>
              </a:solidFill>
              <a:latin typeface="Tahoma" pitchFamily="34" charset="0"/>
              <a:ea typeface="MS PGothic" pitchFamily="34" charset="-128"/>
            </a:endParaRPr>
          </a:p>
        </p:txBody>
      </p:sp>
      <p:sp>
        <p:nvSpPr>
          <p:cNvPr id="152580" name="Line 4"/>
          <p:cNvSpPr>
            <a:spLocks noChangeShapeType="1"/>
          </p:cNvSpPr>
          <p:nvPr/>
        </p:nvSpPr>
        <p:spPr bwMode="auto">
          <a:xfrm>
            <a:off x="430213" y="17526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sp>
        <p:nvSpPr>
          <p:cNvPr id="82948" name="Rectangle 1"/>
          <p:cNvSpPr>
            <a:spLocks noChangeArrowheads="1"/>
          </p:cNvSpPr>
          <p:nvPr/>
        </p:nvSpPr>
        <p:spPr bwMode="auto">
          <a:xfrm>
            <a:off x="714375" y="152400"/>
            <a:ext cx="8275638" cy="1570038"/>
          </a:xfrm>
          <a:prstGeom prst="rect">
            <a:avLst/>
          </a:prstGeom>
          <a:noFill/>
          <a:ln w="9525">
            <a:noFill/>
            <a:miter lim="800000"/>
            <a:headEnd/>
            <a:tailEnd/>
          </a:ln>
        </p:spPr>
        <p:txBody>
          <a:bodyPr>
            <a:spAutoFit/>
          </a:bodyPr>
          <a:lstStyle/>
          <a:p>
            <a:pPr>
              <a:defRPr/>
            </a:pPr>
            <a:r>
              <a:rPr lang="ru-RU">
                <a:solidFill>
                  <a:srgbClr val="FFFF00"/>
                </a:solidFill>
                <a:effectLst>
                  <a:outerShdw blurRad="38100" dist="38100" dir="2700000" algn="tl">
                    <a:srgbClr val="FFFFFF"/>
                  </a:outerShdw>
                </a:effectLst>
                <a:latin typeface="Tahoma" pitchFamily="34" charset="0"/>
              </a:rPr>
              <a:t>Глобальная стратегия диагностики, лечения и профилактики ХОБЛ</a:t>
            </a:r>
          </a:p>
          <a:p>
            <a:pPr>
              <a:defRPr/>
            </a:pPr>
            <a:r>
              <a:rPr lang="en-US">
                <a:solidFill>
                  <a:srgbClr val="FFCC00"/>
                </a:solidFill>
                <a:effectLst>
                  <a:outerShdw blurRad="38100" dist="38100" dir="2700000" algn="tl">
                    <a:srgbClr val="FFFFFF"/>
                  </a:outerShdw>
                </a:effectLst>
                <a:latin typeface="Tahoma" pitchFamily="34" charset="0"/>
              </a:rPr>
              <a:t/>
            </a:r>
            <a:br>
              <a:rPr lang="en-US">
                <a:solidFill>
                  <a:srgbClr val="FFCC00"/>
                </a:solidFill>
                <a:effectLst>
                  <a:outerShdw blurRad="38100" dist="38100" dir="2700000" algn="tl">
                    <a:srgbClr val="FFFFFF"/>
                  </a:outerShdw>
                </a:effectLst>
                <a:latin typeface="Tahoma" pitchFamily="34" charset="0"/>
              </a:rPr>
            </a:br>
            <a:r>
              <a:rPr lang="ru-RU" altLang="ja-JP">
                <a:solidFill>
                  <a:srgbClr val="FF0000"/>
                </a:solidFill>
                <a:effectLst>
                  <a:outerShdw blurRad="38100" dist="38100" dir="2700000" algn="tl">
                    <a:srgbClr val="FFFFFF"/>
                  </a:outerShdw>
                </a:effectLst>
                <a:latin typeface="Tahoma" pitchFamily="34" charset="0"/>
                <a:ea typeface="MS PGothic" pitchFamily="34" charset="-128"/>
              </a:rPr>
              <a:t>Методы лечения: ключевые моменты</a:t>
            </a:r>
            <a:endParaRPr lang="en-US">
              <a:solidFill>
                <a:srgbClr val="FF0000"/>
              </a:solidFill>
              <a:effectLst>
                <a:outerShdw blurRad="38100" dist="38100" dir="2700000" algn="tl">
                  <a:srgbClr val="FFFFFF"/>
                </a:outerShdw>
              </a:effectLst>
            </a:endParaRPr>
          </a:p>
        </p:txBody>
      </p:sp>
      <p:sp>
        <p:nvSpPr>
          <p:cNvPr id="82949" name="Rectangle 2"/>
          <p:cNvSpPr>
            <a:spLocks noChangeArrowheads="1"/>
          </p:cNvSpPr>
          <p:nvPr/>
        </p:nvSpPr>
        <p:spPr bwMode="auto">
          <a:xfrm>
            <a:off x="609600" y="1928813"/>
            <a:ext cx="8534400" cy="4246562"/>
          </a:xfrm>
          <a:prstGeom prst="rect">
            <a:avLst/>
          </a:prstGeom>
          <a:noFill/>
          <a:ln w="9525">
            <a:noFill/>
            <a:miter lim="800000"/>
            <a:headEnd/>
            <a:tailEnd/>
          </a:ln>
        </p:spPr>
        <p:txBody>
          <a:bodyPr>
            <a:spAutoFit/>
          </a:bodyPr>
          <a:lstStyle/>
          <a:p>
            <a:pPr marL="285750" indent="-285750">
              <a:spcBef>
                <a:spcPts val="1200"/>
              </a:spcBef>
              <a:buClr>
                <a:srgbClr val="FFFF99"/>
              </a:buClr>
              <a:buFont typeface="Wingdings" pitchFamily="2" charset="2"/>
              <a:buChar char="ü"/>
              <a:defRPr/>
            </a:pPr>
            <a:r>
              <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rPr>
              <a:t>Отказ от курения оказывает наибольшее влияние на естественное течение ХОБЛ. Медицинские работники должны поощрять всех курящих пациентов бросить курить</a:t>
            </a:r>
            <a:r>
              <a:rPr lang="en-US" sz="2000" dirty="0">
                <a:solidFill>
                  <a:srgbClr val="FFFF99"/>
                </a:solidFill>
                <a:effectLst>
                  <a:outerShdw blurRad="38100" dist="38100" dir="2700000" algn="tl">
                    <a:srgbClr val="000000">
                      <a:alpha val="43137"/>
                    </a:srgbClr>
                  </a:outerShdw>
                </a:effectLst>
                <a:latin typeface="Tahoma" pitchFamily="34" charset="0"/>
                <a:cs typeface="Tahoma" pitchFamily="34" charset="0"/>
              </a:rPr>
              <a:t>.  </a:t>
            </a:r>
            <a:endPar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285750" indent="-285750">
              <a:spcBef>
                <a:spcPts val="1200"/>
              </a:spcBef>
              <a:buClr>
                <a:srgbClr val="FFFF99"/>
              </a:buClr>
              <a:defRPr/>
            </a:pPr>
            <a:endParaRPr lang="en-US" sz="2000"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285750" indent="-285750">
              <a:spcBef>
                <a:spcPts val="1200"/>
              </a:spcBef>
              <a:spcAft>
                <a:spcPts val="600"/>
              </a:spcAft>
              <a:buClr>
                <a:srgbClr val="FFFF99"/>
              </a:buClr>
              <a:buFont typeface="Wingdings" pitchFamily="2" charset="2"/>
              <a:buChar char="ü"/>
              <a:defRPr/>
            </a:pPr>
            <a:r>
              <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rPr>
              <a:t>Фармакотерапия и </a:t>
            </a:r>
            <a:r>
              <a:rPr lang="ru-RU" sz="2000" dirty="0" err="1">
                <a:solidFill>
                  <a:srgbClr val="FFFF99"/>
                </a:solidFill>
                <a:effectLst>
                  <a:outerShdw blurRad="38100" dist="38100" dir="2700000" algn="tl">
                    <a:srgbClr val="000000">
                      <a:alpha val="43137"/>
                    </a:srgbClr>
                  </a:outerShdw>
                </a:effectLst>
                <a:latin typeface="Tahoma" pitchFamily="34" charset="0"/>
                <a:cs typeface="Tahoma" pitchFamily="34" charset="0"/>
              </a:rPr>
              <a:t>никотин-заместительная</a:t>
            </a:r>
            <a:r>
              <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rPr>
              <a:t> терапия надежно увеличивает уровни воздержания от </a:t>
            </a:r>
            <a:r>
              <a:rPr lang="ru-RU" sz="2000" dirty="0" err="1">
                <a:solidFill>
                  <a:srgbClr val="FFFF99"/>
                </a:solidFill>
                <a:effectLst>
                  <a:outerShdw blurRad="38100" dist="38100" dir="2700000" algn="tl">
                    <a:srgbClr val="000000">
                      <a:alpha val="43137"/>
                    </a:srgbClr>
                  </a:outerShdw>
                </a:effectLst>
                <a:latin typeface="Tahoma" pitchFamily="34" charset="0"/>
                <a:cs typeface="Tahoma" pitchFamily="34" charset="0"/>
              </a:rPr>
              <a:t>табакокурения</a:t>
            </a:r>
            <a:r>
              <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rPr>
              <a:t> на длительном этапе</a:t>
            </a:r>
            <a:r>
              <a:rPr lang="en-US" sz="2000" dirty="0">
                <a:solidFill>
                  <a:srgbClr val="FFFF99"/>
                </a:solidFill>
                <a:effectLst>
                  <a:outerShdw blurRad="38100" dist="38100" dir="2700000" algn="tl">
                    <a:srgbClr val="000000">
                      <a:alpha val="43137"/>
                    </a:srgbClr>
                  </a:outerShdw>
                </a:effectLst>
                <a:latin typeface="Tahoma" pitchFamily="34" charset="0"/>
                <a:cs typeface="Tahoma" pitchFamily="34" charset="0"/>
              </a:rPr>
              <a:t>.</a:t>
            </a:r>
            <a:endPar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285750" indent="-285750">
              <a:spcBef>
                <a:spcPts val="1200"/>
              </a:spcBef>
              <a:spcAft>
                <a:spcPts val="600"/>
              </a:spcAft>
              <a:buClr>
                <a:srgbClr val="FFFF99"/>
              </a:buClr>
              <a:defRPr/>
            </a:pPr>
            <a:endParaRPr lang="en-US" sz="2000"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285750" indent="-285750">
              <a:spcBef>
                <a:spcPts val="1200"/>
              </a:spcBef>
              <a:spcAft>
                <a:spcPts val="600"/>
              </a:spcAft>
              <a:buClr>
                <a:srgbClr val="FFFF99"/>
              </a:buClr>
              <a:buFont typeface="Wingdings" pitchFamily="2" charset="2"/>
              <a:buChar char="ü"/>
              <a:defRPr/>
            </a:pPr>
            <a:r>
              <a:rPr lang="ru-RU" sz="2000" dirty="0">
                <a:solidFill>
                  <a:srgbClr val="FFFF99"/>
                </a:solidFill>
                <a:effectLst>
                  <a:outerShdw blurRad="38100" dist="38100" dir="2700000" algn="tl">
                    <a:srgbClr val="000000">
                      <a:alpha val="43137"/>
                    </a:srgbClr>
                  </a:outerShdw>
                </a:effectLst>
                <a:latin typeface="Tahoma" pitchFamily="34" charset="0"/>
                <a:cs typeface="Tahoma" pitchFamily="34" charset="0"/>
              </a:rPr>
              <a:t>Все пациенты с ХОБЛ получают пользу от регулярной физической активности и их следует неоднократно поощрять оставаться активными.</a:t>
            </a:r>
            <a:endParaRPr lang="en-US" sz="2000"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3975" name="Picture 4" descr="GOLD2-vk"/>
          <p:cNvPicPr>
            <a:picLocks noChangeAspect="1" noChangeArrowheads="1"/>
          </p:cNvPicPr>
          <p:nvPr/>
        </p:nvPicPr>
        <p:blipFill>
          <a:blip r:embed="rId3"/>
          <a:srcRect/>
          <a:stretch>
            <a:fillRect/>
          </a:stretch>
        </p:blipFill>
        <p:spPr bwMode="auto">
          <a:xfrm>
            <a:off x="7924800" y="0"/>
            <a:ext cx="1219200" cy="12160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ru-RU"/>
              <a:t>ФАРМАКОДИНАМИЧЕСКИЕ ЭФФЕКТЫ АДРЕНОМИМЕТИКОВ</a:t>
            </a:r>
          </a:p>
        </p:txBody>
      </p:sp>
      <p:sp>
        <p:nvSpPr>
          <p:cNvPr id="9219" name="Rectangle 3"/>
          <p:cNvSpPr>
            <a:spLocks noGrp="1" noChangeArrowheads="1"/>
          </p:cNvSpPr>
          <p:nvPr>
            <p:ph type="body" idx="1"/>
          </p:nvPr>
        </p:nvSpPr>
        <p:spPr>
          <a:xfrm>
            <a:off x="928688" y="1285875"/>
            <a:ext cx="7772400" cy="4572000"/>
          </a:xfrm>
        </p:spPr>
        <p:txBody>
          <a:bodyPr/>
          <a:lstStyle/>
          <a:p>
            <a:pPr>
              <a:lnSpc>
                <a:spcPct val="90000"/>
              </a:lnSpc>
              <a:buFont typeface="Wingdings" pitchFamily="2" charset="2"/>
              <a:buNone/>
              <a:defRPr/>
            </a:pPr>
            <a:r>
              <a:rPr lang="ru-RU" sz="1600" b="1" dirty="0"/>
              <a:t>ЛЕГКИЕ</a:t>
            </a:r>
          </a:p>
          <a:p>
            <a:pPr>
              <a:lnSpc>
                <a:spcPct val="90000"/>
              </a:lnSpc>
              <a:defRPr/>
            </a:pPr>
            <a:r>
              <a:rPr lang="ru-RU" sz="1400" b="1" dirty="0" err="1"/>
              <a:t>Бронхолитический</a:t>
            </a:r>
            <a:r>
              <a:rPr lang="ru-RU" sz="1400" b="1" dirty="0"/>
              <a:t> эффект: </a:t>
            </a:r>
          </a:p>
          <a:p>
            <a:pPr>
              <a:lnSpc>
                <a:spcPct val="90000"/>
              </a:lnSpc>
              <a:buFont typeface="Wingdings" pitchFamily="2" charset="2"/>
              <a:buNone/>
              <a:defRPr/>
            </a:pPr>
            <a:r>
              <a:rPr lang="ru-RU" sz="1400" b="1" dirty="0"/>
              <a:t>        - расширение бронхов,</a:t>
            </a:r>
          </a:p>
          <a:p>
            <a:pPr>
              <a:lnSpc>
                <a:spcPct val="90000"/>
              </a:lnSpc>
              <a:buFont typeface="Wingdings" pitchFamily="2" charset="2"/>
              <a:buNone/>
              <a:defRPr/>
            </a:pPr>
            <a:r>
              <a:rPr lang="ru-RU" sz="1400" b="1" dirty="0"/>
              <a:t>        - ингибирование высвобождения веществ, вызывающих </a:t>
            </a:r>
            <a:r>
              <a:rPr lang="ru-RU" sz="1400" b="1" dirty="0" err="1"/>
              <a:t>бронхоспазм</a:t>
            </a:r>
            <a:r>
              <a:rPr lang="ru-RU" sz="1400" b="1" dirty="0"/>
              <a:t>  </a:t>
            </a:r>
          </a:p>
          <a:p>
            <a:pPr>
              <a:lnSpc>
                <a:spcPct val="90000"/>
              </a:lnSpc>
              <a:buFont typeface="Wingdings" pitchFamily="2" charset="2"/>
              <a:buNone/>
              <a:defRPr/>
            </a:pPr>
            <a:r>
              <a:rPr lang="ru-RU" sz="1400" b="1" dirty="0"/>
              <a:t>          (гистамина, медленно реагирующей субстанции анафилаксии),</a:t>
            </a:r>
          </a:p>
          <a:p>
            <a:pPr>
              <a:lnSpc>
                <a:spcPct val="90000"/>
              </a:lnSpc>
              <a:buFont typeface="Wingdings" pitchFamily="2" charset="2"/>
              <a:buNone/>
              <a:defRPr/>
            </a:pPr>
            <a:r>
              <a:rPr lang="ru-RU" sz="1400" b="1" dirty="0"/>
              <a:t>        - снижение бронхоспастических эффектов (ацетилхолина, гистамина,  </a:t>
            </a:r>
          </a:p>
          <a:p>
            <a:pPr>
              <a:lnSpc>
                <a:spcPct val="90000"/>
              </a:lnSpc>
              <a:buFont typeface="Wingdings" pitchFamily="2" charset="2"/>
              <a:buNone/>
              <a:defRPr/>
            </a:pPr>
            <a:r>
              <a:rPr lang="ru-RU" sz="1400" b="1" dirty="0"/>
              <a:t>           </a:t>
            </a:r>
            <a:r>
              <a:rPr lang="ru-RU" sz="1400" b="1" dirty="0" err="1"/>
              <a:t>серотонина</a:t>
            </a:r>
            <a:r>
              <a:rPr lang="ru-RU" sz="1400" b="1" dirty="0"/>
              <a:t>),</a:t>
            </a:r>
          </a:p>
          <a:p>
            <a:pPr>
              <a:lnSpc>
                <a:spcPct val="150000"/>
              </a:lnSpc>
              <a:buFont typeface="Wingdings" pitchFamily="2" charset="2"/>
              <a:buNone/>
              <a:defRPr/>
            </a:pPr>
            <a:r>
              <a:rPr lang="ru-RU" sz="1400" b="1" dirty="0"/>
              <a:t>        - повышение </a:t>
            </a:r>
            <a:r>
              <a:rPr lang="ru-RU" sz="1400" b="1" dirty="0" err="1"/>
              <a:t>мукоцилиарного</a:t>
            </a:r>
            <a:r>
              <a:rPr lang="ru-RU" sz="1400" b="1" dirty="0"/>
              <a:t> транспорта. </a:t>
            </a:r>
          </a:p>
          <a:p>
            <a:pPr algn="ctr">
              <a:lnSpc>
                <a:spcPct val="150000"/>
              </a:lnSpc>
              <a:buFont typeface="Wingdings" pitchFamily="2" charset="2"/>
              <a:buNone/>
              <a:defRPr/>
            </a:pPr>
            <a:r>
              <a:rPr lang="en-US" sz="1400" b="1" dirty="0"/>
              <a:t>           </a:t>
            </a:r>
            <a:r>
              <a:rPr lang="ru-RU" sz="1400" b="1" dirty="0" err="1"/>
              <a:t>Формотерол</a:t>
            </a:r>
            <a:r>
              <a:rPr lang="ru-RU" sz="1400" b="1" dirty="0"/>
              <a:t> </a:t>
            </a:r>
            <a:r>
              <a:rPr lang="en-US" sz="1400" b="1" dirty="0"/>
              <a:t>&gt;</a:t>
            </a:r>
            <a:r>
              <a:rPr lang="ru-RU" sz="1400" b="1" dirty="0" err="1"/>
              <a:t>сальметерол</a:t>
            </a:r>
            <a:r>
              <a:rPr lang="ru-RU" sz="1400" b="1" dirty="0"/>
              <a:t> </a:t>
            </a:r>
            <a:r>
              <a:rPr lang="en-US" sz="1400" b="1" dirty="0"/>
              <a:t>&gt;</a:t>
            </a:r>
            <a:r>
              <a:rPr lang="ru-RU" sz="1400" b="1" dirty="0" err="1"/>
              <a:t>изопреналин</a:t>
            </a:r>
            <a:r>
              <a:rPr lang="ru-RU" sz="1400" b="1" dirty="0"/>
              <a:t> </a:t>
            </a:r>
            <a:r>
              <a:rPr lang="en-US" sz="1400" b="1" dirty="0"/>
              <a:t>&gt;</a:t>
            </a:r>
            <a:r>
              <a:rPr lang="ru-RU" sz="1400" b="1" dirty="0" err="1"/>
              <a:t>сальбутамол</a:t>
            </a:r>
            <a:endParaRPr lang="ru-RU" sz="1400" b="1" dirty="0"/>
          </a:p>
          <a:p>
            <a:pPr>
              <a:lnSpc>
                <a:spcPct val="150000"/>
              </a:lnSpc>
              <a:defRPr/>
            </a:pPr>
            <a:r>
              <a:rPr lang="ru-RU" sz="1400" b="1" dirty="0"/>
              <a:t>Блокируют транспорт белков через эндотелиальные клетки </a:t>
            </a:r>
            <a:r>
              <a:rPr lang="ru-RU" sz="1400" b="1" dirty="0">
                <a:sym typeface="Symbol" pitchFamily="18" charset="2"/>
              </a:rPr>
              <a:t>  вероятность развития отека легких</a:t>
            </a:r>
            <a:r>
              <a:rPr lang="en-US" sz="1400" b="1" dirty="0">
                <a:sym typeface="Symbol" pitchFamily="18" charset="2"/>
              </a:rPr>
              <a:t>.</a:t>
            </a:r>
          </a:p>
          <a:p>
            <a:pPr algn="ctr">
              <a:lnSpc>
                <a:spcPct val="90000"/>
              </a:lnSpc>
              <a:buFont typeface="Wingdings" pitchFamily="2" charset="2"/>
              <a:buNone/>
              <a:defRPr/>
            </a:pPr>
            <a:r>
              <a:rPr lang="ru-RU" sz="1400" b="1" dirty="0" err="1">
                <a:sym typeface="Symbol" pitchFamily="18" charset="2"/>
              </a:rPr>
              <a:t>Салметерол</a:t>
            </a:r>
            <a:r>
              <a:rPr lang="ru-RU" sz="1400" b="1" dirty="0">
                <a:sym typeface="Symbol" pitchFamily="18" charset="2"/>
              </a:rPr>
              <a:t> </a:t>
            </a:r>
            <a:r>
              <a:rPr lang="en-US" sz="1400" b="1" dirty="0">
                <a:sym typeface="Symbol" pitchFamily="18" charset="2"/>
              </a:rPr>
              <a:t>&gt; </a:t>
            </a:r>
            <a:r>
              <a:rPr lang="ru-RU" sz="1400" b="1" dirty="0" err="1">
                <a:sym typeface="Symbol" pitchFamily="18" charset="2"/>
              </a:rPr>
              <a:t>формотерол</a:t>
            </a:r>
            <a:r>
              <a:rPr lang="en-US" sz="1400" b="1" dirty="0">
                <a:sym typeface="Symbol" pitchFamily="18" charset="2"/>
              </a:rPr>
              <a:t> &gt;</a:t>
            </a:r>
            <a:r>
              <a:rPr lang="ru-RU" sz="1400" b="1" dirty="0">
                <a:sym typeface="Symbol" pitchFamily="18" charset="2"/>
              </a:rPr>
              <a:t> </a:t>
            </a:r>
            <a:r>
              <a:rPr lang="ru-RU" sz="1400" b="1" dirty="0" err="1">
                <a:sym typeface="Symbol" pitchFamily="18" charset="2"/>
              </a:rPr>
              <a:t>сальбутамол</a:t>
            </a:r>
            <a:r>
              <a:rPr lang="ru-RU" sz="1400" b="1" dirty="0">
                <a:sym typeface="Symbol" pitchFamily="18" charset="2"/>
              </a:rPr>
              <a:t> и 2–</a:t>
            </a:r>
            <a:r>
              <a:rPr lang="ru-RU" sz="1400" b="1" dirty="0" err="1">
                <a:sym typeface="Symbol" pitchFamily="18" charset="2"/>
              </a:rPr>
              <a:t>адреностимуляторы</a:t>
            </a:r>
            <a:r>
              <a:rPr lang="ru-RU" sz="1400" b="1" dirty="0">
                <a:sym typeface="Symbol" pitchFamily="18" charset="2"/>
              </a:rPr>
              <a:t> </a:t>
            </a:r>
            <a:endParaRPr lang="en-US" sz="1400" b="1" dirty="0">
              <a:sym typeface="Symbol" pitchFamily="18" charset="2"/>
            </a:endParaRPr>
          </a:p>
          <a:p>
            <a:pPr algn="ctr">
              <a:lnSpc>
                <a:spcPct val="90000"/>
              </a:lnSpc>
              <a:buFont typeface="Wingdings" pitchFamily="2" charset="2"/>
              <a:buNone/>
              <a:defRPr/>
            </a:pPr>
            <a:r>
              <a:rPr lang="ru-RU" sz="1400" b="1" dirty="0">
                <a:sym typeface="Symbol" pitchFamily="18" charset="2"/>
              </a:rPr>
              <a:t>короткого действия</a:t>
            </a:r>
          </a:p>
          <a:p>
            <a:pPr>
              <a:lnSpc>
                <a:spcPct val="90000"/>
              </a:lnSpc>
              <a:buFont typeface="Wingdings" pitchFamily="2" charset="2"/>
              <a:buNone/>
              <a:defRPr/>
            </a:pPr>
            <a:r>
              <a:rPr lang="ru-RU" sz="1600" b="1" dirty="0">
                <a:sym typeface="Symbol" pitchFamily="18" charset="2"/>
              </a:rPr>
              <a:t>ССС</a:t>
            </a:r>
          </a:p>
          <a:p>
            <a:pPr>
              <a:lnSpc>
                <a:spcPct val="90000"/>
              </a:lnSpc>
              <a:defRPr/>
            </a:pPr>
            <a:r>
              <a:rPr lang="ru-RU" sz="1400" b="1" dirty="0">
                <a:sym typeface="Symbol" pitchFamily="18" charset="2"/>
              </a:rPr>
              <a:t>Положительное </a:t>
            </a:r>
            <a:r>
              <a:rPr lang="ru-RU" sz="1400" b="1" dirty="0" err="1">
                <a:sym typeface="Symbol" pitchFamily="18" charset="2"/>
              </a:rPr>
              <a:t>ино</a:t>
            </a:r>
            <a:r>
              <a:rPr lang="ru-RU" sz="1400" b="1" dirty="0">
                <a:sym typeface="Symbol" pitchFamily="18" charset="2"/>
              </a:rPr>
              <a:t>-  и </a:t>
            </a:r>
            <a:r>
              <a:rPr lang="ru-RU" sz="1400" b="1" dirty="0" err="1">
                <a:sym typeface="Symbol" pitchFamily="18" charset="2"/>
              </a:rPr>
              <a:t>хронотропное</a:t>
            </a:r>
            <a:r>
              <a:rPr lang="ru-RU" sz="1400" b="1" dirty="0">
                <a:sym typeface="Symbol" pitchFamily="18" charset="2"/>
              </a:rPr>
              <a:t> действие</a:t>
            </a:r>
          </a:p>
          <a:p>
            <a:pPr>
              <a:lnSpc>
                <a:spcPct val="90000"/>
              </a:lnSpc>
              <a:buFont typeface="Wingdings" pitchFamily="2" charset="2"/>
              <a:buNone/>
              <a:defRPr/>
            </a:pPr>
            <a:r>
              <a:rPr lang="ru-RU" sz="1400" b="1" dirty="0">
                <a:sym typeface="Symbol" pitchFamily="18" charset="2"/>
              </a:rPr>
              <a:t>          </a:t>
            </a:r>
            <a:r>
              <a:rPr lang="en-US" sz="1400" b="1" dirty="0">
                <a:sym typeface="Symbol" pitchFamily="18" charset="2"/>
              </a:rPr>
              <a:t>-</a:t>
            </a:r>
            <a:r>
              <a:rPr lang="ru-RU" sz="1400" b="1" dirty="0">
                <a:sym typeface="Symbol" pitchFamily="18" charset="2"/>
              </a:rPr>
              <a:t>потребность миокарда в кислороде</a:t>
            </a:r>
          </a:p>
          <a:p>
            <a:pPr>
              <a:lnSpc>
                <a:spcPct val="90000"/>
              </a:lnSpc>
              <a:buFont typeface="Wingdings" pitchFamily="2" charset="2"/>
              <a:buNone/>
              <a:defRPr/>
            </a:pPr>
            <a:r>
              <a:rPr lang="ru-RU" sz="1400" b="1" dirty="0">
                <a:sym typeface="Symbol" pitchFamily="18" charset="2"/>
              </a:rPr>
              <a:t>          </a:t>
            </a:r>
            <a:r>
              <a:rPr lang="en-US" sz="1400" b="1" dirty="0">
                <a:sym typeface="Symbol" pitchFamily="18" charset="2"/>
              </a:rPr>
              <a:t>-</a:t>
            </a:r>
            <a:r>
              <a:rPr lang="ru-RU" sz="1400" b="1" dirty="0">
                <a:sym typeface="Symbol" pitchFamily="18" charset="2"/>
              </a:rPr>
              <a:t>улучшают предсердно-желудочковую проводимость</a:t>
            </a:r>
          </a:p>
          <a:p>
            <a:pPr>
              <a:lnSpc>
                <a:spcPct val="90000"/>
              </a:lnSpc>
              <a:buFont typeface="Wingdings" pitchFamily="2" charset="2"/>
              <a:buNone/>
              <a:defRPr/>
            </a:pPr>
            <a:r>
              <a:rPr lang="ru-RU" sz="1400" b="1" dirty="0">
                <a:sym typeface="Symbol" pitchFamily="18" charset="2"/>
              </a:rPr>
              <a:t>          </a:t>
            </a:r>
            <a:r>
              <a:rPr lang="en-US" sz="1400" b="1" dirty="0">
                <a:sym typeface="Symbol" pitchFamily="18" charset="2"/>
              </a:rPr>
              <a:t>-</a:t>
            </a:r>
            <a:r>
              <a:rPr lang="ru-RU" sz="1400" b="1" dirty="0">
                <a:sym typeface="Symbol" pitchFamily="18" charset="2"/>
              </a:rPr>
              <a:t> возбудимость миокарда</a:t>
            </a:r>
          </a:p>
          <a:p>
            <a:pPr>
              <a:lnSpc>
                <a:spcPct val="90000"/>
              </a:lnSpc>
              <a:buFont typeface="Wingdings" pitchFamily="2" charset="2"/>
              <a:buNone/>
              <a:defRPr/>
            </a:pPr>
            <a:r>
              <a:rPr lang="ru-RU" sz="1400" b="1" dirty="0">
                <a:sym typeface="Symbol" pitchFamily="18" charset="2"/>
              </a:rPr>
              <a:t>         </a:t>
            </a:r>
            <a:r>
              <a:rPr lang="en-US" sz="1400" b="1" dirty="0">
                <a:sym typeface="Symbol" pitchFamily="18" charset="2"/>
              </a:rPr>
              <a:t>-</a:t>
            </a:r>
            <a:r>
              <a:rPr lang="ru-RU" sz="1400" b="1" dirty="0">
                <a:sym typeface="Symbol" pitchFamily="18" charset="2"/>
              </a:rPr>
              <a:t> расширяют коронарные артерии</a:t>
            </a:r>
          </a:p>
          <a:p>
            <a:pPr>
              <a:lnSpc>
                <a:spcPct val="90000"/>
              </a:lnSpc>
              <a:defRPr/>
            </a:pPr>
            <a:endParaRPr lang="ru-RU" sz="1400" b="1" dirty="0">
              <a:sym typeface="Symbol" pitchFamily="18" charset="2"/>
            </a:endParaRPr>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642938" y="1857375"/>
            <a:ext cx="8501062" cy="3478213"/>
          </a:xfrm>
          <a:prstGeom prst="rect">
            <a:avLst/>
          </a:prstGeom>
          <a:noFill/>
          <a:ln w="9525">
            <a:noFill/>
            <a:miter lim="800000"/>
            <a:headEnd/>
            <a:tailEnd/>
          </a:ln>
        </p:spPr>
        <p:txBody>
          <a:bodyPr>
            <a:spAutoFit/>
          </a:bodyPr>
          <a:lstStyle/>
          <a:p>
            <a:pPr marL="285750" indent="-285750" eaLnBrk="0" hangingPunct="0">
              <a:spcBef>
                <a:spcPts val="600"/>
              </a:spcBef>
              <a:spcAft>
                <a:spcPts val="600"/>
              </a:spcAft>
              <a:buClr>
                <a:srgbClr val="FFFF99"/>
              </a:buClr>
              <a:buFont typeface="Wingdings" pitchFamily="2" charset="2"/>
              <a:buChar char="ü"/>
              <a:defRPr/>
            </a:pPr>
            <a:r>
              <a:rPr lang="ru-RU" sz="2000">
                <a:solidFill>
                  <a:srgbClr val="FFFF99"/>
                </a:solidFill>
                <a:effectLst>
                  <a:outerShdw blurRad="38100" dist="38100" dir="2700000" algn="tl">
                    <a:srgbClr val="FFFFFF"/>
                  </a:outerShdw>
                </a:effectLst>
                <a:latin typeface="Tahoma" pitchFamily="34" charset="0"/>
                <a:ea typeface="MS PGothic" pitchFamily="34" charset="-128"/>
                <a:cs typeface="Tahoma" pitchFamily="34" charset="0"/>
              </a:rPr>
              <a:t>Соответствующая медикаментозная терапия способна уменьшить выраженность симптомов ХОБЛ, снизить частоту и тяжесть обострений, а также улучшить состояние здоровья пациента и переносимость нагрузки</a:t>
            </a:r>
            <a:r>
              <a:rPr lang="en-US" sz="2000">
                <a:solidFill>
                  <a:srgbClr val="FFFF99"/>
                </a:solidFill>
                <a:effectLst>
                  <a:outerShdw blurRad="38100" dist="38100" dir="2700000" algn="tl">
                    <a:srgbClr val="FFFFFF"/>
                  </a:outerShdw>
                </a:effectLst>
                <a:latin typeface="Tahoma" pitchFamily="34" charset="0"/>
                <a:ea typeface="MS PGothic" pitchFamily="34" charset="-128"/>
                <a:cs typeface="Tahoma" pitchFamily="34" charset="0"/>
              </a:rPr>
              <a:t>. </a:t>
            </a:r>
          </a:p>
          <a:p>
            <a:pPr marL="285750" indent="-285750" eaLnBrk="0" hangingPunct="0">
              <a:spcBef>
                <a:spcPts val="600"/>
              </a:spcBef>
              <a:spcAft>
                <a:spcPts val="600"/>
              </a:spcAft>
              <a:buClr>
                <a:srgbClr val="FFFF99"/>
              </a:buClr>
              <a:buFont typeface="Wingdings" pitchFamily="2" charset="2"/>
              <a:buChar char="ü"/>
              <a:defRPr/>
            </a:pPr>
            <a:r>
              <a:rPr lang="ru-RU" sz="2000">
                <a:solidFill>
                  <a:srgbClr val="FFFF99"/>
                </a:solidFill>
                <a:effectLst>
                  <a:outerShdw blurRad="38100" dist="38100" dir="2700000" algn="tl">
                    <a:srgbClr val="FFFFFF"/>
                  </a:outerShdw>
                </a:effectLst>
                <a:latin typeface="Tahoma" pitchFamily="34" charset="0"/>
                <a:ea typeface="MS PGothic" pitchFamily="34" charset="-128"/>
                <a:cs typeface="Tahoma" pitchFamily="34" charset="0"/>
              </a:rPr>
              <a:t>Ни один из существующих препаратов для лечения ХОБЛ убедительно не продемонстрировал способности модифицировать долгосрочное снижение легочной функции</a:t>
            </a:r>
            <a:r>
              <a:rPr lang="en-US" sz="2000">
                <a:solidFill>
                  <a:srgbClr val="FFFF99"/>
                </a:solidFill>
                <a:effectLst>
                  <a:outerShdw blurRad="38100" dist="38100" dir="2700000" algn="tl">
                    <a:srgbClr val="FFFFFF"/>
                  </a:outerShdw>
                </a:effectLst>
                <a:latin typeface="Tahoma" pitchFamily="34" charset="0"/>
                <a:ea typeface="MS PGothic" pitchFamily="34" charset="-128"/>
                <a:cs typeface="Tahoma" pitchFamily="34" charset="0"/>
              </a:rPr>
              <a:t>.</a:t>
            </a:r>
          </a:p>
          <a:p>
            <a:pPr marL="285750" indent="-285750" eaLnBrk="0" hangingPunct="0">
              <a:spcBef>
                <a:spcPts val="600"/>
              </a:spcBef>
              <a:spcAft>
                <a:spcPts val="600"/>
              </a:spcAft>
              <a:buClr>
                <a:srgbClr val="FFFF99"/>
              </a:buClr>
              <a:buFont typeface="Wingdings" pitchFamily="2" charset="2"/>
              <a:buChar char="ü"/>
              <a:defRPr/>
            </a:pPr>
            <a:r>
              <a:rPr lang="ru-RU" sz="2000">
                <a:solidFill>
                  <a:srgbClr val="FFFF99"/>
                </a:solidFill>
                <a:effectLst>
                  <a:outerShdw blurRad="38100" dist="38100" dir="2700000" algn="tl">
                    <a:srgbClr val="FFFFFF"/>
                  </a:outerShdw>
                </a:effectLst>
                <a:latin typeface="Tahoma" pitchFamily="34" charset="0"/>
                <a:ea typeface="MS PGothic" pitchFamily="34" charset="-128"/>
                <a:cs typeface="Tahoma" pitchFamily="34" charset="0"/>
              </a:rPr>
              <a:t>Вакцинация против гриппа и пневмококковой инфекции может быть предложена пациенту в зависимости от местных рекомендаций</a:t>
            </a:r>
            <a:r>
              <a:rPr lang="en-US" sz="2000">
                <a:solidFill>
                  <a:srgbClr val="FFFF99"/>
                </a:solidFill>
                <a:effectLst>
                  <a:outerShdw blurRad="38100" dist="38100" dir="2700000" algn="tl">
                    <a:srgbClr val="FFFFFF"/>
                  </a:outerShdw>
                </a:effectLst>
                <a:latin typeface="Tahoma" pitchFamily="34" charset="0"/>
                <a:ea typeface="MS PGothic" pitchFamily="34" charset="-128"/>
                <a:cs typeface="Tahoma" pitchFamily="34" charset="0"/>
              </a:rPr>
              <a:t>.</a:t>
            </a:r>
          </a:p>
        </p:txBody>
      </p:sp>
      <p:sp>
        <p:nvSpPr>
          <p:cNvPr id="152580" name="Line 4"/>
          <p:cNvSpPr>
            <a:spLocks noChangeShapeType="1"/>
          </p:cNvSpPr>
          <p:nvPr/>
        </p:nvSpPr>
        <p:spPr bwMode="auto">
          <a:xfrm>
            <a:off x="771525" y="1643063"/>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sp>
        <p:nvSpPr>
          <p:cNvPr id="83972" name="Rectangle 1"/>
          <p:cNvSpPr>
            <a:spLocks noChangeArrowheads="1"/>
          </p:cNvSpPr>
          <p:nvPr/>
        </p:nvSpPr>
        <p:spPr bwMode="auto">
          <a:xfrm>
            <a:off x="714375" y="142875"/>
            <a:ext cx="8275638" cy="1570038"/>
          </a:xfrm>
          <a:prstGeom prst="rect">
            <a:avLst/>
          </a:prstGeom>
          <a:noFill/>
          <a:ln w="9525">
            <a:noFill/>
            <a:miter lim="800000"/>
            <a:headEnd/>
            <a:tailEnd/>
          </a:ln>
        </p:spPr>
        <p:txBody>
          <a:bodyPr>
            <a:spAutoFit/>
          </a:bodyPr>
          <a:lstStyle/>
          <a:p>
            <a:pPr>
              <a:defRPr/>
            </a:pPr>
            <a:r>
              <a:rPr lang="ru-RU">
                <a:solidFill>
                  <a:srgbClr val="FFFF00"/>
                </a:solidFill>
                <a:effectLst>
                  <a:outerShdw blurRad="38100" dist="38100" dir="2700000" algn="tl">
                    <a:srgbClr val="FFFFFF"/>
                  </a:outerShdw>
                </a:effectLst>
                <a:latin typeface="Tahoma" pitchFamily="34" charset="0"/>
              </a:rPr>
              <a:t>Глобальная стратегия диагностики, лечения и профилактики ХОБЛ</a:t>
            </a:r>
          </a:p>
          <a:p>
            <a:pPr>
              <a:defRPr/>
            </a:pPr>
            <a:r>
              <a:rPr lang="en-US">
                <a:solidFill>
                  <a:srgbClr val="FFCC00"/>
                </a:solidFill>
                <a:effectLst>
                  <a:outerShdw blurRad="38100" dist="38100" dir="2700000" algn="tl">
                    <a:srgbClr val="FFFFFF"/>
                  </a:outerShdw>
                </a:effectLst>
                <a:latin typeface="Tahoma" pitchFamily="34" charset="0"/>
              </a:rPr>
              <a:t/>
            </a:r>
            <a:br>
              <a:rPr lang="en-US">
                <a:solidFill>
                  <a:srgbClr val="FFCC00"/>
                </a:solidFill>
                <a:effectLst>
                  <a:outerShdw blurRad="38100" dist="38100" dir="2700000" algn="tl">
                    <a:srgbClr val="FFFFFF"/>
                  </a:outerShdw>
                </a:effectLst>
                <a:latin typeface="Tahoma" pitchFamily="34" charset="0"/>
              </a:rPr>
            </a:br>
            <a:r>
              <a:rPr lang="ru-RU" altLang="ja-JP">
                <a:solidFill>
                  <a:srgbClr val="FF0000"/>
                </a:solidFill>
                <a:effectLst>
                  <a:outerShdw blurRad="38100" dist="38100" dir="2700000" algn="tl">
                    <a:srgbClr val="FFFFFF"/>
                  </a:outerShdw>
                </a:effectLst>
                <a:latin typeface="Tahoma" pitchFamily="34" charset="0"/>
                <a:ea typeface="MS PGothic" pitchFamily="34" charset="-128"/>
              </a:rPr>
              <a:t>Методы лечения: ключевые моменты</a:t>
            </a:r>
            <a:endParaRPr lang="en-US">
              <a:solidFill>
                <a:srgbClr val="FF0000"/>
              </a:solidFill>
              <a:effectLst>
                <a:outerShdw blurRad="38100" dist="38100" dir="2700000" algn="tl">
                  <a:srgbClr val="FFFFFF"/>
                </a:outerShdw>
              </a:effectLst>
            </a:endParaRP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4998" name="Picture 4" descr="GOLD2-vk"/>
          <p:cNvPicPr>
            <a:picLocks noChangeAspect="1" noChangeArrowheads="1"/>
          </p:cNvPicPr>
          <p:nvPr/>
        </p:nvPicPr>
        <p:blipFill>
          <a:blip r:embed="rId3"/>
          <a:srcRect/>
          <a:stretch>
            <a:fillRect/>
          </a:stretch>
        </p:blipFill>
        <p:spPr bwMode="auto">
          <a:xfrm>
            <a:off x="7924800" y="0"/>
            <a:ext cx="1219200" cy="12160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a:spLocks noGrp="1"/>
          </p:cNvSpPr>
          <p:nvPr>
            <p:ph type="title"/>
          </p:nvPr>
        </p:nvSpPr>
        <p:spPr>
          <a:xfrm>
            <a:off x="714375" y="-28575"/>
            <a:ext cx="8275638" cy="1422400"/>
          </a:xfrm>
        </p:spPr>
        <p:txBody>
          <a:bodyPr>
            <a:spAutoFit/>
          </a:bodyPr>
          <a:lstStyle/>
          <a:p>
            <a:pPr algn="l" eaLnBrk="1" hangingPunct="1">
              <a:lnSpc>
                <a:spcPct val="120000"/>
              </a:lnSpc>
              <a:spcBef>
                <a:spcPct val="25000"/>
              </a:spcBef>
              <a:defRPr/>
            </a:pPr>
            <a:r>
              <a:rPr lang="ru-RU" sz="2400" b="0" smtClean="0">
                <a:solidFill>
                  <a:srgbClr val="FFFF00"/>
                </a:solidFill>
                <a:effectLst>
                  <a:outerShdw blurRad="38100" dist="38100" dir="2700000" algn="tl">
                    <a:srgbClr val="FFFFFF"/>
                  </a:outerShdw>
                </a:effectLst>
              </a:rPr>
              <a:t>Глобальная стратегия диагностики, лечения и профилактики ХОБЛ</a:t>
            </a:r>
            <a:r>
              <a:rPr lang="en-US" sz="2400" b="0" smtClean="0">
                <a:solidFill>
                  <a:srgbClr val="FFFF00"/>
                </a:solidFill>
                <a:effectLst>
                  <a:outerShdw blurRad="38100" dist="38100" dir="2700000" algn="tl">
                    <a:srgbClr val="FFFFFF"/>
                  </a:outerShdw>
                </a:effectLst>
              </a:rPr>
              <a:t/>
            </a:r>
            <a:br>
              <a:rPr lang="en-US" sz="2400" b="0" smtClean="0">
                <a:solidFill>
                  <a:srgbClr val="FFFF00"/>
                </a:solidFill>
                <a:effectLst>
                  <a:outerShdw blurRad="38100" dist="38100" dir="2700000" algn="tl">
                    <a:srgbClr val="FFFFFF"/>
                  </a:outerShdw>
                </a:effectLst>
              </a:rPr>
            </a:br>
            <a:r>
              <a:rPr lang="ru-RU" sz="2400" b="0" smtClean="0">
                <a:solidFill>
                  <a:srgbClr val="FF0000"/>
                </a:solidFill>
                <a:effectLst>
                  <a:outerShdw blurRad="38100" dist="38100" dir="2700000" algn="tl">
                    <a:srgbClr val="FFFFFF"/>
                  </a:outerShdw>
                </a:effectLst>
                <a:ea typeface="MS PGothic" pitchFamily="34" charset="-128"/>
              </a:rPr>
              <a:t>Лечение стабильной ХОБЛ</a:t>
            </a:r>
            <a:r>
              <a:rPr lang="en-US" sz="2400" b="0" smtClean="0">
                <a:solidFill>
                  <a:srgbClr val="FF0000"/>
                </a:solidFill>
                <a:effectLst>
                  <a:outerShdw blurRad="38100" dist="38100" dir="2700000" algn="tl">
                    <a:srgbClr val="FFFFFF"/>
                  </a:outerShdw>
                </a:effectLst>
                <a:ea typeface="MS PGothic" pitchFamily="34" charset="-128"/>
              </a:rPr>
              <a:t>:  </a:t>
            </a:r>
            <a:r>
              <a:rPr lang="ru-RU" sz="2400" b="0" smtClean="0">
                <a:solidFill>
                  <a:srgbClr val="FF0000"/>
                </a:solidFill>
                <a:effectLst>
                  <a:outerShdw blurRad="38100" dist="38100" dir="2700000" algn="tl">
                    <a:srgbClr val="FFFFFF"/>
                  </a:outerShdw>
                </a:effectLst>
                <a:ea typeface="MS PGothic" pitchFamily="34" charset="-128"/>
              </a:rPr>
              <a:t>цели лечения</a:t>
            </a:r>
            <a:endParaRPr lang="en-US" altLang="ja-JP" sz="2400" b="0" smtClean="0">
              <a:solidFill>
                <a:srgbClr val="FF0000"/>
              </a:solidFill>
              <a:effectLst>
                <a:outerShdw blurRad="38100" dist="38100" dir="2700000" algn="tl">
                  <a:srgbClr val="FFFFFF"/>
                </a:outerShdw>
              </a:effectLst>
              <a:ea typeface="MS PGothic" pitchFamily="34" charset="-128"/>
            </a:endParaRPr>
          </a:p>
        </p:txBody>
      </p:sp>
      <p:sp>
        <p:nvSpPr>
          <p:cNvPr id="3" name="Pladsholder til indhold 2"/>
          <p:cNvSpPr>
            <a:spLocks noGrp="1"/>
          </p:cNvSpPr>
          <p:nvPr>
            <p:ph idx="1"/>
          </p:nvPr>
        </p:nvSpPr>
        <p:spPr>
          <a:xfrm>
            <a:off x="642938" y="1643063"/>
            <a:ext cx="6704012" cy="4940300"/>
          </a:xfrm>
        </p:spPr>
        <p:txBody>
          <a:bodyPr>
            <a:normAutofit/>
          </a:bodyPr>
          <a:lstStyle/>
          <a:p>
            <a:pPr>
              <a:buClr>
                <a:srgbClr val="00FF00"/>
              </a:buClr>
              <a:buSzPct val="100000"/>
              <a:buFont typeface="Wingdings" charset="2"/>
              <a:buChar char="§"/>
              <a:defRPr/>
            </a:pPr>
            <a:r>
              <a:rPr lang="ru-RU" dirty="0" smtClean="0"/>
              <a:t>Облегчение симптомов</a:t>
            </a:r>
            <a:endParaRPr lang="da-DK" dirty="0"/>
          </a:p>
          <a:p>
            <a:pPr>
              <a:buClr>
                <a:srgbClr val="00FF00"/>
              </a:buClr>
              <a:buSzPct val="100000"/>
              <a:buFont typeface="Wingdings" charset="2"/>
              <a:buChar char="§"/>
              <a:defRPr/>
            </a:pPr>
            <a:r>
              <a:rPr lang="ru-RU" dirty="0" smtClean="0"/>
              <a:t>Улучшение переносимости нагрузки</a:t>
            </a:r>
            <a:endParaRPr lang="da-DK" dirty="0" smtClean="0"/>
          </a:p>
          <a:p>
            <a:pPr>
              <a:buClr>
                <a:srgbClr val="00FF00"/>
              </a:buClr>
              <a:buSzPct val="100000"/>
              <a:buFont typeface="Wingdings" charset="2"/>
              <a:buChar char="§"/>
              <a:defRPr/>
            </a:pPr>
            <a:r>
              <a:rPr lang="ru-RU" dirty="0" smtClean="0"/>
              <a:t>Улучшение состояния здоровья</a:t>
            </a:r>
            <a:endParaRPr lang="da-DK" dirty="0" smtClean="0"/>
          </a:p>
          <a:p>
            <a:pPr>
              <a:buSzPct val="100000"/>
              <a:buFont typeface="Wingdings" pitchFamily="2" charset="2"/>
              <a:buNone/>
              <a:defRPr/>
            </a:pPr>
            <a:endParaRPr lang="ru-RU" sz="1400" dirty="0" smtClean="0"/>
          </a:p>
          <a:p>
            <a:pPr>
              <a:buSzPct val="100000"/>
              <a:buFont typeface="Wingdings" pitchFamily="2" charset="2"/>
              <a:buNone/>
              <a:defRPr/>
            </a:pPr>
            <a:endParaRPr lang="ru-RU" sz="1400" dirty="0" smtClean="0"/>
          </a:p>
          <a:p>
            <a:pPr>
              <a:buSzPct val="100000"/>
              <a:buFont typeface="Wingdings" pitchFamily="2" charset="2"/>
              <a:buNone/>
              <a:defRPr/>
            </a:pPr>
            <a:endParaRPr lang="da-DK" sz="1400" dirty="0"/>
          </a:p>
          <a:p>
            <a:pPr>
              <a:buClr>
                <a:srgbClr val="00FF00"/>
              </a:buClr>
              <a:buSzPct val="100000"/>
              <a:buFont typeface="Wingdings" charset="2"/>
              <a:buChar char="§"/>
              <a:defRPr/>
            </a:pPr>
            <a:r>
              <a:rPr lang="ru-RU" dirty="0" smtClean="0"/>
              <a:t>Предотвращение прогрессирования заболевания</a:t>
            </a:r>
            <a:endParaRPr lang="da-DK" dirty="0"/>
          </a:p>
          <a:p>
            <a:pPr>
              <a:buClr>
                <a:srgbClr val="00FF00"/>
              </a:buClr>
              <a:buSzPct val="100000"/>
              <a:buFont typeface="Wingdings" charset="2"/>
              <a:buChar char="§"/>
              <a:defRPr/>
            </a:pPr>
            <a:r>
              <a:rPr lang="ru-RU" dirty="0" smtClean="0"/>
              <a:t>Предотвращение и лечение обострений</a:t>
            </a:r>
            <a:endParaRPr lang="da-DK" dirty="0"/>
          </a:p>
          <a:p>
            <a:pPr>
              <a:buClr>
                <a:srgbClr val="00FF00"/>
              </a:buClr>
              <a:buSzPct val="100000"/>
              <a:buFont typeface="Wingdings" charset="2"/>
              <a:buChar char="§"/>
              <a:defRPr/>
            </a:pPr>
            <a:r>
              <a:rPr lang="ru-RU" dirty="0" smtClean="0"/>
              <a:t>Уменьшение смертности</a:t>
            </a:r>
            <a:endParaRPr lang="da-DK" dirty="0"/>
          </a:p>
        </p:txBody>
      </p:sp>
      <p:grpSp>
        <p:nvGrpSpPr>
          <p:cNvPr id="86020" name="Group 10"/>
          <p:cNvGrpSpPr>
            <a:grpSpLocks/>
          </p:cNvGrpSpPr>
          <p:nvPr/>
        </p:nvGrpSpPr>
        <p:grpSpPr bwMode="auto">
          <a:xfrm>
            <a:off x="6715125" y="1643063"/>
            <a:ext cx="2784475" cy="4495800"/>
            <a:chOff x="6931990" y="1814379"/>
            <a:chExt cx="2784492" cy="3474140"/>
          </a:xfrm>
        </p:grpSpPr>
        <p:sp>
          <p:nvSpPr>
            <p:cNvPr id="4" name="Højre klammeparentes 3"/>
            <p:cNvSpPr/>
            <p:nvPr/>
          </p:nvSpPr>
          <p:spPr>
            <a:xfrm>
              <a:off x="6931990" y="1814379"/>
              <a:ext cx="306390" cy="1437744"/>
            </a:xfrm>
            <a:prstGeom prst="rightBrace">
              <a:avLst/>
            </a:prstGeom>
            <a:noFill/>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a-DK"/>
            </a:p>
          </p:txBody>
        </p:sp>
        <p:sp>
          <p:nvSpPr>
            <p:cNvPr id="5" name="Højre klammeparentes 4"/>
            <p:cNvSpPr/>
            <p:nvPr/>
          </p:nvSpPr>
          <p:spPr>
            <a:xfrm>
              <a:off x="6931990" y="3850775"/>
              <a:ext cx="306390" cy="1437744"/>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a-DK"/>
            </a:p>
          </p:txBody>
        </p:sp>
        <p:sp>
          <p:nvSpPr>
            <p:cNvPr id="86026" name="Tekstfelt 5"/>
            <p:cNvSpPr txBox="1">
              <a:spLocks noChangeArrowheads="1"/>
            </p:cNvSpPr>
            <p:nvPr/>
          </p:nvSpPr>
          <p:spPr bwMode="auto">
            <a:xfrm>
              <a:off x="7315200" y="2164508"/>
              <a:ext cx="2153154" cy="737288"/>
            </a:xfrm>
            <a:prstGeom prst="rect">
              <a:avLst/>
            </a:prstGeom>
            <a:noFill/>
            <a:ln w="9525">
              <a:noFill/>
              <a:miter lim="800000"/>
              <a:headEnd/>
              <a:tailEnd/>
            </a:ln>
          </p:spPr>
          <p:txBody>
            <a:bodyPr wrap="none">
              <a:spAutoFit/>
            </a:bodyPr>
            <a:lstStyle/>
            <a:p>
              <a:r>
                <a:rPr lang="ru-RU" sz="2800">
                  <a:solidFill>
                    <a:srgbClr val="00FF00"/>
                  </a:solidFill>
                </a:rPr>
                <a:t>Улучшение </a:t>
              </a:r>
            </a:p>
            <a:p>
              <a:r>
                <a:rPr lang="ru-RU" sz="2800">
                  <a:solidFill>
                    <a:srgbClr val="00FF00"/>
                  </a:solidFill>
                </a:rPr>
                <a:t>симптомов</a:t>
              </a:r>
              <a:endParaRPr lang="da-DK" sz="2800">
                <a:solidFill>
                  <a:srgbClr val="00FF00"/>
                </a:solidFill>
              </a:endParaRPr>
            </a:p>
          </p:txBody>
        </p:sp>
        <p:sp>
          <p:nvSpPr>
            <p:cNvPr id="86027" name="Tekstfelt 6"/>
            <p:cNvSpPr txBox="1">
              <a:spLocks noChangeArrowheads="1"/>
            </p:cNvSpPr>
            <p:nvPr/>
          </p:nvSpPr>
          <p:spPr bwMode="auto">
            <a:xfrm>
              <a:off x="7298961" y="4201103"/>
              <a:ext cx="2417521" cy="737288"/>
            </a:xfrm>
            <a:prstGeom prst="rect">
              <a:avLst/>
            </a:prstGeom>
            <a:noFill/>
            <a:ln w="9525">
              <a:noFill/>
              <a:miter lim="800000"/>
              <a:headEnd/>
              <a:tailEnd/>
            </a:ln>
          </p:spPr>
          <p:txBody>
            <a:bodyPr wrap="none">
              <a:spAutoFit/>
            </a:bodyPr>
            <a:lstStyle/>
            <a:p>
              <a:r>
                <a:rPr lang="ru-RU" sz="2800">
                  <a:solidFill>
                    <a:srgbClr val="00FF00"/>
                  </a:solidFill>
                </a:rPr>
                <a:t>Уменьшение </a:t>
              </a:r>
            </a:p>
            <a:p>
              <a:r>
                <a:rPr lang="ru-RU" sz="2800">
                  <a:solidFill>
                    <a:srgbClr val="00FF00"/>
                  </a:solidFill>
                </a:rPr>
                <a:t>риска</a:t>
              </a:r>
              <a:endParaRPr lang="da-DK" sz="2800">
                <a:solidFill>
                  <a:srgbClr val="00FF00"/>
                </a:solidFill>
              </a:endParaRPr>
            </a:p>
          </p:txBody>
        </p:sp>
      </p:grpSp>
      <p:sp>
        <p:nvSpPr>
          <p:cNvPr id="10" name="Line 4"/>
          <p:cNvSpPr>
            <a:spLocks noChangeShapeType="1"/>
          </p:cNvSpPr>
          <p:nvPr/>
        </p:nvSpPr>
        <p:spPr bwMode="auto">
          <a:xfrm>
            <a:off x="771525" y="1500188"/>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sp>
        <p:nvSpPr>
          <p:cNvPr id="11" name="Прямоугольник 10"/>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6023" name="Picture 4" descr="GOLD2-vk"/>
          <p:cNvPicPr>
            <a:picLocks noChangeAspect="1" noChangeArrowheads="1"/>
          </p:cNvPicPr>
          <p:nvPr/>
        </p:nvPicPr>
        <p:blipFill>
          <a:blip r:embed="rId3"/>
          <a:srcRect/>
          <a:stretch>
            <a:fillRect/>
          </a:stretch>
        </p:blipFill>
        <p:spPr bwMode="auto">
          <a:xfrm>
            <a:off x="7924800" y="0"/>
            <a:ext cx="1219200" cy="12160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ChangeArrowheads="1"/>
          </p:cNvSpPr>
          <p:nvPr/>
        </p:nvSpPr>
        <p:spPr bwMode="auto">
          <a:xfrm>
            <a:off x="785813" y="80963"/>
            <a:ext cx="8205787" cy="1630362"/>
          </a:xfrm>
          <a:prstGeom prst="rect">
            <a:avLst/>
          </a:prstGeom>
          <a:noFill/>
          <a:ln w="9525">
            <a:noFill/>
            <a:miter lim="800000"/>
            <a:headEnd/>
            <a:tailEnd/>
          </a:ln>
        </p:spPr>
        <p:txBody>
          <a:bodyPr>
            <a:spAutoFit/>
          </a:bodyPr>
          <a:lstStyle/>
          <a:p>
            <a:r>
              <a:rPr lang="ru-RU">
                <a:solidFill>
                  <a:srgbClr val="FFFF00"/>
                </a:solidFill>
                <a:latin typeface="Tahoma" pitchFamily="34" charset="0"/>
              </a:rPr>
              <a:t>Глобальная стратегия диагностики, лечения и профилактики ХОБЛ</a:t>
            </a:r>
          </a:p>
          <a:p>
            <a:r>
              <a:rPr lang="en-US">
                <a:solidFill>
                  <a:srgbClr val="FFCC00"/>
                </a:solidFill>
                <a:latin typeface="Tahoma" pitchFamily="34" charset="0"/>
              </a:rPr>
              <a:t/>
            </a:r>
            <a:br>
              <a:rPr lang="en-US">
                <a:solidFill>
                  <a:srgbClr val="FFCC00"/>
                </a:solidFill>
                <a:latin typeface="Tahoma" pitchFamily="34" charset="0"/>
              </a:rPr>
            </a:br>
            <a:r>
              <a:rPr lang="ru-RU" altLang="ja-JP" sz="2800">
                <a:solidFill>
                  <a:srgbClr val="FF0000"/>
                </a:solidFill>
                <a:latin typeface="Tahoma" pitchFamily="34" charset="0"/>
                <a:ea typeface="MS PGothic" pitchFamily="34" charset="-128"/>
              </a:rPr>
              <a:t>Методы лечения</a:t>
            </a:r>
            <a:r>
              <a:rPr lang="en-US" altLang="ja-JP" sz="2800">
                <a:solidFill>
                  <a:srgbClr val="FF0000"/>
                </a:solidFill>
                <a:latin typeface="Tahoma" pitchFamily="34" charset="0"/>
                <a:ea typeface="MS PGothic" pitchFamily="34" charset="-128"/>
              </a:rPr>
              <a:t>: </a:t>
            </a:r>
            <a:r>
              <a:rPr lang="ru-RU" altLang="ja-JP" sz="2800">
                <a:solidFill>
                  <a:srgbClr val="FF0000"/>
                </a:solidFill>
                <a:latin typeface="Tahoma" pitchFamily="34" charset="0"/>
                <a:ea typeface="MS PGothic" pitchFamily="34" charset="-128"/>
              </a:rPr>
              <a:t>препараты для лечения ХОБЛ</a:t>
            </a:r>
            <a:endParaRPr lang="en-US" sz="2800">
              <a:solidFill>
                <a:srgbClr val="FF0000"/>
              </a:solidFill>
            </a:endParaRPr>
          </a:p>
        </p:txBody>
      </p:sp>
      <p:sp>
        <p:nvSpPr>
          <p:cNvPr id="8" name="Line 4"/>
          <p:cNvSpPr>
            <a:spLocks noChangeShapeType="1"/>
          </p:cNvSpPr>
          <p:nvPr/>
        </p:nvSpPr>
        <p:spPr bwMode="auto">
          <a:xfrm>
            <a:off x="428625" y="1785938"/>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sp>
        <p:nvSpPr>
          <p:cNvPr id="7" name="Line 4"/>
          <p:cNvSpPr>
            <a:spLocks noChangeShapeType="1"/>
          </p:cNvSpPr>
          <p:nvPr/>
        </p:nvSpPr>
        <p:spPr bwMode="auto">
          <a:xfrm>
            <a:off x="500063" y="1785938"/>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graphicFrame>
        <p:nvGraphicFramePr>
          <p:cNvPr id="3" name="Table 2"/>
          <p:cNvGraphicFramePr>
            <a:graphicFrameLocks noGrp="1"/>
          </p:cNvGraphicFramePr>
          <p:nvPr/>
        </p:nvGraphicFramePr>
        <p:xfrm>
          <a:off x="1000125" y="1928813"/>
          <a:ext cx="7772400" cy="4495800"/>
        </p:xfrm>
        <a:graphic>
          <a:graphicData uri="http://schemas.openxmlformats.org/drawingml/2006/table">
            <a:tbl>
              <a:tblPr bandRow="1">
                <a:tableStyleId>{9DCAF9ED-07DC-4A11-8D7F-57B35C25682E}</a:tableStyleId>
              </a:tblPr>
              <a:tblGrid>
                <a:gridCol w="7772400"/>
              </a:tblGrid>
              <a:tr h="374650">
                <a:tc>
                  <a:txBody>
                    <a:bodyPr/>
                    <a:lstStyle/>
                    <a:p>
                      <a:pPr marL="0" marR="0">
                        <a:spcBef>
                          <a:spcPts val="0"/>
                        </a:spcBef>
                        <a:spcAft>
                          <a:spcPts val="0"/>
                        </a:spcAft>
                      </a:pPr>
                      <a:r>
                        <a:rPr lang="ru-RU" sz="1800" b="1" dirty="0" smtClean="0">
                          <a:solidFill>
                            <a:schemeClr val="accent5">
                              <a:lumMod val="25000"/>
                            </a:schemeClr>
                          </a:solidFill>
                          <a:effectLst/>
                        </a:rPr>
                        <a:t>Бета</a:t>
                      </a:r>
                      <a:r>
                        <a:rPr lang="en-US" sz="1800" b="1" baseline="-25000" dirty="0" smtClean="0">
                          <a:solidFill>
                            <a:schemeClr val="accent5">
                              <a:lumMod val="25000"/>
                            </a:schemeClr>
                          </a:solidFill>
                          <a:effectLst/>
                        </a:rPr>
                        <a:t>2</a:t>
                      </a:r>
                      <a:r>
                        <a:rPr lang="en-US" sz="1800" b="1" dirty="0" smtClean="0">
                          <a:solidFill>
                            <a:schemeClr val="accent5">
                              <a:lumMod val="25000"/>
                            </a:schemeClr>
                          </a:solidFill>
                          <a:effectLst/>
                        </a:rPr>
                        <a:t>-</a:t>
                      </a:r>
                      <a:r>
                        <a:rPr lang="ru-RU" sz="1800" b="1" dirty="0" smtClean="0">
                          <a:solidFill>
                            <a:schemeClr val="accent5">
                              <a:lumMod val="25000"/>
                            </a:schemeClr>
                          </a:solidFill>
                          <a:effectLst/>
                        </a:rPr>
                        <a:t>агонисты</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chemeClr val="accent5">
                              <a:lumMod val="25000"/>
                            </a:schemeClr>
                          </a:solidFill>
                          <a:effectLst/>
                        </a:rPr>
                        <a:t>      </a:t>
                      </a:r>
                      <a:r>
                        <a:rPr lang="ru-RU" sz="1800" dirty="0" smtClean="0">
                          <a:solidFill>
                            <a:schemeClr val="accent5">
                              <a:lumMod val="25000"/>
                            </a:schemeClr>
                          </a:solidFill>
                          <a:effectLst/>
                        </a:rPr>
                        <a:t>Короткодействующие</a:t>
                      </a:r>
                      <a:r>
                        <a:rPr lang="ru-RU" sz="1800" baseline="0" dirty="0" smtClean="0">
                          <a:solidFill>
                            <a:schemeClr val="accent5">
                              <a:lumMod val="25000"/>
                            </a:schemeClr>
                          </a:solidFill>
                          <a:effectLst/>
                        </a:rPr>
                        <a:t> бета</a:t>
                      </a:r>
                      <a:r>
                        <a:rPr lang="en-US" sz="1800" baseline="-25000" dirty="0" smtClean="0">
                          <a:solidFill>
                            <a:schemeClr val="accent5">
                              <a:lumMod val="25000"/>
                            </a:schemeClr>
                          </a:solidFill>
                          <a:effectLst/>
                        </a:rPr>
                        <a:t>2</a:t>
                      </a:r>
                      <a:r>
                        <a:rPr lang="en-US" sz="1800" dirty="0" smtClean="0">
                          <a:solidFill>
                            <a:schemeClr val="accent5">
                              <a:lumMod val="25000"/>
                            </a:schemeClr>
                          </a:solidFill>
                          <a:effectLst/>
                        </a:rPr>
                        <a:t>-</a:t>
                      </a:r>
                      <a:r>
                        <a:rPr lang="ru-RU" sz="1800" dirty="0" smtClean="0">
                          <a:solidFill>
                            <a:schemeClr val="accent5">
                              <a:lumMod val="25000"/>
                            </a:schemeClr>
                          </a:solidFill>
                          <a:effectLst/>
                        </a:rPr>
                        <a:t>агонисты (КДБА)</a:t>
                      </a:r>
                      <a:endParaRPr lang="en-US" sz="1800"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chemeClr val="accent5">
                              <a:lumMod val="25000"/>
                            </a:schemeClr>
                          </a:solidFill>
                          <a:effectLst/>
                        </a:rPr>
                        <a:t> </a:t>
                      </a:r>
                      <a:r>
                        <a:rPr lang="en-US" sz="1800" dirty="0" smtClean="0">
                          <a:solidFill>
                            <a:schemeClr val="accent5">
                              <a:lumMod val="25000"/>
                            </a:schemeClr>
                          </a:solidFill>
                          <a:effectLst/>
                        </a:rPr>
                        <a:t>     </a:t>
                      </a:r>
                      <a:r>
                        <a:rPr lang="ru-RU" sz="1800" dirty="0" smtClean="0">
                          <a:solidFill>
                            <a:schemeClr val="accent5">
                              <a:lumMod val="25000"/>
                            </a:schemeClr>
                          </a:solidFill>
                          <a:effectLst/>
                        </a:rPr>
                        <a:t>Длительно действующие бета</a:t>
                      </a:r>
                      <a:r>
                        <a:rPr lang="en-US" sz="1800" baseline="-25000" dirty="0" smtClean="0">
                          <a:solidFill>
                            <a:schemeClr val="accent5">
                              <a:lumMod val="25000"/>
                            </a:schemeClr>
                          </a:solidFill>
                          <a:effectLst/>
                        </a:rPr>
                        <a:t>2</a:t>
                      </a:r>
                      <a:r>
                        <a:rPr lang="en-US" sz="1800" dirty="0" smtClean="0">
                          <a:solidFill>
                            <a:schemeClr val="accent5">
                              <a:lumMod val="25000"/>
                            </a:schemeClr>
                          </a:solidFill>
                          <a:effectLst/>
                        </a:rPr>
                        <a:t>-</a:t>
                      </a:r>
                      <a:r>
                        <a:rPr lang="ru-RU" sz="1800" dirty="0" smtClean="0">
                          <a:solidFill>
                            <a:schemeClr val="accent5">
                              <a:lumMod val="25000"/>
                            </a:schemeClr>
                          </a:solidFill>
                          <a:effectLst/>
                        </a:rPr>
                        <a:t>агонисты (ДДБА)</a:t>
                      </a:r>
                      <a:endParaRPr lang="en-US" sz="1800"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smtClean="0">
                          <a:solidFill>
                            <a:schemeClr val="accent5">
                              <a:lumMod val="25000"/>
                            </a:schemeClr>
                          </a:solidFill>
                          <a:effectLst/>
                        </a:rPr>
                        <a:t>Антихолинергические</a:t>
                      </a:r>
                      <a:r>
                        <a:rPr lang="ru-RU" sz="1800" b="1" baseline="0" dirty="0" smtClean="0">
                          <a:solidFill>
                            <a:schemeClr val="accent5">
                              <a:lumMod val="25000"/>
                            </a:schemeClr>
                          </a:solidFill>
                          <a:effectLst/>
                        </a:rPr>
                        <a:t> средства (АХС)</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chemeClr val="accent5">
                              <a:lumMod val="25000"/>
                            </a:schemeClr>
                          </a:solidFill>
                          <a:effectLst/>
                        </a:rPr>
                        <a:t>  </a:t>
                      </a:r>
                      <a:r>
                        <a:rPr lang="en-US" sz="1800" dirty="0" smtClean="0">
                          <a:solidFill>
                            <a:schemeClr val="accent5">
                              <a:lumMod val="25000"/>
                            </a:schemeClr>
                          </a:solidFill>
                          <a:effectLst/>
                        </a:rPr>
                        <a:t>    </a:t>
                      </a:r>
                      <a:r>
                        <a:rPr lang="ru-RU" sz="1800" dirty="0" smtClean="0">
                          <a:solidFill>
                            <a:schemeClr val="accent5">
                              <a:lumMod val="25000"/>
                            </a:schemeClr>
                          </a:solidFill>
                          <a:effectLst/>
                        </a:rPr>
                        <a:t>Короткодействующие антихолинергические средства</a:t>
                      </a:r>
                      <a:endParaRPr lang="en-US" sz="1800"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chemeClr val="accent5">
                              <a:lumMod val="25000"/>
                            </a:schemeClr>
                          </a:solidFill>
                          <a:effectLst/>
                        </a:rPr>
                        <a:t>  </a:t>
                      </a:r>
                      <a:r>
                        <a:rPr lang="en-US" sz="1800" dirty="0" smtClean="0">
                          <a:solidFill>
                            <a:schemeClr val="accent5">
                              <a:lumMod val="25000"/>
                            </a:schemeClr>
                          </a:solidFill>
                          <a:effectLst/>
                        </a:rPr>
                        <a:t>    </a:t>
                      </a:r>
                      <a:r>
                        <a:rPr lang="ru-RU" sz="1800" dirty="0" smtClean="0">
                          <a:solidFill>
                            <a:schemeClr val="accent5">
                              <a:lumMod val="25000"/>
                            </a:schemeClr>
                          </a:solidFill>
                          <a:effectLst/>
                        </a:rPr>
                        <a:t>Длительно действующие антихолинергические</a:t>
                      </a:r>
                      <a:r>
                        <a:rPr lang="ru-RU" sz="1800" baseline="0" dirty="0" smtClean="0">
                          <a:solidFill>
                            <a:schemeClr val="accent5">
                              <a:lumMod val="25000"/>
                            </a:schemeClr>
                          </a:solidFill>
                          <a:effectLst/>
                        </a:rPr>
                        <a:t> средства</a:t>
                      </a:r>
                      <a:r>
                        <a:rPr lang="en-US" sz="1800" baseline="0" dirty="0" smtClean="0">
                          <a:solidFill>
                            <a:schemeClr val="accent5">
                              <a:lumMod val="25000"/>
                            </a:schemeClr>
                          </a:solidFill>
                          <a:effectLst/>
                        </a:rPr>
                        <a:t> (</a:t>
                      </a:r>
                      <a:r>
                        <a:rPr lang="ru-RU" sz="1800" baseline="0" dirty="0" smtClean="0">
                          <a:solidFill>
                            <a:schemeClr val="accent5">
                              <a:lumMod val="25000"/>
                            </a:schemeClr>
                          </a:solidFill>
                          <a:effectLst/>
                        </a:rPr>
                        <a:t>ДДАХ)</a:t>
                      </a:r>
                      <a:endParaRPr lang="en-US" sz="1800"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smtClean="0">
                          <a:solidFill>
                            <a:schemeClr val="accent5">
                              <a:lumMod val="25000"/>
                            </a:schemeClr>
                          </a:solidFill>
                          <a:effectLst/>
                        </a:rPr>
                        <a:t>Комбинация</a:t>
                      </a:r>
                      <a:r>
                        <a:rPr lang="ru-RU" sz="1800" b="1" baseline="0" dirty="0" smtClean="0">
                          <a:solidFill>
                            <a:schemeClr val="accent5">
                              <a:lumMod val="25000"/>
                            </a:schemeClr>
                          </a:solidFill>
                          <a:effectLst/>
                        </a:rPr>
                        <a:t> КДБА </a:t>
                      </a:r>
                      <a:r>
                        <a:rPr lang="en-US" sz="1800" b="1" dirty="0" smtClean="0">
                          <a:solidFill>
                            <a:schemeClr val="accent5">
                              <a:lumMod val="25000"/>
                            </a:schemeClr>
                          </a:solidFill>
                          <a:effectLst/>
                        </a:rPr>
                        <a:t>+ </a:t>
                      </a:r>
                      <a:r>
                        <a:rPr lang="ru-RU" sz="1800" b="1" dirty="0" smtClean="0">
                          <a:solidFill>
                            <a:schemeClr val="accent5">
                              <a:lumMod val="25000"/>
                            </a:schemeClr>
                          </a:solidFill>
                          <a:effectLst/>
                        </a:rPr>
                        <a:t>АХС в одном ингаляторе</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err="1" smtClean="0">
                          <a:solidFill>
                            <a:schemeClr val="accent5">
                              <a:lumMod val="25000"/>
                            </a:schemeClr>
                          </a:solidFill>
                          <a:effectLst/>
                        </a:rPr>
                        <a:t>Метилксантины</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smtClean="0">
                          <a:solidFill>
                            <a:schemeClr val="accent5">
                              <a:lumMod val="25000"/>
                            </a:schemeClr>
                          </a:solidFill>
                          <a:effectLst/>
                        </a:rPr>
                        <a:t>Ингаляционные</a:t>
                      </a:r>
                      <a:r>
                        <a:rPr lang="ru-RU" sz="1800" b="1" baseline="0" dirty="0" smtClean="0">
                          <a:solidFill>
                            <a:schemeClr val="accent5">
                              <a:lumMod val="25000"/>
                            </a:schemeClr>
                          </a:solidFill>
                          <a:effectLst/>
                        </a:rPr>
                        <a:t> кортикостероиды</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smtClean="0">
                          <a:solidFill>
                            <a:schemeClr val="accent5">
                              <a:lumMod val="25000"/>
                            </a:schemeClr>
                          </a:solidFill>
                          <a:effectLst/>
                        </a:rPr>
                        <a:t>Комбинация ДДБА</a:t>
                      </a:r>
                      <a:r>
                        <a:rPr lang="ru-RU" sz="1800" b="1" baseline="0" dirty="0" smtClean="0">
                          <a:solidFill>
                            <a:schemeClr val="accent5">
                              <a:lumMod val="25000"/>
                            </a:schemeClr>
                          </a:solidFill>
                          <a:effectLst/>
                        </a:rPr>
                        <a:t> + кортикостероида в одном ингаляторе</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smtClean="0">
                          <a:solidFill>
                            <a:schemeClr val="accent5">
                              <a:lumMod val="25000"/>
                            </a:schemeClr>
                          </a:solidFill>
                          <a:effectLst/>
                        </a:rPr>
                        <a:t>Системные кортикостероиды</a:t>
                      </a:r>
                      <a:endParaRPr lang="en-US" sz="1800" b="1" dirty="0">
                        <a:solidFill>
                          <a:schemeClr val="accent5">
                            <a:lumMod val="25000"/>
                          </a:schemeClr>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ru-RU" sz="1800" b="1" dirty="0" smtClean="0">
                          <a:solidFill>
                            <a:schemeClr val="accent5">
                              <a:lumMod val="25000"/>
                            </a:schemeClr>
                          </a:solidFill>
                          <a:effectLst/>
                        </a:rPr>
                        <a:t>Ингибиторы </a:t>
                      </a:r>
                      <a:r>
                        <a:rPr lang="ru-RU" sz="1800" b="1" dirty="0" err="1" smtClean="0">
                          <a:solidFill>
                            <a:schemeClr val="accent5">
                              <a:lumMod val="25000"/>
                            </a:schemeClr>
                          </a:solidFill>
                          <a:effectLst/>
                        </a:rPr>
                        <a:t>фосфодиэстеразы</a:t>
                      </a:r>
                      <a:r>
                        <a:rPr lang="ru-RU" sz="1800" b="1" baseline="0" dirty="0" smtClean="0">
                          <a:solidFill>
                            <a:schemeClr val="accent5">
                              <a:lumMod val="25000"/>
                            </a:schemeClr>
                          </a:solidFill>
                          <a:effectLst/>
                        </a:rPr>
                        <a:t> (ФДЭ) 4 типа</a:t>
                      </a:r>
                      <a:endParaRPr lang="en-US" sz="1800" b="1" dirty="0">
                        <a:solidFill>
                          <a:schemeClr val="accent5">
                            <a:lumMod val="25000"/>
                          </a:schemeClr>
                        </a:solidFill>
                        <a:effectLst/>
                        <a:latin typeface="Tahoma"/>
                        <a:ea typeface="Calibri"/>
                        <a:cs typeface="Tahoma"/>
                      </a:endParaRPr>
                    </a:p>
                  </a:txBody>
                  <a:tcPr marL="68580" marR="68580" marT="0" marB="0"/>
                </a:tc>
              </a:tr>
            </a:tbl>
          </a:graphicData>
        </a:graphic>
      </p:graphicFrame>
      <p:sp>
        <p:nvSpPr>
          <p:cNvPr id="9" name="Прямоугольник 8"/>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7074" name="Picture 4" descr="GOLD2-vk"/>
          <p:cNvPicPr>
            <a:picLocks noChangeAspect="1" noChangeArrowheads="1"/>
          </p:cNvPicPr>
          <p:nvPr/>
        </p:nvPicPr>
        <p:blipFill>
          <a:blip r:embed="rId3"/>
          <a:srcRect/>
          <a:stretch>
            <a:fillRect/>
          </a:stretch>
        </p:blipFill>
        <p:spPr bwMode="auto">
          <a:xfrm>
            <a:off x="7924800" y="0"/>
            <a:ext cx="1219200" cy="12160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52400"/>
            <a:ext cx="7924800" cy="1166813"/>
          </a:xfrm>
        </p:spPr>
        <p:txBody>
          <a:bodyPr>
            <a:normAutofit fontScale="90000"/>
          </a:bodyPr>
          <a:lstStyle/>
          <a:p>
            <a:pPr>
              <a:defRPr/>
            </a:pPr>
            <a:r>
              <a:rPr lang="ru-RU" sz="2000" b="0" dirty="0" smtClean="0"/>
              <a:t>Глобальная стратегия диагностики, лечения и профилактики ХОБЛ</a:t>
            </a:r>
            <a:r>
              <a:rPr lang="en-US" sz="2000" b="0" dirty="0"/>
              <a:t/>
            </a:r>
            <a:br>
              <a:rPr lang="en-US" sz="2000" b="0" dirty="0"/>
            </a:br>
            <a:r>
              <a:rPr lang="ru-RU" sz="3000" b="0" dirty="0" smtClean="0">
                <a:cs typeface="Tahoma"/>
              </a:rPr>
              <a:t>Лечение стабильной ХОБЛ</a:t>
            </a:r>
            <a:r>
              <a:rPr lang="da-DK" sz="3000" b="0" dirty="0" smtClean="0">
                <a:cs typeface="Tahoma"/>
              </a:rPr>
              <a:t>:</a:t>
            </a:r>
            <a:r>
              <a:rPr lang="ru-RU" sz="3000" b="0" dirty="0" smtClean="0">
                <a:cs typeface="Tahoma"/>
              </a:rPr>
              <a:t> Фармакотерапия</a:t>
            </a:r>
            <a:r>
              <a:rPr lang="da-DK" sz="3000" b="0" dirty="0" smtClean="0">
                <a:cs typeface="Tahoma"/>
              </a:rPr>
              <a:t> </a:t>
            </a:r>
            <a:r>
              <a:rPr lang="da-DK" sz="1600" i="1" dirty="0" smtClean="0">
                <a:cs typeface="Tahoma"/>
              </a:rPr>
              <a:t>(</a:t>
            </a:r>
            <a:r>
              <a:rPr lang="ru-RU" sz="1800" i="1" dirty="0" smtClean="0">
                <a:cs typeface="Tahoma"/>
              </a:rPr>
              <a:t>Препараты в каждой ячейке приводятся в алфавитном порядке и, поэтому, необязательно в порядке приоритета назначения</a:t>
            </a:r>
            <a:r>
              <a:rPr lang="en-US" sz="1800" i="1" dirty="0" smtClean="0">
                <a:cs typeface="Tahoma"/>
              </a:rPr>
              <a:t>)</a:t>
            </a:r>
            <a:endParaRPr lang="da-DK" sz="1800" i="1" dirty="0">
              <a:cs typeface="Tahoma"/>
            </a:endParaRPr>
          </a:p>
        </p:txBody>
      </p:sp>
      <p:sp>
        <p:nvSpPr>
          <p:cNvPr id="4" name="Line 4"/>
          <p:cNvSpPr>
            <a:spLocks noChangeShapeType="1"/>
          </p:cNvSpPr>
          <p:nvPr/>
        </p:nvSpPr>
        <p:spPr bwMode="auto">
          <a:xfrm>
            <a:off x="430213" y="14605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graphicFrame>
        <p:nvGraphicFramePr>
          <p:cNvPr id="6" name="Tabel 3"/>
          <p:cNvGraphicFramePr>
            <a:graphicFrameLocks noGrp="1"/>
          </p:cNvGraphicFramePr>
          <p:nvPr/>
        </p:nvGraphicFramePr>
        <p:xfrm>
          <a:off x="0" y="1500188"/>
          <a:ext cx="8991600" cy="5357812"/>
        </p:xfrm>
        <a:graphic>
          <a:graphicData uri="http://schemas.openxmlformats.org/drawingml/2006/table">
            <a:tbl>
              <a:tblPr firstRow="1" bandRow="1">
                <a:tableStyleId>{21E4AEA4-8DFA-4A89-87EB-49C32662AFE0}</a:tableStyleId>
              </a:tblPr>
              <a:tblGrid>
                <a:gridCol w="1094629"/>
                <a:gridCol w="1720132"/>
                <a:gridCol w="3283889"/>
                <a:gridCol w="234564"/>
                <a:gridCol w="2658386"/>
              </a:tblGrid>
              <a:tr h="549175">
                <a:tc>
                  <a:txBody>
                    <a:bodyPr/>
                    <a:lstStyle/>
                    <a:p>
                      <a:pPr algn="ctr"/>
                      <a:r>
                        <a:rPr lang="ru-RU" sz="1600" dirty="0" smtClean="0"/>
                        <a:t>Пациент</a:t>
                      </a:r>
                      <a:endParaRPr lang="da-DK" sz="1600" dirty="0">
                        <a:solidFill>
                          <a:schemeClr val="tx1"/>
                        </a:solidFill>
                        <a:latin typeface="+mn-lt"/>
                        <a:cs typeface="Times New Roman"/>
                      </a:endParaRPr>
                    </a:p>
                  </a:txBody>
                  <a:tcPr/>
                </a:tc>
                <a:tc>
                  <a:txBody>
                    <a:bodyPr/>
                    <a:lstStyle/>
                    <a:p>
                      <a:pPr algn="ctr"/>
                      <a:r>
                        <a:rPr lang="ru-RU" sz="1600" dirty="0" smtClean="0">
                          <a:solidFill>
                            <a:schemeClr val="lt1"/>
                          </a:solidFill>
                          <a:latin typeface="+mn-lt"/>
                          <a:cs typeface="+mn-cs"/>
                        </a:rPr>
                        <a:t>Препараты первого ряда</a:t>
                      </a:r>
                      <a:endParaRPr lang="da-DK" sz="1600" dirty="0">
                        <a:solidFill>
                          <a:schemeClr val="tx1"/>
                        </a:solidFill>
                        <a:latin typeface="+mn-lt"/>
                        <a:cs typeface="Times New Roman"/>
                      </a:endParaRPr>
                    </a:p>
                  </a:txBody>
                  <a:tcPr/>
                </a:tc>
                <a:tc>
                  <a:txBody>
                    <a:bodyPr/>
                    <a:lstStyle/>
                    <a:p>
                      <a:pPr algn="ctr"/>
                      <a:r>
                        <a:rPr lang="ru-RU" sz="1600" dirty="0" smtClean="0"/>
                        <a:t>Препараты</a:t>
                      </a:r>
                      <a:r>
                        <a:rPr lang="ru-RU" sz="1600" baseline="0" dirty="0" smtClean="0"/>
                        <a:t> второго ряда</a:t>
                      </a:r>
                      <a:endParaRPr lang="da-DK" sz="1600" dirty="0">
                        <a:solidFill>
                          <a:schemeClr val="tx1"/>
                        </a:solidFill>
                        <a:latin typeface="+mn-lt"/>
                        <a:cs typeface="Times New Roman"/>
                      </a:endParaRPr>
                    </a:p>
                  </a:txBody>
                  <a:tcPr/>
                </a:tc>
                <a:tc>
                  <a:txBody>
                    <a:bodyPr/>
                    <a:lstStyle/>
                    <a:p>
                      <a:pPr algn="ctr"/>
                      <a:endParaRPr lang="da-DK" sz="1600" dirty="0">
                        <a:solidFill>
                          <a:schemeClr val="tx1"/>
                        </a:solidFill>
                        <a:latin typeface="+mn-lt"/>
                        <a:cs typeface="Times New Roman"/>
                      </a:endParaRPr>
                    </a:p>
                  </a:txBody>
                  <a:tcPr>
                    <a:solidFill>
                      <a:schemeClr val="tx2">
                        <a:lumMod val="95000"/>
                        <a:lumOff val="5000"/>
                      </a:schemeClr>
                    </a:solidFill>
                  </a:tcPr>
                </a:tc>
                <a:tc>
                  <a:txBody>
                    <a:bodyPr/>
                    <a:lstStyle/>
                    <a:p>
                      <a:pPr algn="ctr"/>
                      <a:r>
                        <a:rPr lang="ru-RU" sz="1600" dirty="0" smtClean="0"/>
                        <a:t>Альтернативные</a:t>
                      </a:r>
                      <a:r>
                        <a:rPr lang="ru-RU" sz="1600" baseline="0" dirty="0" smtClean="0"/>
                        <a:t> средства</a:t>
                      </a:r>
                      <a:endParaRPr lang="da-DK" sz="1600" dirty="0">
                        <a:solidFill>
                          <a:schemeClr val="tx1"/>
                        </a:solidFill>
                        <a:latin typeface="+mn-lt"/>
                        <a:cs typeface="Times New Roman"/>
                      </a:endParaRPr>
                    </a:p>
                  </a:txBody>
                  <a:tcPr/>
                </a:tc>
              </a:tr>
              <a:tr h="822425">
                <a:tc>
                  <a:txBody>
                    <a:bodyPr/>
                    <a:lstStyle/>
                    <a:p>
                      <a:pPr algn="ctr"/>
                      <a:r>
                        <a:rPr lang="da-DK" sz="1600" dirty="0" smtClean="0"/>
                        <a:t>A</a:t>
                      </a:r>
                      <a:endParaRPr lang="da-DK" sz="1600" dirty="0">
                        <a:solidFill>
                          <a:schemeClr val="tx1"/>
                        </a:solidFill>
                        <a:latin typeface="+mn-lt"/>
                        <a:cs typeface="Times New Roman"/>
                      </a:endParaRPr>
                    </a:p>
                  </a:txBody>
                  <a:tcPr anchor="ctr"/>
                </a:tc>
                <a:tc>
                  <a:txBody>
                    <a:bodyPr/>
                    <a:lstStyle/>
                    <a:p>
                      <a:pPr algn="ctr"/>
                      <a:r>
                        <a:rPr lang="ru-RU" sz="1600" dirty="0" smtClean="0"/>
                        <a:t>КДАХ по</a:t>
                      </a:r>
                      <a:r>
                        <a:rPr lang="ru-RU" sz="1600" baseline="0" dirty="0" smtClean="0"/>
                        <a:t> требованию</a:t>
                      </a:r>
                      <a:endParaRPr lang="da-DK" sz="1600" dirty="0" smtClean="0"/>
                    </a:p>
                    <a:p>
                      <a:pPr algn="ctr"/>
                      <a:r>
                        <a:rPr lang="ru-RU" sz="1600" i="1" dirty="0" smtClean="0"/>
                        <a:t>или</a:t>
                      </a:r>
                      <a:r>
                        <a:rPr lang="da-DK" sz="16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КДБА по</a:t>
                      </a:r>
                      <a:r>
                        <a:rPr lang="ru-RU" sz="1600" baseline="0" dirty="0" smtClean="0"/>
                        <a:t> требованию</a:t>
                      </a:r>
                      <a:endParaRPr lang="da-DK" sz="1600" dirty="0" smtClean="0"/>
                    </a:p>
                  </a:txBody>
                  <a:tcPr anchor="ctr"/>
                </a:tc>
                <a:tc>
                  <a:txBody>
                    <a:bodyPr/>
                    <a:lstStyle/>
                    <a:p>
                      <a:pPr algn="ctr"/>
                      <a:r>
                        <a:rPr lang="ru-RU" sz="1600" dirty="0" smtClean="0"/>
                        <a:t>ДДАХ</a:t>
                      </a:r>
                      <a:endParaRPr lang="da-DK" sz="1600" baseline="0" dirty="0" smtClean="0"/>
                    </a:p>
                    <a:p>
                      <a:pPr algn="ctr"/>
                      <a:r>
                        <a:rPr lang="ru-RU" sz="1600" i="1" baseline="0" dirty="0" smtClean="0"/>
                        <a:t>или</a:t>
                      </a:r>
                      <a:endParaRPr lang="da-DK" sz="1600" i="1" baseline="0" dirty="0" smtClean="0"/>
                    </a:p>
                    <a:p>
                      <a:pPr algn="ctr"/>
                      <a:r>
                        <a:rPr lang="ru-RU" sz="1600" i="0" baseline="0" dirty="0" smtClean="0"/>
                        <a:t>ДДБА</a:t>
                      </a:r>
                      <a:endParaRPr lang="da-DK" sz="1600" i="0" baseline="0" dirty="0" smtClean="0"/>
                    </a:p>
                    <a:p>
                      <a:pPr algn="ctr"/>
                      <a:r>
                        <a:rPr lang="ru-RU" sz="1600" i="1" baseline="0" dirty="0" smtClean="0"/>
                        <a:t>или</a:t>
                      </a:r>
                      <a:endParaRPr lang="da-DK" sz="1600" i="0" baseline="0" dirty="0" smtClean="0"/>
                    </a:p>
                    <a:p>
                      <a:pPr algn="ctr"/>
                      <a:r>
                        <a:rPr lang="ru-RU" sz="1600" dirty="0" smtClean="0"/>
                        <a:t>КДБА и КДАХ</a:t>
                      </a:r>
                      <a:endParaRPr lang="da-DK" sz="1600" baseline="0" dirty="0" smtClean="0"/>
                    </a:p>
                  </a:txBody>
                  <a:tcPr anchor="ctr"/>
                </a:tc>
                <a:tc>
                  <a:txBody>
                    <a:bodyPr/>
                    <a:lstStyle/>
                    <a:p>
                      <a:pPr algn="ctr"/>
                      <a:endParaRPr lang="da-DK" sz="1600" dirty="0">
                        <a:solidFill>
                          <a:schemeClr val="tx1"/>
                        </a:solidFill>
                        <a:latin typeface="+mn-lt"/>
                        <a:cs typeface="Times New Roman"/>
                      </a:endParaRPr>
                    </a:p>
                  </a:txBody>
                  <a:tcPr anchor="ctr">
                    <a:solidFill>
                      <a:srgbClr val="000000"/>
                    </a:solidFill>
                  </a:tcPr>
                </a:tc>
                <a:tc>
                  <a:txBody>
                    <a:bodyPr/>
                    <a:lstStyle/>
                    <a:p>
                      <a:pPr algn="ctr"/>
                      <a:r>
                        <a:rPr lang="ru-RU" sz="1600" dirty="0" smtClean="0"/>
                        <a:t>Теофиллин</a:t>
                      </a:r>
                      <a:endParaRPr lang="da-DK" sz="1600" dirty="0">
                        <a:solidFill>
                          <a:schemeClr val="tx1"/>
                        </a:solidFill>
                        <a:latin typeface="+mn-lt"/>
                        <a:cs typeface="Times New Roman"/>
                      </a:endParaRPr>
                    </a:p>
                  </a:txBody>
                  <a:tcPr anchor="ctr"/>
                </a:tc>
              </a:tr>
              <a:tr h="914400">
                <a:tc>
                  <a:txBody>
                    <a:bodyPr/>
                    <a:lstStyle/>
                    <a:p>
                      <a:pPr algn="ctr"/>
                      <a:r>
                        <a:rPr lang="da-DK" sz="1600" dirty="0" smtClean="0"/>
                        <a:t>B</a:t>
                      </a:r>
                      <a:endParaRPr lang="da-DK" sz="1600" dirty="0">
                        <a:solidFill>
                          <a:schemeClr val="tx1"/>
                        </a:solidFill>
                        <a:latin typeface="+mn-lt"/>
                        <a:cs typeface="Times New Roman"/>
                      </a:endParaRPr>
                    </a:p>
                  </a:txBody>
                  <a:tcPr anchor="ctr"/>
                </a:tc>
                <a:tc>
                  <a:txBody>
                    <a:bodyPr/>
                    <a:lstStyle/>
                    <a:p>
                      <a:pPr algn="ctr"/>
                      <a:r>
                        <a:rPr lang="ru-RU" sz="1600" dirty="0" smtClean="0"/>
                        <a:t>ДДАХ</a:t>
                      </a:r>
                      <a:endParaRPr lang="da-DK" sz="1600" dirty="0" smtClean="0"/>
                    </a:p>
                    <a:p>
                      <a:pPr algn="ctr"/>
                      <a:r>
                        <a:rPr lang="ru-RU" sz="1600" i="1" dirty="0" smtClean="0"/>
                        <a:t>или</a:t>
                      </a:r>
                      <a:r>
                        <a:rPr lang="da-DK" sz="1600" dirty="0" smtClean="0"/>
                        <a:t> </a:t>
                      </a:r>
                    </a:p>
                    <a:p>
                      <a:pPr algn="ctr"/>
                      <a:r>
                        <a:rPr lang="ru-RU" sz="1600" dirty="0" smtClean="0"/>
                        <a:t>ДДБА</a:t>
                      </a:r>
                      <a:endParaRPr lang="da-DK" sz="1600" dirty="0">
                        <a:solidFill>
                          <a:schemeClr val="tx1"/>
                        </a:solidFill>
                        <a:latin typeface="+mn-lt"/>
                        <a:cs typeface="Times New Roman"/>
                      </a:endParaRPr>
                    </a:p>
                  </a:txBody>
                  <a:tcPr anchor="ctr"/>
                </a:tc>
                <a:tc>
                  <a:txBody>
                    <a:bodyPr/>
                    <a:lstStyle/>
                    <a:p>
                      <a:pPr algn="ctr"/>
                      <a:r>
                        <a:rPr lang="ru-RU" sz="1600" dirty="0" smtClean="0"/>
                        <a:t>ДДАХ и ДДБА</a:t>
                      </a:r>
                      <a:endParaRPr lang="da-DK" sz="1600" baseline="0" dirty="0" smtClean="0">
                        <a:solidFill>
                          <a:schemeClr val="tx1"/>
                        </a:solidFill>
                        <a:latin typeface="+mn-lt"/>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КДБА </a:t>
                      </a:r>
                      <a:r>
                        <a:rPr lang="ru-RU" sz="1600" i="1" dirty="0" smtClean="0"/>
                        <a:t>и</a:t>
                      </a:r>
                      <a:r>
                        <a:rPr lang="da-DK" sz="1600" i="1" dirty="0" smtClean="0"/>
                        <a:t>/</a:t>
                      </a:r>
                      <a:r>
                        <a:rPr lang="ru-RU" sz="1600" i="1" dirty="0" smtClean="0"/>
                        <a:t>или</a:t>
                      </a:r>
                      <a:r>
                        <a:rPr lang="da-DK" sz="1600" dirty="0" smtClean="0"/>
                        <a:t> </a:t>
                      </a:r>
                      <a:r>
                        <a:rPr lang="ru-RU" sz="1600" dirty="0" smtClean="0"/>
                        <a:t>КДАХ</a:t>
                      </a:r>
                      <a:endParaRPr lang="da-DK" sz="16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Теофиллин</a:t>
                      </a:r>
                      <a:endParaRPr lang="da-DK" sz="1600" dirty="0" smtClean="0"/>
                    </a:p>
                  </a:txBody>
                  <a:tcPr anchor="ctr"/>
                </a:tc>
              </a:tr>
              <a:tr h="990600">
                <a:tc>
                  <a:txBody>
                    <a:bodyPr/>
                    <a:lstStyle/>
                    <a:p>
                      <a:pPr algn="ctr"/>
                      <a:r>
                        <a:rPr lang="da-DK" sz="1600" dirty="0" smtClean="0"/>
                        <a:t>C</a:t>
                      </a:r>
                      <a:endParaRPr lang="da-DK" sz="1600" dirty="0">
                        <a:solidFill>
                          <a:schemeClr val="tx1"/>
                        </a:solidFill>
                        <a:latin typeface="+mn-lt"/>
                        <a:cs typeface="Times New Roman"/>
                      </a:endParaRPr>
                    </a:p>
                  </a:txBody>
                  <a:tcPr anchor="ctr"/>
                </a:tc>
                <a:tc>
                  <a:txBody>
                    <a:bodyPr/>
                    <a:lstStyle/>
                    <a:p>
                      <a:pPr algn="ctr"/>
                      <a:r>
                        <a:rPr lang="ru-RU" sz="1600" dirty="0" smtClean="0"/>
                        <a:t>ИКС</a:t>
                      </a:r>
                      <a:r>
                        <a:rPr lang="da-DK" sz="1600" dirty="0" smtClean="0"/>
                        <a:t>+</a:t>
                      </a:r>
                      <a:r>
                        <a:rPr lang="da-DK" sz="1600" baseline="0" dirty="0" smtClean="0"/>
                        <a:t> </a:t>
                      </a:r>
                      <a:r>
                        <a:rPr lang="ru-RU" sz="1600" baseline="0" dirty="0" smtClean="0"/>
                        <a:t>ДДБА</a:t>
                      </a:r>
                      <a:endParaRPr lang="da-DK" sz="1600" dirty="0" smtClean="0"/>
                    </a:p>
                    <a:p>
                      <a:pPr algn="ctr"/>
                      <a:r>
                        <a:rPr lang="ru-RU" sz="1600" i="1" dirty="0" smtClean="0"/>
                        <a:t>или</a:t>
                      </a:r>
                      <a:endParaRPr lang="da-DK" sz="1600" i="1" dirty="0" smtClean="0"/>
                    </a:p>
                    <a:p>
                      <a:pPr algn="ctr"/>
                      <a:r>
                        <a:rPr lang="da-DK" sz="1600" dirty="0" smtClean="0"/>
                        <a:t> </a:t>
                      </a:r>
                      <a:r>
                        <a:rPr lang="ru-RU" sz="1600" dirty="0" smtClean="0"/>
                        <a:t>ДДАХ</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anchor="ctr"/>
                </a:tc>
                <a:tc>
                  <a:txBody>
                    <a:bodyPr/>
                    <a:lstStyle/>
                    <a:p>
                      <a:pPr algn="ctr"/>
                      <a:r>
                        <a:rPr lang="ru-RU" sz="1600" dirty="0" smtClean="0"/>
                        <a:t>ДДАХ</a:t>
                      </a:r>
                      <a:r>
                        <a:rPr lang="ru-RU" sz="1600" baseline="0" dirty="0" smtClean="0"/>
                        <a:t> и ДДБА</a:t>
                      </a:r>
                      <a:endParaRPr lang="da-DK" sz="1600" dirty="0">
                        <a:solidFill>
                          <a:schemeClr val="tx1"/>
                        </a:solidFill>
                        <a:latin typeface="+mn-lt"/>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rgbClr val="0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Ингибиторы</a:t>
                      </a:r>
                      <a:r>
                        <a:rPr lang="ru-RU" sz="1600" baseline="0" dirty="0" smtClean="0"/>
                        <a:t> ФДЭ-4</a:t>
                      </a:r>
                      <a:endParaRPr lang="da-DK" sz="16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КДБА</a:t>
                      </a:r>
                      <a:r>
                        <a:rPr lang="ru-RU" sz="1600" baseline="0" dirty="0" smtClean="0"/>
                        <a:t> и</a:t>
                      </a:r>
                      <a:r>
                        <a:rPr lang="da-DK" sz="1600" dirty="0" smtClean="0"/>
                        <a:t>/</a:t>
                      </a:r>
                      <a:r>
                        <a:rPr lang="ru-RU" sz="1600" dirty="0" smtClean="0"/>
                        <a:t>или</a:t>
                      </a:r>
                      <a:r>
                        <a:rPr lang="da-DK" sz="1600" dirty="0" smtClean="0"/>
                        <a:t> </a:t>
                      </a:r>
                      <a:r>
                        <a:rPr lang="ru-RU" sz="1600" dirty="0" smtClean="0"/>
                        <a:t>КДАХ</a:t>
                      </a:r>
                      <a:endParaRPr lang="da-DK" sz="16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Теофиллин</a:t>
                      </a:r>
                      <a:endParaRPr lang="da-DK" sz="1600" i="1" dirty="0" smtClean="0"/>
                    </a:p>
                  </a:txBody>
                  <a:tcPr anchor="ctr"/>
                </a:tc>
              </a:tr>
              <a:tr h="1486890">
                <a:tc>
                  <a:txBody>
                    <a:bodyPr/>
                    <a:lstStyle/>
                    <a:p>
                      <a:pPr algn="ctr"/>
                      <a:r>
                        <a:rPr lang="da-DK" sz="1600" dirty="0" smtClean="0"/>
                        <a:t>D</a:t>
                      </a:r>
                      <a:endParaRPr lang="da-DK" sz="1600" dirty="0">
                        <a:solidFill>
                          <a:schemeClr val="tx1"/>
                        </a:solidFill>
                        <a:latin typeface="+mn-lt"/>
                        <a:cs typeface="Times New Roman"/>
                      </a:endParaRPr>
                    </a:p>
                  </a:txBody>
                  <a:tcPr anchor="ctr"/>
                </a:tc>
                <a:tc>
                  <a:txBody>
                    <a:bodyPr/>
                    <a:lstStyle/>
                    <a:p>
                      <a:pPr algn="ctr"/>
                      <a:r>
                        <a:rPr lang="ru-RU" sz="1600" dirty="0" smtClean="0"/>
                        <a:t>ИКС</a:t>
                      </a:r>
                      <a:r>
                        <a:rPr lang="da-DK" sz="1600" dirty="0" smtClean="0"/>
                        <a:t>+ </a:t>
                      </a:r>
                      <a:r>
                        <a:rPr lang="ru-RU" sz="1600" dirty="0" smtClean="0"/>
                        <a:t>ДДБА</a:t>
                      </a:r>
                      <a:endParaRPr lang="da-DK" sz="1600" dirty="0" smtClean="0"/>
                    </a:p>
                    <a:p>
                      <a:pPr algn="ctr"/>
                      <a:r>
                        <a:rPr lang="ru-RU" sz="1600" i="1" dirty="0" smtClean="0"/>
                        <a:t>или</a:t>
                      </a:r>
                      <a:r>
                        <a:rPr lang="da-DK" sz="1600" dirty="0" smtClean="0"/>
                        <a:t> </a:t>
                      </a:r>
                    </a:p>
                    <a:p>
                      <a:pPr algn="ctr"/>
                      <a:r>
                        <a:rPr lang="ru-RU" sz="1600" dirty="0" smtClean="0"/>
                        <a:t>ДДАХ</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ИКС и ДДАХ </a:t>
                      </a:r>
                      <a:r>
                        <a:rPr lang="ru-RU" sz="1600" i="1" dirty="0" smtClean="0"/>
                        <a:t>или</a:t>
                      </a:r>
                      <a:endParaRPr lang="da-DK" sz="1600" dirty="0" smtClean="0">
                        <a:solidFill>
                          <a:schemeClr val="tx1"/>
                        </a:solidFill>
                        <a:latin typeface="+mn-lt"/>
                        <a:cs typeface="Times New Roman"/>
                      </a:endParaRPr>
                    </a:p>
                    <a:p>
                      <a:pPr algn="ctr"/>
                      <a:r>
                        <a:rPr lang="ru-RU" sz="1600" dirty="0" smtClean="0"/>
                        <a:t>ИКС </a:t>
                      </a:r>
                      <a:r>
                        <a:rPr lang="da-DK" sz="1600" dirty="0" smtClean="0"/>
                        <a:t>+ </a:t>
                      </a:r>
                      <a:r>
                        <a:rPr lang="ru-RU" sz="1600" dirty="0" smtClean="0"/>
                        <a:t>ДДБА и ДДАХ </a:t>
                      </a:r>
                      <a:r>
                        <a:rPr lang="ru-RU" sz="1600" i="1" dirty="0" smtClean="0"/>
                        <a:t>или</a:t>
                      </a:r>
                      <a:r>
                        <a:rPr lang="da-DK" sz="1600" dirty="0" smtClean="0"/>
                        <a:t> </a:t>
                      </a:r>
                      <a:endParaRPr lang="da-DK" sz="1600" dirty="0" smtClean="0">
                        <a:solidFill>
                          <a:schemeClr val="tx1"/>
                        </a:solidFill>
                        <a:latin typeface="+mn-lt"/>
                        <a:cs typeface="Times New Roman"/>
                      </a:endParaRPr>
                    </a:p>
                    <a:p>
                      <a:pPr algn="ctr"/>
                      <a:r>
                        <a:rPr lang="ru-RU" sz="1600" dirty="0" smtClean="0"/>
                        <a:t>ИКС</a:t>
                      </a:r>
                      <a:r>
                        <a:rPr lang="ru-RU" sz="1600" baseline="0" dirty="0" smtClean="0"/>
                        <a:t> </a:t>
                      </a:r>
                      <a:r>
                        <a:rPr lang="da-DK" sz="1600" dirty="0" smtClean="0"/>
                        <a:t>+</a:t>
                      </a:r>
                      <a:r>
                        <a:rPr lang="ru-RU" sz="1600" dirty="0" smtClean="0"/>
                        <a:t> ДДБА и инг.ФДЭ-4</a:t>
                      </a:r>
                      <a:r>
                        <a:rPr lang="da-DK" sz="1600" baseline="0" dirty="0" smtClean="0"/>
                        <a:t> </a:t>
                      </a:r>
                      <a:r>
                        <a:rPr lang="ru-RU" sz="1600" i="1" baseline="0" dirty="0" smtClean="0"/>
                        <a:t>или</a:t>
                      </a:r>
                      <a:endParaRPr lang="da-DK" sz="1600" i="1" baseline="0" dirty="0" smtClean="0"/>
                    </a:p>
                    <a:p>
                      <a:pPr algn="ctr"/>
                      <a:r>
                        <a:rPr lang="ru-RU" sz="1600" i="0" baseline="0" dirty="0" smtClean="0"/>
                        <a:t>ДДАХ и ДДБА </a:t>
                      </a:r>
                      <a:r>
                        <a:rPr lang="ru-RU" sz="1600" i="1" baseline="0" dirty="0" smtClean="0"/>
                        <a:t>или</a:t>
                      </a:r>
                      <a:endParaRPr lang="da-DK" sz="1600" dirty="0" smtClean="0"/>
                    </a:p>
                    <a:p>
                      <a:pPr algn="ctr"/>
                      <a:r>
                        <a:rPr lang="ru-RU" sz="1600" dirty="0" smtClean="0"/>
                        <a:t>ДДАХ</a:t>
                      </a:r>
                      <a:r>
                        <a:rPr lang="ru-RU" sz="1600" baseline="0" dirty="0" smtClean="0"/>
                        <a:t> и </a:t>
                      </a:r>
                      <a:r>
                        <a:rPr lang="ru-RU" sz="1600" baseline="0" dirty="0" err="1" smtClean="0"/>
                        <a:t>инг</a:t>
                      </a:r>
                      <a:r>
                        <a:rPr lang="ru-RU" sz="1600" baseline="0" dirty="0" smtClean="0"/>
                        <a:t>. ФДЭ-4</a:t>
                      </a:r>
                      <a:endParaRPr lang="da-DK" sz="1600" i="1"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600" i="0" baseline="0" dirty="0" err="1" smtClean="0"/>
                        <a:t>Карбоцистеин</a:t>
                      </a:r>
                      <a:endParaRPr lang="da-DK" sz="1600" i="0" dirty="0" smtClean="0">
                        <a:solidFill>
                          <a:schemeClr val="tx1"/>
                        </a:solidFill>
                        <a:latin typeface="+mn-lt"/>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КДБА и</a:t>
                      </a:r>
                      <a:r>
                        <a:rPr lang="da-DK" sz="1600" dirty="0" smtClean="0"/>
                        <a:t>/</a:t>
                      </a:r>
                      <a:r>
                        <a:rPr lang="ru-RU" sz="1600" i="1" dirty="0" smtClean="0"/>
                        <a:t>или</a:t>
                      </a:r>
                      <a:r>
                        <a:rPr lang="da-DK" sz="1600" dirty="0" smtClean="0"/>
                        <a:t> </a:t>
                      </a:r>
                      <a:r>
                        <a:rPr lang="ru-RU" sz="1600" dirty="0" smtClean="0"/>
                        <a:t>КДАХ</a:t>
                      </a:r>
                      <a:endParaRPr lang="da-DK" sz="16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Теофиллин</a:t>
                      </a:r>
                      <a:endParaRPr lang="da-DK" sz="1600" dirty="0" smtClean="0"/>
                    </a:p>
                  </a:txBody>
                  <a:tcPr anchor="ctr"/>
                </a:tc>
              </a:tr>
            </a:tbl>
          </a:graphicData>
        </a:graphic>
      </p:graphicFrame>
      <p:pic>
        <p:nvPicPr>
          <p:cNvPr id="88106" name="Picture 4" descr="GOLD2-vk"/>
          <p:cNvPicPr>
            <a:picLocks noChangeAspect="1" noChangeArrowheads="1"/>
          </p:cNvPicPr>
          <p:nvPr/>
        </p:nvPicPr>
        <p:blipFill>
          <a:blip r:embed="rId3"/>
          <a:srcRect/>
          <a:stretch>
            <a:fillRect/>
          </a:stretch>
        </p:blipFill>
        <p:spPr bwMode="auto">
          <a:xfrm>
            <a:off x="0" y="0"/>
            <a:ext cx="1504950" cy="15001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solidFill>
                <a:schemeClr val="bg1"/>
              </a:solidFill>
              <a:latin typeface="Tahoma" pitchFamily="34" charset="0"/>
              <a:ea typeface="MS PGothic" pitchFamily="34" charset="-128"/>
            </a:endParaRPr>
          </a:p>
          <a:p>
            <a:pPr marL="404813" lvl="1" indent="-290513">
              <a:buClr>
                <a:srgbClr val="FFCC00"/>
              </a:buClr>
              <a:buFont typeface="Wingdings" pitchFamily="2" charset="2"/>
              <a:buNone/>
            </a:pPr>
            <a:endParaRPr lang="en-US" altLang="ja-JP" sz="2800">
              <a:solidFill>
                <a:schemeClr val="bg1"/>
              </a:solidFill>
              <a:latin typeface="Tahoma" pitchFamily="34" charset="0"/>
              <a:ea typeface="MS PGothic" pitchFamily="34" charset="-128"/>
            </a:endParaRPr>
          </a:p>
          <a:p>
            <a:pPr marL="404813" lvl="1" indent="-290513">
              <a:buClr>
                <a:schemeClr val="tx1"/>
              </a:buClr>
              <a:buFont typeface="Symbol" pitchFamily="18" charset="2"/>
              <a:buChar char=""/>
            </a:pPr>
            <a:endParaRPr lang="en-US" altLang="ja-JP" sz="2800">
              <a:solidFill>
                <a:schemeClr val="bg1"/>
              </a:solidFill>
              <a:latin typeface="Tahoma" pitchFamily="34" charset="0"/>
              <a:ea typeface="MS PGothic" pitchFamily="34" charset="-128"/>
            </a:endParaRPr>
          </a:p>
        </p:txBody>
      </p:sp>
      <p:sp>
        <p:nvSpPr>
          <p:cNvPr id="152580" name="Line 4"/>
          <p:cNvSpPr>
            <a:spLocks noChangeShapeType="1"/>
          </p:cNvSpPr>
          <p:nvPr/>
        </p:nvSpPr>
        <p:spPr bwMode="auto">
          <a:xfrm>
            <a:off x="430213" y="15240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sp>
        <p:nvSpPr>
          <p:cNvPr id="2" name="Rectangle 1"/>
          <p:cNvSpPr/>
          <p:nvPr/>
        </p:nvSpPr>
        <p:spPr>
          <a:xfrm>
            <a:off x="157163" y="1676400"/>
            <a:ext cx="8797925" cy="3832225"/>
          </a:xfrm>
          <a:prstGeom prst="rect">
            <a:avLst/>
          </a:prstGeom>
        </p:spPr>
        <p:txBody>
          <a:bodyPr>
            <a:spAutoFit/>
          </a:bodyPr>
          <a:lstStyle/>
          <a:p>
            <a:pPr>
              <a:spcBef>
                <a:spcPts val="0"/>
              </a:spcBef>
              <a:spcAft>
                <a:spcPts val="0"/>
              </a:spcAft>
              <a:buClr>
                <a:srgbClr val="FFFF99"/>
              </a:buClr>
              <a:buFont typeface="Wingdings" pitchFamily="2" charset="2"/>
              <a:buChar char="ü"/>
              <a:defRPr/>
            </a:pPr>
            <a:r>
              <a:rPr lang="ru-RU" sz="3200" i="1" dirty="0">
                <a:solidFill>
                  <a:srgbClr val="FFCC00"/>
                </a:solidFill>
                <a:effectLst>
                  <a:outerShdw blurRad="38100" dist="38100" dir="2700000" algn="tl">
                    <a:srgbClr val="000000">
                      <a:alpha val="43137"/>
                    </a:srgbClr>
                  </a:outerShdw>
                </a:effectLst>
                <a:latin typeface="Tahoma"/>
                <a:cs typeface="Tahoma"/>
              </a:rPr>
              <a:t>      </a:t>
            </a:r>
            <a:r>
              <a:rPr lang="ru-RU" sz="2800" i="1" dirty="0">
                <a:solidFill>
                  <a:srgbClr val="FFFF99"/>
                </a:solidFill>
                <a:effectLst>
                  <a:outerShdw blurRad="38100" dist="38100" dir="2700000" algn="tl">
                    <a:srgbClr val="000000">
                      <a:alpha val="43137"/>
                    </a:srgbClr>
                  </a:outerShdw>
                </a:effectLst>
                <a:latin typeface="Tahoma"/>
                <a:cs typeface="Tahoma"/>
              </a:rPr>
              <a:t>Антибиотики </a:t>
            </a:r>
            <a:r>
              <a:rPr lang="ru-RU" sz="2800" dirty="0">
                <a:solidFill>
                  <a:srgbClr val="FFFF99"/>
                </a:solidFill>
                <a:effectLst>
                  <a:outerShdw blurRad="38100" dist="38100" dir="2700000" algn="tl">
                    <a:srgbClr val="000000">
                      <a:alpha val="43137"/>
                    </a:srgbClr>
                  </a:outerShdw>
                </a:effectLst>
                <a:latin typeface="Tahoma"/>
                <a:cs typeface="Tahoma"/>
              </a:rPr>
              <a:t>следует назначать: </a:t>
            </a:r>
            <a:endParaRPr lang="en-US" sz="2800" dirty="0">
              <a:solidFill>
                <a:srgbClr val="FFFF99"/>
              </a:solidFill>
              <a:effectLst>
                <a:outerShdw blurRad="38100" dist="38100" dir="2700000" algn="tl">
                  <a:srgbClr val="000000">
                    <a:alpha val="43137"/>
                  </a:srgbClr>
                </a:outerShdw>
              </a:effectLst>
              <a:latin typeface="Tahoma"/>
              <a:cs typeface="Tahoma"/>
            </a:endParaRPr>
          </a:p>
          <a:p>
            <a:pPr>
              <a:spcBef>
                <a:spcPts val="0"/>
              </a:spcBef>
              <a:spcAft>
                <a:spcPts val="0"/>
              </a:spcAft>
              <a:buClr>
                <a:srgbClr val="FFFF99"/>
              </a:buClr>
              <a:buFont typeface="Wingdings" pitchFamily="2" charset="2"/>
              <a:buChar char="ü"/>
              <a:defRPr/>
            </a:pPr>
            <a:endParaRPr lang="en-US" sz="2800" dirty="0">
              <a:solidFill>
                <a:srgbClr val="FFFF99"/>
              </a:solidFill>
              <a:effectLst>
                <a:outerShdw blurRad="38100" dist="38100" dir="2700000" algn="tl">
                  <a:srgbClr val="000000">
                    <a:alpha val="43137"/>
                  </a:srgbClr>
                </a:outerShdw>
              </a:effectLst>
              <a:latin typeface="Tahoma"/>
              <a:cs typeface="Tahoma"/>
            </a:endParaRPr>
          </a:p>
          <a:p>
            <a:pPr marL="795338" indent="-457200">
              <a:spcBef>
                <a:spcPts val="0"/>
              </a:spcBef>
              <a:spcAft>
                <a:spcPts val="1800"/>
              </a:spcAft>
              <a:buClr>
                <a:srgbClr val="FFFF99"/>
              </a:buClr>
              <a:buFont typeface="Wingdings" pitchFamily="2" charset="2"/>
              <a:buChar char="ü"/>
              <a:defRPr/>
            </a:pPr>
            <a:r>
              <a:rPr lang="ru-RU" sz="2800" dirty="0">
                <a:solidFill>
                  <a:srgbClr val="FFFF99"/>
                </a:solidFill>
                <a:effectLst>
                  <a:outerShdw blurRad="38100" dist="38100" dir="2700000" algn="tl">
                    <a:srgbClr val="000000">
                      <a:alpha val="43137"/>
                    </a:srgbClr>
                  </a:outerShdw>
                </a:effectLst>
                <a:latin typeface="Tahoma"/>
                <a:cs typeface="Tahoma"/>
              </a:rPr>
              <a:t>Пациентам с тремя кардинальными симптомами: при ухудшении одышки, увеличении объема отделяемой мокроты и появлении гнойного характера мокроты</a:t>
            </a:r>
            <a:r>
              <a:rPr lang="en-US" sz="2800" dirty="0">
                <a:solidFill>
                  <a:srgbClr val="FFFF99"/>
                </a:solidFill>
                <a:effectLst>
                  <a:outerShdw blurRad="38100" dist="38100" dir="2700000" algn="tl">
                    <a:srgbClr val="000000">
                      <a:alpha val="43137"/>
                    </a:srgbClr>
                  </a:outerShdw>
                </a:effectLst>
                <a:latin typeface="Tahoma"/>
                <a:cs typeface="Tahoma"/>
              </a:rPr>
              <a:t>.  </a:t>
            </a:r>
          </a:p>
          <a:p>
            <a:pPr marL="744538" indent="-406400">
              <a:spcBef>
                <a:spcPts val="0"/>
              </a:spcBef>
              <a:spcAft>
                <a:spcPts val="1800"/>
              </a:spcAft>
              <a:buClr>
                <a:srgbClr val="FFFF99"/>
              </a:buClr>
              <a:buFont typeface="Wingdings" pitchFamily="2" charset="2"/>
              <a:buChar char="ü"/>
              <a:defRPr/>
            </a:pPr>
            <a:r>
              <a:rPr lang="ru-RU" sz="2800" dirty="0">
                <a:solidFill>
                  <a:srgbClr val="FFFF99"/>
                </a:solidFill>
                <a:effectLst>
                  <a:outerShdw blurRad="38100" dist="38100" dir="2700000" algn="tl">
                    <a:srgbClr val="000000">
                      <a:alpha val="43137"/>
                    </a:srgbClr>
                  </a:outerShdw>
                </a:effectLst>
                <a:latin typeface="Tahoma"/>
                <a:cs typeface="Tahoma"/>
              </a:rPr>
              <a:t>Пациентам, нуждающимся в механической вентиляции легких</a:t>
            </a:r>
            <a:r>
              <a:rPr lang="en-US" sz="2800" dirty="0">
                <a:solidFill>
                  <a:srgbClr val="FFFF99"/>
                </a:solidFill>
                <a:effectLst>
                  <a:outerShdw blurRad="38100" dist="38100" dir="2700000" algn="tl">
                    <a:srgbClr val="000000">
                      <a:alpha val="43137"/>
                    </a:srgbClr>
                  </a:outerShdw>
                </a:effectLst>
                <a:latin typeface="Tahoma"/>
                <a:cs typeface="Tahoma"/>
              </a:rPr>
              <a:t>.</a:t>
            </a:r>
          </a:p>
        </p:txBody>
      </p:sp>
      <p:sp>
        <p:nvSpPr>
          <p:cNvPr id="7" name="Titel 1"/>
          <p:cNvSpPr>
            <a:spLocks noGrp="1"/>
          </p:cNvSpPr>
          <p:nvPr>
            <p:ph type="title"/>
          </p:nvPr>
        </p:nvSpPr>
        <p:spPr>
          <a:xfrm>
            <a:off x="714375" y="142875"/>
            <a:ext cx="7772400" cy="1166813"/>
          </a:xfrm>
        </p:spPr>
        <p:txBody>
          <a:bodyPr>
            <a:noAutofit/>
          </a:bodyPr>
          <a:lstStyle/>
          <a:p>
            <a:pPr algn="l">
              <a:lnSpc>
                <a:spcPct val="110000"/>
              </a:lnSpc>
              <a:defRPr/>
            </a:pPr>
            <a:r>
              <a:rPr lang="ru-RU" sz="2400" b="0" dirty="0" smtClean="0">
                <a:solidFill>
                  <a:srgbClr val="FFFF00"/>
                </a:solidFill>
              </a:rPr>
              <a:t>Глобальная стратегия диагностики, лечения и профилактики ХОБЛ</a:t>
            </a:r>
            <a:r>
              <a:rPr lang="en-US" sz="2400" b="0" dirty="0"/>
              <a:t/>
            </a:r>
            <a:br>
              <a:rPr lang="en-US" sz="2400" b="0" dirty="0"/>
            </a:br>
            <a:r>
              <a:rPr lang="ru-RU" sz="2400" b="0" dirty="0" smtClean="0">
                <a:solidFill>
                  <a:srgbClr val="FF0000"/>
                </a:solidFill>
                <a:cs typeface="Tahoma"/>
              </a:rPr>
              <a:t>Лечение обострений</a:t>
            </a:r>
            <a:r>
              <a:rPr lang="da-DK" sz="2400" b="0" dirty="0" smtClean="0">
                <a:solidFill>
                  <a:srgbClr val="FF0000"/>
                </a:solidFill>
                <a:cs typeface="Tahoma"/>
              </a:rPr>
              <a:t>: </a:t>
            </a:r>
            <a:r>
              <a:rPr lang="ru-RU" sz="2400" b="0" dirty="0" smtClean="0">
                <a:solidFill>
                  <a:srgbClr val="FF0000"/>
                </a:solidFill>
                <a:cs typeface="Tahoma"/>
              </a:rPr>
              <a:t>методы лечения</a:t>
            </a:r>
            <a:endParaRPr lang="da-DK" sz="2400" b="0" dirty="0">
              <a:solidFill>
                <a:srgbClr val="FF0000"/>
              </a:solidFill>
              <a:cs typeface="Tahoma"/>
            </a:endParaRP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89095" name="Picture 4" descr="GOLD2-vk"/>
          <p:cNvPicPr>
            <a:picLocks noChangeAspect="1" noChangeArrowheads="1"/>
          </p:cNvPicPr>
          <p:nvPr/>
        </p:nvPicPr>
        <p:blipFill>
          <a:blip r:embed="rId3"/>
          <a:srcRect/>
          <a:stretch>
            <a:fillRect/>
          </a:stretch>
        </p:blipFill>
        <p:spPr bwMode="auto">
          <a:xfrm>
            <a:off x="7639050" y="0"/>
            <a:ext cx="1504950" cy="15001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8143875" cy="725488"/>
          </a:xfrm>
        </p:spPr>
        <p:txBody>
          <a:bodyPr>
            <a:normAutofit fontScale="90000"/>
          </a:bodyPr>
          <a:lstStyle/>
          <a:p>
            <a:pPr>
              <a:defRPr/>
            </a:pPr>
            <a:r>
              <a:rPr lang="ru-RU" sz="2400" dirty="0" smtClean="0"/>
              <a:t>АНТИБАКТЕРИАЛЬНАЯ  ТЕРАПИЯ  БОСТРЕНИЯ ХОБЛ</a:t>
            </a:r>
            <a:endParaRPr lang="ru-RU" sz="2400" dirty="0"/>
          </a:p>
        </p:txBody>
      </p:sp>
      <p:sp>
        <p:nvSpPr>
          <p:cNvPr id="3" name="Содержимое 2"/>
          <p:cNvSpPr>
            <a:spLocks noGrp="1"/>
          </p:cNvSpPr>
          <p:nvPr>
            <p:ph idx="1"/>
          </p:nvPr>
        </p:nvSpPr>
        <p:spPr>
          <a:xfrm>
            <a:off x="574675" y="771525"/>
            <a:ext cx="8569325" cy="4800600"/>
          </a:xfrm>
        </p:spPr>
        <p:txBody>
          <a:bodyPr>
            <a:noAutofit/>
          </a:bodyPr>
          <a:lstStyle/>
          <a:p>
            <a:pPr fontAlgn="t">
              <a:buFont typeface="Wingdings" pitchFamily="2" charset="2"/>
              <a:buNone/>
              <a:defRPr/>
            </a:pPr>
            <a:r>
              <a:rPr lang="ru-RU" sz="1800" dirty="0" smtClean="0"/>
              <a:t> </a:t>
            </a:r>
            <a:r>
              <a:rPr lang="ru-RU" sz="1700" b="1" dirty="0" smtClean="0"/>
              <a:t>НАИБОЛЕЕ   ВЕРЯТНЫЕ ВОЗБУДИТЕЛИ ПРИ  ХОБЛ : Н</a:t>
            </a:r>
            <a:r>
              <a:rPr lang="en-US" sz="1700" b="1" dirty="0" smtClean="0"/>
              <a:t>. </a:t>
            </a:r>
            <a:r>
              <a:rPr lang="en-US" sz="1700" b="1" dirty="0" err="1" smtClean="0"/>
              <a:t>Influenzae</a:t>
            </a:r>
            <a:r>
              <a:rPr lang="en-US" sz="1700" b="1" dirty="0" smtClean="0"/>
              <a:t>  H. </a:t>
            </a:r>
            <a:r>
              <a:rPr lang="en-US" sz="1700" b="1" dirty="0" err="1" smtClean="0"/>
              <a:t>prainfluenzae</a:t>
            </a:r>
            <a:r>
              <a:rPr lang="en-US" sz="1700" b="1" dirty="0" smtClean="0"/>
              <a:t>  St. </a:t>
            </a:r>
            <a:r>
              <a:rPr lang="en-US" sz="1700" b="1" dirty="0" err="1" smtClean="0"/>
              <a:t>pneumoniae</a:t>
            </a:r>
            <a:r>
              <a:rPr lang="en-US" sz="1700" b="1" dirty="0" smtClean="0"/>
              <a:t> M. </a:t>
            </a:r>
            <a:r>
              <a:rPr lang="en-US" sz="1700" b="1" dirty="0" err="1" smtClean="0"/>
              <a:t>cattarhalis</a:t>
            </a:r>
            <a:endParaRPr lang="ru-RU" sz="1700" b="1" dirty="0" smtClean="0"/>
          </a:p>
          <a:p>
            <a:pPr fontAlgn="t">
              <a:buFont typeface="Wingdings" pitchFamily="2" charset="2"/>
              <a:buNone/>
              <a:defRPr/>
            </a:pPr>
            <a:r>
              <a:rPr lang="ru-RU" sz="1700" dirty="0" smtClean="0"/>
              <a:t>                      </a:t>
            </a:r>
            <a:r>
              <a:rPr lang="ru-RU" sz="1700" b="1" dirty="0" err="1" smtClean="0"/>
              <a:t>Неосложненное</a:t>
            </a:r>
            <a:r>
              <a:rPr lang="ru-RU" sz="1700" b="1" dirty="0" smtClean="0"/>
              <a:t>   </a:t>
            </a:r>
            <a:r>
              <a:rPr lang="ru-RU" sz="1700" b="1" dirty="0" err="1" smtClean="0"/>
              <a:t>обостренни</a:t>
            </a:r>
            <a:r>
              <a:rPr lang="ru-RU" sz="1700" b="1" dirty="0" smtClean="0"/>
              <a:t> ХОБЛ</a:t>
            </a:r>
            <a:endParaRPr lang="ru-RU" sz="1700" dirty="0" smtClean="0"/>
          </a:p>
          <a:p>
            <a:pPr fontAlgn="t">
              <a:defRPr/>
            </a:pPr>
            <a:r>
              <a:rPr lang="ru-RU" sz="1700" dirty="0" err="1" smtClean="0"/>
              <a:t>Амоксициллин</a:t>
            </a:r>
            <a:r>
              <a:rPr lang="ru-RU" sz="1700" dirty="0" smtClean="0"/>
              <a:t> внутрь 500-1000 мг 3 </a:t>
            </a:r>
            <a:r>
              <a:rPr lang="ru-RU" sz="1700" dirty="0" err="1" smtClean="0"/>
              <a:t>р</a:t>
            </a:r>
            <a:r>
              <a:rPr lang="ru-RU" sz="1700" dirty="0" smtClean="0"/>
              <a:t>/</a:t>
            </a:r>
            <a:r>
              <a:rPr lang="ru-RU" sz="1700" dirty="0" err="1" smtClean="0"/>
              <a:t>сут</a:t>
            </a:r>
            <a:r>
              <a:rPr lang="ru-RU" sz="1700" dirty="0" smtClean="0"/>
              <a:t>. 7-14 суток </a:t>
            </a:r>
          </a:p>
          <a:p>
            <a:pPr fontAlgn="t">
              <a:defRPr/>
            </a:pPr>
            <a:r>
              <a:rPr lang="ru-RU" sz="1700" dirty="0" err="1" smtClean="0"/>
              <a:t>Азитромици</a:t>
            </a:r>
            <a:r>
              <a:rPr lang="ru-RU" sz="1700" dirty="0" smtClean="0"/>
              <a:t>- 500 мг/</a:t>
            </a:r>
            <a:r>
              <a:rPr lang="ru-RU" sz="1700" dirty="0" err="1" smtClean="0"/>
              <a:t>сут</a:t>
            </a:r>
            <a:r>
              <a:rPr lang="ru-RU" sz="1700" dirty="0" smtClean="0"/>
              <a:t>  6 суток</a:t>
            </a:r>
          </a:p>
          <a:p>
            <a:pPr fontAlgn="t">
              <a:defRPr/>
            </a:pPr>
            <a:r>
              <a:rPr lang="ru-RU" sz="1700" dirty="0" err="1" smtClean="0"/>
              <a:t>Амоксциллин</a:t>
            </a:r>
            <a:r>
              <a:rPr lang="ru-RU" sz="1700" dirty="0" smtClean="0"/>
              <a:t>/</a:t>
            </a:r>
            <a:r>
              <a:rPr lang="ru-RU" sz="1700" dirty="0" err="1" smtClean="0"/>
              <a:t>клаулонат</a:t>
            </a:r>
            <a:r>
              <a:rPr lang="ru-RU" sz="1700" dirty="0" smtClean="0"/>
              <a:t> 625 мг 3 </a:t>
            </a:r>
            <a:r>
              <a:rPr lang="ru-RU" sz="1700" dirty="0" err="1" smtClean="0"/>
              <a:t>р</a:t>
            </a:r>
            <a:r>
              <a:rPr lang="ru-RU" sz="1700" dirty="0" smtClean="0"/>
              <a:t>/</a:t>
            </a:r>
            <a:r>
              <a:rPr lang="ru-RU" sz="1700" dirty="0" err="1" smtClean="0"/>
              <a:t>сут</a:t>
            </a:r>
            <a:r>
              <a:rPr lang="ru-RU" sz="1700" dirty="0" smtClean="0"/>
              <a:t> 7  суток</a:t>
            </a:r>
          </a:p>
          <a:p>
            <a:pPr fontAlgn="t">
              <a:defRPr/>
            </a:pPr>
            <a:r>
              <a:rPr lang="ru-RU" sz="1700" dirty="0" err="1" smtClean="0"/>
              <a:t>Клоритромицин</a:t>
            </a:r>
            <a:r>
              <a:rPr lang="ru-RU" sz="1700" dirty="0" smtClean="0"/>
              <a:t> 500 мг 2 </a:t>
            </a:r>
            <a:r>
              <a:rPr lang="ru-RU" sz="1700" dirty="0" err="1" smtClean="0"/>
              <a:t>р</a:t>
            </a:r>
            <a:r>
              <a:rPr lang="ru-RU" sz="1700" dirty="0" smtClean="0"/>
              <a:t>/</a:t>
            </a:r>
            <a:r>
              <a:rPr lang="ru-RU" sz="1700" dirty="0" err="1" smtClean="0"/>
              <a:t>сут</a:t>
            </a:r>
            <a:r>
              <a:rPr lang="ru-RU" sz="1700" dirty="0" smtClean="0"/>
              <a:t> 7  суток</a:t>
            </a:r>
          </a:p>
          <a:p>
            <a:pPr fontAlgn="t">
              <a:defRPr/>
            </a:pPr>
            <a:r>
              <a:rPr lang="ru-RU" sz="1700" dirty="0" err="1" smtClean="0"/>
              <a:t>Цефуроксим</a:t>
            </a:r>
            <a:r>
              <a:rPr lang="ru-RU" sz="1700" dirty="0" smtClean="0"/>
              <a:t> </a:t>
            </a:r>
            <a:r>
              <a:rPr lang="ru-RU" sz="1700" dirty="0" err="1" smtClean="0"/>
              <a:t>аксетил</a:t>
            </a:r>
            <a:r>
              <a:rPr lang="ru-RU" sz="1700" dirty="0" smtClean="0"/>
              <a:t> 500 мг 2 </a:t>
            </a:r>
            <a:r>
              <a:rPr lang="ru-RU" sz="1700" dirty="0" err="1" smtClean="0"/>
              <a:t>р</a:t>
            </a:r>
            <a:r>
              <a:rPr lang="ru-RU" sz="1700" dirty="0" smtClean="0"/>
              <a:t>/</a:t>
            </a:r>
            <a:r>
              <a:rPr lang="ru-RU" sz="1700" dirty="0" err="1" smtClean="0"/>
              <a:t>сут</a:t>
            </a:r>
            <a:endParaRPr lang="ru-RU" sz="1700" dirty="0" smtClean="0"/>
          </a:p>
          <a:p>
            <a:pPr fontAlgn="t">
              <a:defRPr/>
            </a:pPr>
            <a:r>
              <a:rPr lang="ru-RU" sz="1700" dirty="0" err="1" smtClean="0"/>
              <a:t>Левофлоксацин</a:t>
            </a:r>
            <a:r>
              <a:rPr lang="ru-RU" sz="1700" dirty="0" smtClean="0"/>
              <a:t>  500 мг/</a:t>
            </a:r>
            <a:r>
              <a:rPr lang="ru-RU" sz="1700" dirty="0" err="1" smtClean="0"/>
              <a:t>сут</a:t>
            </a:r>
            <a:r>
              <a:rPr lang="ru-RU" sz="1700" dirty="0" smtClean="0"/>
              <a:t>  7  суток</a:t>
            </a:r>
          </a:p>
          <a:p>
            <a:pPr fontAlgn="t">
              <a:defRPr/>
            </a:pPr>
            <a:r>
              <a:rPr lang="ru-RU" sz="1700" dirty="0" err="1" smtClean="0"/>
              <a:t>Доксацилин</a:t>
            </a:r>
            <a:r>
              <a:rPr lang="ru-RU" sz="1700" dirty="0" smtClean="0"/>
              <a:t> 100мг 2 раза</a:t>
            </a:r>
          </a:p>
          <a:p>
            <a:pPr fontAlgn="t">
              <a:buFont typeface="Wingdings" pitchFamily="2" charset="2"/>
              <a:buNone/>
              <a:defRPr/>
            </a:pPr>
            <a:r>
              <a:rPr lang="ru-RU" sz="1700" b="1" dirty="0" smtClean="0"/>
              <a:t>Осложненное обострение ХОБЛ</a:t>
            </a:r>
            <a:r>
              <a:rPr lang="ru-RU" sz="1700" dirty="0" smtClean="0"/>
              <a:t>  пациенты в возрасте &gt;65  лет ОСФ1 &lt;50% Частота обострения &gt;4  </a:t>
            </a:r>
            <a:r>
              <a:rPr lang="ru-RU" sz="1700" dirty="0" err="1" smtClean="0"/>
              <a:t>р</a:t>
            </a:r>
            <a:r>
              <a:rPr lang="ru-RU" sz="1700" dirty="0" smtClean="0"/>
              <a:t>/ год</a:t>
            </a:r>
          </a:p>
          <a:p>
            <a:pPr fontAlgn="t">
              <a:defRPr/>
            </a:pPr>
            <a:r>
              <a:rPr lang="ru-RU" sz="1700" dirty="0" err="1" smtClean="0"/>
              <a:t>Амоксциллин</a:t>
            </a:r>
            <a:r>
              <a:rPr lang="ru-RU" sz="1700" dirty="0" smtClean="0"/>
              <a:t>/</a:t>
            </a:r>
            <a:r>
              <a:rPr lang="ru-RU" sz="1700" dirty="0" err="1" smtClean="0"/>
              <a:t>клаулонат</a:t>
            </a:r>
            <a:r>
              <a:rPr lang="ru-RU" sz="1700" dirty="0" smtClean="0"/>
              <a:t>  625 мг 3 </a:t>
            </a:r>
            <a:r>
              <a:rPr lang="ru-RU" sz="1700" dirty="0" err="1" smtClean="0"/>
              <a:t>р</a:t>
            </a:r>
            <a:r>
              <a:rPr lang="ru-RU" sz="1700" dirty="0" smtClean="0"/>
              <a:t>/</a:t>
            </a:r>
            <a:r>
              <a:rPr lang="ru-RU" sz="1700" dirty="0" err="1" smtClean="0"/>
              <a:t>сут</a:t>
            </a:r>
            <a:r>
              <a:rPr lang="ru-RU" sz="1700" dirty="0" smtClean="0"/>
              <a:t> 7  суток</a:t>
            </a:r>
          </a:p>
          <a:p>
            <a:pPr fontAlgn="t">
              <a:defRPr/>
            </a:pPr>
            <a:r>
              <a:rPr lang="ru-RU" sz="1700" dirty="0" err="1" smtClean="0"/>
              <a:t>Левофлоксацин</a:t>
            </a:r>
            <a:r>
              <a:rPr lang="ru-RU" sz="1700" dirty="0" smtClean="0"/>
              <a:t>  500 мг/</a:t>
            </a:r>
            <a:r>
              <a:rPr lang="ru-RU" sz="1700" dirty="0" err="1" smtClean="0"/>
              <a:t>сут</a:t>
            </a:r>
            <a:r>
              <a:rPr lang="ru-RU" sz="1700" dirty="0" smtClean="0"/>
              <a:t>  7  суток </a:t>
            </a:r>
          </a:p>
          <a:p>
            <a:pPr fontAlgn="t">
              <a:defRPr/>
            </a:pPr>
            <a:r>
              <a:rPr lang="ru-RU" sz="1700" dirty="0" err="1" smtClean="0"/>
              <a:t>Цефотаксим</a:t>
            </a:r>
            <a:r>
              <a:rPr lang="ru-RU" sz="1700" dirty="0" smtClean="0"/>
              <a:t> в/</a:t>
            </a:r>
            <a:r>
              <a:rPr lang="ru-RU" sz="1700" dirty="0" err="1" smtClean="0"/>
              <a:t>в</a:t>
            </a:r>
            <a:r>
              <a:rPr lang="ru-RU" sz="1700" dirty="0" smtClean="0"/>
              <a:t> 1.0 г 3 </a:t>
            </a:r>
            <a:r>
              <a:rPr lang="ru-RU" sz="1700" dirty="0" err="1" smtClean="0"/>
              <a:t>р</a:t>
            </a:r>
            <a:r>
              <a:rPr lang="ru-RU" sz="1700" dirty="0" smtClean="0"/>
              <a:t>/</a:t>
            </a:r>
            <a:r>
              <a:rPr lang="ru-RU" sz="1700" dirty="0" err="1" smtClean="0"/>
              <a:t>сут</a:t>
            </a:r>
            <a:r>
              <a:rPr lang="ru-RU" sz="1700" dirty="0" smtClean="0"/>
              <a:t> 5 суток</a:t>
            </a:r>
          </a:p>
          <a:p>
            <a:pPr fontAlgn="t">
              <a:defRPr/>
            </a:pPr>
            <a:r>
              <a:rPr lang="ru-RU" sz="1700" dirty="0" err="1" smtClean="0"/>
              <a:t>Цефтриаксон</a:t>
            </a:r>
            <a:r>
              <a:rPr lang="ru-RU" sz="1700" dirty="0" smtClean="0"/>
              <a:t>  в/</a:t>
            </a:r>
            <a:r>
              <a:rPr lang="ru-RU" sz="1700" dirty="0" err="1" smtClean="0"/>
              <a:t>в</a:t>
            </a:r>
            <a:r>
              <a:rPr lang="ru-RU" sz="1700" dirty="0" smtClean="0"/>
              <a:t> 1.0-2.0  1-2  </a:t>
            </a:r>
            <a:r>
              <a:rPr lang="ru-RU" sz="1700" dirty="0" err="1" smtClean="0"/>
              <a:t>р</a:t>
            </a:r>
            <a:r>
              <a:rPr lang="ru-RU" sz="1700" dirty="0" smtClean="0"/>
              <a:t>/</a:t>
            </a:r>
            <a:r>
              <a:rPr lang="ru-RU" sz="1700" dirty="0" err="1" smtClean="0"/>
              <a:t>сут</a:t>
            </a:r>
            <a:r>
              <a:rPr lang="ru-RU" sz="1700" dirty="0" smtClean="0"/>
              <a:t> 5 суток</a:t>
            </a:r>
          </a:p>
          <a:p>
            <a:pPr fontAlgn="t">
              <a:defRPr/>
            </a:pPr>
            <a:r>
              <a:rPr lang="ru-RU" sz="1700" dirty="0" err="1" smtClean="0"/>
              <a:t>Цефураксим</a:t>
            </a:r>
            <a:r>
              <a:rPr lang="ru-RU" sz="1700" dirty="0" smtClean="0"/>
              <a:t> 700 мг 3 </a:t>
            </a:r>
            <a:r>
              <a:rPr lang="ru-RU" sz="1700" dirty="0" err="1" smtClean="0"/>
              <a:t>р</a:t>
            </a:r>
            <a:r>
              <a:rPr lang="ru-RU" sz="1700" dirty="0" smtClean="0"/>
              <a:t>/</a:t>
            </a:r>
            <a:r>
              <a:rPr lang="ru-RU" sz="1700" dirty="0" err="1" smtClean="0"/>
              <a:t>сут</a:t>
            </a:r>
            <a:r>
              <a:rPr lang="ru-RU" sz="1700" dirty="0" smtClean="0"/>
              <a:t>  далее внутрь </a:t>
            </a:r>
            <a:r>
              <a:rPr lang="ru-RU" sz="1700" dirty="0" err="1" smtClean="0"/>
              <a:t>Цефуроксим</a:t>
            </a:r>
            <a:r>
              <a:rPr lang="ru-RU" sz="1700" dirty="0" smtClean="0"/>
              <a:t> </a:t>
            </a:r>
            <a:r>
              <a:rPr lang="ru-RU" sz="1700" dirty="0" err="1" smtClean="0"/>
              <a:t>аксетил</a:t>
            </a:r>
            <a:r>
              <a:rPr lang="ru-RU" sz="1700" dirty="0" smtClean="0"/>
              <a:t> 500 мг 2 </a:t>
            </a:r>
            <a:r>
              <a:rPr lang="ru-RU" sz="1700" dirty="0" err="1" smtClean="0"/>
              <a:t>р</a:t>
            </a:r>
            <a:r>
              <a:rPr lang="ru-RU" sz="1700" dirty="0" smtClean="0"/>
              <a:t>/</a:t>
            </a:r>
            <a:r>
              <a:rPr lang="ru-RU" sz="1700" dirty="0" err="1" smtClean="0"/>
              <a:t>сут</a:t>
            </a:r>
            <a:endParaRPr lang="ru-RU" sz="1700" dirty="0" smtClean="0"/>
          </a:p>
          <a:p>
            <a:pPr fontAlgn="t">
              <a:defRPr/>
            </a:pPr>
            <a:r>
              <a:rPr lang="ru-RU" sz="1700" dirty="0" err="1" smtClean="0"/>
              <a:t>Ципрофлоксацин</a:t>
            </a:r>
            <a:r>
              <a:rPr lang="ru-RU" sz="1700" dirty="0" smtClean="0"/>
              <a:t>  в/</a:t>
            </a:r>
            <a:r>
              <a:rPr lang="ru-RU" sz="1700" dirty="0" err="1" smtClean="0"/>
              <a:t>в</a:t>
            </a:r>
            <a:r>
              <a:rPr lang="ru-RU" sz="1700" dirty="0" smtClean="0"/>
              <a:t> 400 мг 2 </a:t>
            </a:r>
            <a:r>
              <a:rPr lang="ru-RU" sz="1700" dirty="0" err="1" smtClean="0"/>
              <a:t>р</a:t>
            </a:r>
            <a:r>
              <a:rPr lang="ru-RU" sz="1700" dirty="0" smtClean="0"/>
              <a:t>/</a:t>
            </a:r>
            <a:r>
              <a:rPr lang="ru-RU" sz="1700" dirty="0" err="1" smtClean="0"/>
              <a:t>сут</a:t>
            </a:r>
            <a:r>
              <a:rPr lang="ru-RU" sz="1700" dirty="0" smtClean="0"/>
              <a:t> 3-4 </a:t>
            </a:r>
            <a:r>
              <a:rPr lang="ru-RU" sz="1700" dirty="0" err="1" smtClean="0"/>
              <a:t>сут</a:t>
            </a:r>
            <a:r>
              <a:rPr lang="ru-RU" sz="1700" dirty="0" smtClean="0"/>
              <a:t>  далее внутрь 500 мг 2 </a:t>
            </a:r>
            <a:r>
              <a:rPr lang="ru-RU" sz="1700" dirty="0" err="1" smtClean="0"/>
              <a:t>р</a:t>
            </a:r>
            <a:r>
              <a:rPr lang="ru-RU" sz="1700" dirty="0" smtClean="0"/>
              <a:t>/</a:t>
            </a:r>
            <a:r>
              <a:rPr lang="ru-RU" sz="1700" dirty="0" err="1" smtClean="0"/>
              <a:t>сут</a:t>
            </a:r>
            <a:r>
              <a:rPr lang="ru-RU" sz="1700" dirty="0" smtClean="0"/>
              <a:t> 7  суток</a:t>
            </a:r>
            <a:endParaRPr lang="ru-RU" sz="1700" dirty="0"/>
          </a:p>
        </p:txBody>
      </p:sp>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solidFill>
                <a:schemeClr val="bg1"/>
              </a:solidFill>
              <a:latin typeface="Tahoma" pitchFamily="34" charset="0"/>
              <a:ea typeface="MS PGothic" pitchFamily="34" charset="-128"/>
            </a:endParaRPr>
          </a:p>
          <a:p>
            <a:pPr marL="404813" lvl="1" indent="-290513">
              <a:buClr>
                <a:srgbClr val="FFCC00"/>
              </a:buClr>
              <a:buFont typeface="Wingdings" pitchFamily="2" charset="2"/>
              <a:buNone/>
            </a:pPr>
            <a:endParaRPr lang="en-US" altLang="ja-JP" sz="2800">
              <a:solidFill>
                <a:schemeClr val="bg1"/>
              </a:solidFill>
              <a:latin typeface="Tahoma" pitchFamily="34" charset="0"/>
              <a:ea typeface="MS PGothic" pitchFamily="34" charset="-128"/>
            </a:endParaRPr>
          </a:p>
          <a:p>
            <a:pPr marL="404813" lvl="1" indent="-290513">
              <a:buClr>
                <a:schemeClr val="tx1"/>
              </a:buClr>
              <a:buFont typeface="Symbol" pitchFamily="18" charset="2"/>
              <a:buChar char=""/>
            </a:pPr>
            <a:endParaRPr lang="en-US" altLang="ja-JP" sz="2800">
              <a:solidFill>
                <a:schemeClr val="bg1"/>
              </a:solidFill>
              <a:latin typeface="Tahoma" pitchFamily="34" charset="0"/>
              <a:ea typeface="MS PGothic" pitchFamily="34" charset="-128"/>
            </a:endParaRPr>
          </a:p>
        </p:txBody>
      </p:sp>
      <p:sp>
        <p:nvSpPr>
          <p:cNvPr id="152580" name="Line 4"/>
          <p:cNvSpPr>
            <a:spLocks noChangeShapeType="1"/>
          </p:cNvSpPr>
          <p:nvPr/>
        </p:nvSpPr>
        <p:spPr bwMode="auto">
          <a:xfrm>
            <a:off x="571500" y="1643063"/>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extLst>
        </p:spPr>
        <p:txBody>
          <a:bodyPr wrap="none" anchor="ctr"/>
          <a:lstStyle/>
          <a:p>
            <a:pPr>
              <a:defRPr/>
            </a:pPr>
            <a:endParaRPr lang="en-US"/>
          </a:p>
        </p:txBody>
      </p:sp>
      <p:sp>
        <p:nvSpPr>
          <p:cNvPr id="90116" name="Rectangle 1"/>
          <p:cNvSpPr>
            <a:spLocks noChangeArrowheads="1"/>
          </p:cNvSpPr>
          <p:nvPr/>
        </p:nvSpPr>
        <p:spPr bwMode="auto">
          <a:xfrm>
            <a:off x="714375" y="1857375"/>
            <a:ext cx="8610600" cy="3954463"/>
          </a:xfrm>
          <a:prstGeom prst="rect">
            <a:avLst/>
          </a:prstGeom>
          <a:noFill/>
          <a:ln w="9525">
            <a:noFill/>
            <a:miter lim="800000"/>
            <a:headEnd/>
            <a:tailEnd/>
          </a:ln>
        </p:spPr>
        <p:txBody>
          <a:bodyPr>
            <a:spAutoFit/>
          </a:bodyPr>
          <a:lstStyle/>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Выраженное увеличение интенсивности симптомов</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Тяжелая ХОБЛ</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Появление новых физических признаков</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Отсутствие влияния начальной медикаментозной терапии на симптомы обострения</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Наличие серьезных сопутствующих заболеваний</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Частые обострения</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Старший возраст</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a:p>
            <a:pPr marL="457200" indent="-457200">
              <a:spcBef>
                <a:spcPts val="600"/>
              </a:spcBef>
              <a:buClr>
                <a:srgbClr val="FFFF99"/>
              </a:buClr>
              <a:buFont typeface="Wingdings" pitchFamily="2" charset="2"/>
              <a:buChar char="ü"/>
              <a:defRPr/>
            </a:pPr>
            <a:r>
              <a:rPr lang="ru-RU" dirty="0">
                <a:solidFill>
                  <a:srgbClr val="FFFF99"/>
                </a:solidFill>
                <a:effectLst>
                  <a:outerShdw blurRad="38100" dist="38100" dir="2700000" algn="tl">
                    <a:srgbClr val="000000">
                      <a:alpha val="43137"/>
                    </a:srgbClr>
                  </a:outerShdw>
                </a:effectLst>
                <a:latin typeface="Tahoma" pitchFamily="34" charset="0"/>
                <a:cs typeface="Tahoma" pitchFamily="34" charset="0"/>
              </a:rPr>
              <a:t>Недостаточный уход на дому</a:t>
            </a:r>
            <a:endParaRPr lang="en-US" dirty="0">
              <a:solidFill>
                <a:srgbClr val="FFFF99"/>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Titel 1"/>
          <p:cNvSpPr>
            <a:spLocks noGrp="1"/>
          </p:cNvSpPr>
          <p:nvPr>
            <p:ph type="title"/>
          </p:nvPr>
        </p:nvSpPr>
        <p:spPr>
          <a:xfrm>
            <a:off x="852488" y="214313"/>
            <a:ext cx="8291512" cy="1166812"/>
          </a:xfrm>
        </p:spPr>
        <p:txBody>
          <a:bodyPr>
            <a:noAutofit/>
          </a:bodyPr>
          <a:lstStyle/>
          <a:p>
            <a:pPr algn="l">
              <a:lnSpc>
                <a:spcPct val="110000"/>
              </a:lnSpc>
              <a:defRPr/>
            </a:pPr>
            <a:r>
              <a:rPr lang="ru-RU" sz="2400" b="0" dirty="0" smtClean="0">
                <a:solidFill>
                  <a:srgbClr val="FFFF00"/>
                </a:solidFill>
              </a:rPr>
              <a:t>Глобальная стратегия диагностики, лечения и профилактики ХОБЛ</a:t>
            </a:r>
            <a:r>
              <a:rPr lang="en-US" sz="2400" b="0" dirty="0"/>
              <a:t/>
            </a:r>
            <a:br>
              <a:rPr lang="en-US" sz="2400" b="0" dirty="0"/>
            </a:br>
            <a:r>
              <a:rPr lang="ru-RU" sz="2400" b="0" dirty="0" smtClean="0">
                <a:solidFill>
                  <a:srgbClr val="FF0000"/>
                </a:solidFill>
                <a:cs typeface="Tahoma"/>
              </a:rPr>
              <a:t>Лечение обострений</a:t>
            </a:r>
            <a:r>
              <a:rPr lang="da-DK" sz="2400" b="0" dirty="0" smtClean="0">
                <a:solidFill>
                  <a:srgbClr val="FF0000"/>
                </a:solidFill>
                <a:cs typeface="Tahoma"/>
              </a:rPr>
              <a:t>: </a:t>
            </a:r>
            <a:r>
              <a:rPr lang="ru-RU" sz="2400" b="0" dirty="0" smtClean="0">
                <a:solidFill>
                  <a:srgbClr val="FF0000"/>
                </a:solidFill>
                <a:cs typeface="Tahoma"/>
              </a:rPr>
              <a:t/>
            </a:r>
            <a:br>
              <a:rPr lang="ru-RU" sz="2400" b="0" dirty="0" smtClean="0">
                <a:solidFill>
                  <a:srgbClr val="FF0000"/>
                </a:solidFill>
                <a:cs typeface="Tahoma"/>
              </a:rPr>
            </a:br>
            <a:r>
              <a:rPr lang="ru-RU" sz="2400" b="0" dirty="0" smtClean="0">
                <a:solidFill>
                  <a:srgbClr val="FF0000"/>
                </a:solidFill>
                <a:cs typeface="Tahoma"/>
              </a:rPr>
              <a:t>показания для госпитализации</a:t>
            </a:r>
            <a:endParaRPr lang="da-DK" sz="2400" b="0" dirty="0">
              <a:solidFill>
                <a:srgbClr val="FF0000"/>
              </a:solidFill>
              <a:cs typeface="Tahoma"/>
            </a:endParaRPr>
          </a:p>
        </p:txBody>
      </p:sp>
      <p:sp>
        <p:nvSpPr>
          <p:cNvPr id="6" name="Прямоугольник 5"/>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pic>
        <p:nvPicPr>
          <p:cNvPr id="91143" name="Picture 4" descr="GOLD2-vk"/>
          <p:cNvPicPr>
            <a:picLocks noChangeAspect="1" noChangeArrowheads="1"/>
          </p:cNvPicPr>
          <p:nvPr/>
        </p:nvPicPr>
        <p:blipFill>
          <a:blip r:embed="rId3"/>
          <a:srcRect/>
          <a:stretch>
            <a:fillRect/>
          </a:stretch>
        </p:blipFill>
        <p:spPr bwMode="auto">
          <a:xfrm>
            <a:off x="7639050" y="0"/>
            <a:ext cx="1504950" cy="15001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WordArt 6"/>
          <p:cNvSpPr>
            <a:spLocks noChangeArrowheads="1" noChangeShapeType="1" noTextEdit="1"/>
          </p:cNvSpPr>
          <p:nvPr/>
        </p:nvSpPr>
        <p:spPr bwMode="auto">
          <a:xfrm>
            <a:off x="1071563" y="836613"/>
            <a:ext cx="7072312" cy="1592262"/>
          </a:xfrm>
          <a:prstGeom prst="rect">
            <a:avLst/>
          </a:prstGeom>
        </p:spPr>
        <p:txBody>
          <a:bodyPr wrap="none" fromWordArt="1">
            <a:prstTxWarp prst="textPlain">
              <a:avLst>
                <a:gd name="adj" fmla="val 47977"/>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8100" dir="2700000" algn="tl" rotWithShape="0">
                    <a:srgbClr val="000000">
                      <a:alpha val="43137"/>
                    </a:srgbClr>
                  </a:outerShdw>
                </a:effectLst>
                <a:latin typeface="Impact"/>
              </a:rPr>
              <a:t>Спасибо за внимание !</a:t>
            </a:r>
          </a:p>
        </p:txBody>
      </p:sp>
      <p:pic>
        <p:nvPicPr>
          <p:cNvPr id="92163" name="Picture 4" descr="легкие4"/>
          <p:cNvPicPr>
            <a:picLocks noChangeAspect="1" noChangeArrowheads="1"/>
          </p:cNvPicPr>
          <p:nvPr/>
        </p:nvPicPr>
        <p:blipFill>
          <a:blip r:embed="rId2"/>
          <a:srcRect/>
          <a:stretch>
            <a:fillRect/>
          </a:stretch>
        </p:blipFill>
        <p:spPr bwMode="auto">
          <a:xfrm>
            <a:off x="2000250" y="2571750"/>
            <a:ext cx="5572125" cy="4286250"/>
          </a:xfrm>
          <a:prstGeom prst="rect">
            <a:avLst/>
          </a:prstGeom>
          <a:noFill/>
          <a:ln w="9525">
            <a:noFill/>
            <a:miter lim="800000"/>
            <a:headEnd/>
            <a:tailEnd/>
          </a:ln>
        </p:spPr>
      </p:pic>
      <p:sp>
        <p:nvSpPr>
          <p:cNvPr id="4" name="Прямоугольник 3"/>
          <p:cNvSpPr/>
          <p:nvPr/>
        </p:nvSpPr>
        <p:spPr>
          <a:xfrm>
            <a:off x="0" y="0"/>
            <a:ext cx="615553" cy="6858000"/>
          </a:xfrm>
          <a:prstGeom prst="rect">
            <a:avLst/>
          </a:prstGeom>
          <a:solidFill>
            <a:schemeClr val="accent3"/>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КЛИНИЧЕСКИЙ ФАРМАКОЛОГИИ</a:t>
            </a:r>
          </a:p>
        </p:txBody>
      </p:sp>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ru-RU"/>
              <a:t>ФАРМАКОКИНЕТИКА АДРЕНОМИМЕТИКОВ</a:t>
            </a:r>
          </a:p>
        </p:txBody>
      </p:sp>
      <p:sp>
        <p:nvSpPr>
          <p:cNvPr id="10243" name="Rectangle 3"/>
          <p:cNvSpPr>
            <a:spLocks noGrp="1" noChangeArrowheads="1"/>
          </p:cNvSpPr>
          <p:nvPr>
            <p:ph type="body" idx="1"/>
          </p:nvPr>
        </p:nvSpPr>
        <p:spPr>
          <a:xfrm>
            <a:off x="785813" y="1571625"/>
            <a:ext cx="8153400" cy="4114800"/>
          </a:xfrm>
        </p:spPr>
        <p:txBody>
          <a:bodyPr/>
          <a:lstStyle/>
          <a:p>
            <a:pPr>
              <a:lnSpc>
                <a:spcPct val="90000"/>
              </a:lnSpc>
              <a:defRPr/>
            </a:pPr>
            <a:r>
              <a:rPr lang="ru-RU" sz="2000" b="1"/>
              <a:t>Введение:</a:t>
            </a:r>
            <a:r>
              <a:rPr lang="ru-RU" sz="2000"/>
              <a:t> </a:t>
            </a:r>
            <a:r>
              <a:rPr lang="ru-RU" sz="1800"/>
              <a:t>перорально, в/в, ингаляционно</a:t>
            </a:r>
            <a:r>
              <a:rPr lang="ru-RU" sz="2000"/>
              <a:t> </a:t>
            </a:r>
          </a:p>
          <a:p>
            <a:pPr>
              <a:lnSpc>
                <a:spcPct val="90000"/>
              </a:lnSpc>
              <a:defRPr/>
            </a:pPr>
            <a:r>
              <a:rPr lang="ru-RU" sz="2000" b="1"/>
              <a:t>Метаболизм:</a:t>
            </a:r>
            <a:r>
              <a:rPr lang="ru-RU" sz="2000"/>
              <a:t> </a:t>
            </a:r>
            <a:r>
              <a:rPr lang="ru-RU" sz="1800"/>
              <a:t>в печени (при пероральном приеме и частично при ингаляционном, подвергаются пресистемному метаболизму)</a:t>
            </a:r>
          </a:p>
          <a:p>
            <a:pPr>
              <a:lnSpc>
                <a:spcPct val="90000"/>
              </a:lnSpc>
              <a:buFont typeface="Wingdings" pitchFamily="2" charset="2"/>
              <a:buNone/>
              <a:defRPr/>
            </a:pPr>
            <a:r>
              <a:rPr lang="ru-RU" sz="1800"/>
              <a:t>Некоторые метаболиты обладают фармакологической активностью: </a:t>
            </a:r>
          </a:p>
          <a:p>
            <a:pPr>
              <a:lnSpc>
                <a:spcPct val="90000"/>
              </a:lnSpc>
              <a:buFont typeface="Wingdings" pitchFamily="2" charset="2"/>
              <a:buNone/>
              <a:defRPr/>
            </a:pPr>
            <a:r>
              <a:rPr lang="ru-RU" sz="1800"/>
              <a:t>     - 3-метоксиизопреналин (метаболит изопреналина) – оказывает</a:t>
            </a:r>
          </a:p>
          <a:p>
            <a:pPr>
              <a:lnSpc>
                <a:spcPct val="90000"/>
              </a:lnSpc>
              <a:buFont typeface="Wingdings" pitchFamily="2" charset="2"/>
              <a:buNone/>
              <a:defRPr/>
            </a:pPr>
            <a:r>
              <a:rPr lang="ru-RU" sz="1800"/>
              <a:t>         </a:t>
            </a:r>
            <a:r>
              <a:rPr lang="ru-RU" sz="1800">
                <a:sym typeface="Symbol" pitchFamily="18" charset="2"/>
              </a:rPr>
              <a:t></a:t>
            </a:r>
            <a:r>
              <a:rPr lang="ru-RU" sz="1000">
                <a:sym typeface="Symbol" pitchFamily="18" charset="2"/>
              </a:rPr>
              <a:t>2</a:t>
            </a:r>
            <a:r>
              <a:rPr lang="ru-RU" sz="1800"/>
              <a:t>–адреноблокирующее действие</a:t>
            </a:r>
          </a:p>
          <a:p>
            <a:pPr>
              <a:lnSpc>
                <a:spcPct val="90000"/>
              </a:lnSpc>
              <a:buFont typeface="Wingdings" pitchFamily="2" charset="2"/>
              <a:buNone/>
              <a:defRPr/>
            </a:pPr>
            <a:r>
              <a:rPr lang="ru-RU" sz="1800"/>
              <a:t>     - Сульфатированный эфир сальбутамола - </a:t>
            </a:r>
            <a:r>
              <a:rPr lang="ru-RU" sz="1800">
                <a:sym typeface="Symbol" pitchFamily="18" charset="2"/>
              </a:rPr>
              <a:t></a:t>
            </a:r>
            <a:r>
              <a:rPr lang="ru-RU" sz="1000">
                <a:sym typeface="Symbol" pitchFamily="18" charset="2"/>
              </a:rPr>
              <a:t>2</a:t>
            </a:r>
            <a:r>
              <a:rPr lang="ru-RU" sz="1800"/>
              <a:t>–адреностимулирующее  действие </a:t>
            </a:r>
            <a:r>
              <a:rPr lang="ru-RU" sz="1800">
                <a:sym typeface="Symbol" pitchFamily="18" charset="2"/>
              </a:rPr>
              <a:t>          </a:t>
            </a:r>
            <a:endParaRPr lang="ru-RU" sz="1800"/>
          </a:p>
          <a:p>
            <a:pPr>
              <a:lnSpc>
                <a:spcPct val="90000"/>
              </a:lnSpc>
              <a:defRPr/>
            </a:pPr>
            <a:r>
              <a:rPr lang="ru-RU" sz="2000" b="1"/>
              <a:t>Экскреция:</a:t>
            </a:r>
            <a:r>
              <a:rPr lang="ru-RU" sz="2000"/>
              <a:t> </a:t>
            </a:r>
            <a:r>
              <a:rPr lang="ru-RU" sz="1800"/>
              <a:t>с желчью и  через почки</a:t>
            </a:r>
            <a:r>
              <a:rPr lang="ru-RU" sz="2000"/>
              <a:t> </a:t>
            </a:r>
          </a:p>
          <a:p>
            <a:pPr>
              <a:lnSpc>
                <a:spcPct val="90000"/>
              </a:lnSpc>
              <a:defRPr/>
            </a:pPr>
            <a:r>
              <a:rPr lang="ru-RU" sz="2000" b="1"/>
              <a:t>Проникают через плаценту</a:t>
            </a:r>
            <a:r>
              <a:rPr lang="ru-RU" sz="2000"/>
              <a:t>-</a:t>
            </a:r>
            <a:r>
              <a:rPr lang="ru-RU" sz="1800"/>
              <a:t>изопреналин, сальбутамол, тербуталин </a:t>
            </a:r>
            <a:r>
              <a:rPr lang="ru-RU" sz="2000"/>
              <a:t>                                                                                                                                                                                                                                                                                                                                                                                                                                                                                                                                                                                                                                                                                                                                                                                                                                                                                                                                                                                                                                                                                                                                                                                                                                                                                                                                                                                                                                                                                                                                                                                                                                                                                                                                                                                                                                                                                                                                                                                                                                                                                                                                                                                                                                                                                                                                                                                                                                                                                                                                                  </a:t>
            </a:r>
          </a:p>
          <a:p>
            <a:pPr>
              <a:lnSpc>
                <a:spcPct val="90000"/>
              </a:lnSpc>
              <a:defRPr/>
            </a:pPr>
            <a:r>
              <a:rPr lang="ru-RU" sz="2000" b="1"/>
              <a:t>Секретируются с грудным молоком</a:t>
            </a:r>
            <a:r>
              <a:rPr lang="ru-RU" sz="2000"/>
              <a:t> –</a:t>
            </a:r>
            <a:r>
              <a:rPr lang="ru-RU" sz="1800"/>
              <a:t>изопреналин, сальбутамол, тербуталин</a:t>
            </a:r>
            <a:r>
              <a:rPr lang="ru-RU" sz="2000"/>
              <a:t>                                                                                                                                                                                                                                                                                                                                                                                                                                                                                                                                                                                                                                                                                                                                                                                                                                                                                                                                                                                                                                                                                                                                                                                                                                                                                                                                                                                                                                                                                                                                                                                                                                                                                                                                                                                                                                                                                                                                                                                                                                                                                                                                                                                                                                                                                                                                                                                                                                                                                                                                                               </a:t>
            </a:r>
          </a:p>
        </p:txBody>
      </p:sp>
      <p:sp>
        <p:nvSpPr>
          <p:cNvPr id="5" name="Прямоугольник 4"/>
          <p:cNvSpPr/>
          <p:nvPr/>
        </p:nvSpPr>
        <p:spPr>
          <a:xfrm>
            <a:off x="0" y="0"/>
            <a:ext cx="615553" cy="6858000"/>
          </a:xfrm>
          <a:prstGeom prst="rect">
            <a:avLst/>
          </a:prstGeom>
          <a:solidFill>
            <a:schemeClr val="accent2">
              <a:lumMod val="90000"/>
              <a:lumOff val="10000"/>
            </a:schemeClr>
          </a:solidFill>
        </p:spPr>
        <p:txBody>
          <a:bodyPr vert="vert270">
            <a:spAutoFit/>
          </a:bodyPr>
          <a:lstStyle/>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ТАШКЕНТСКАЯ МЕДИЦИНСКАЯ АКАДЕМИЯ</a:t>
            </a:r>
          </a:p>
          <a:p>
            <a:pPr algn="ctr">
              <a:defRPr/>
            </a:pPr>
            <a:r>
              <a:rPr lang="ru-RU" sz="1400"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Cambria" pitchFamily="18" charset="0"/>
              </a:rPr>
              <a:t>КАФЕДРА КЛИНИЧЕСКОЙ ФАРМАКОЛОГИИ</a:t>
            </a:r>
          </a:p>
        </p:txBody>
      </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Солнечные дни">
  <a:themeElements>
    <a:clrScheme name="Солнечные дни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fontScheme name="Солнечные дни">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Солнечные дни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Солнечные дни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Солнечные дни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Солнечные дни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Солнечные дни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Designs\Солнечные дни.pot</Template>
  <TotalTime>4011</TotalTime>
  <Words>5141</Words>
  <Application>Microsoft PowerPoint</Application>
  <PresentationFormat>Экран (4:3)</PresentationFormat>
  <Paragraphs>1148</Paragraphs>
  <Slides>87</Slides>
  <Notes>36</Notes>
  <HiddenSlides>1</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87</vt:i4>
      </vt:variant>
    </vt:vector>
  </HeadingPairs>
  <TitlesOfParts>
    <vt:vector size="100" baseType="lpstr">
      <vt:lpstr>Times New Roman</vt:lpstr>
      <vt:lpstr>Arial</vt:lpstr>
      <vt:lpstr>Tahoma</vt:lpstr>
      <vt:lpstr>Wingdings</vt:lpstr>
      <vt:lpstr>Arial Narrow</vt:lpstr>
      <vt:lpstr>Comic Sans MS</vt:lpstr>
      <vt:lpstr>Symbol</vt:lpstr>
      <vt:lpstr>Wingdings 2</vt:lpstr>
      <vt:lpstr>Calibri</vt:lpstr>
      <vt:lpstr>Times Uzb Roman</vt:lpstr>
      <vt:lpstr>MS PGothic</vt:lpstr>
      <vt:lpstr>Monotype Sorts</vt:lpstr>
      <vt:lpstr>Солнечные дни</vt:lpstr>
      <vt:lpstr>РАЦИОНАЛЬНОЕ ПРИМЕНЕНИЕ ЛЕКАРСТВЕННЫХ СРЕДСТВ ПРИ  БРОНХООБСТРУКТИВНОМ СИНДРОМЕ</vt:lpstr>
      <vt:lpstr>Слайд 2</vt:lpstr>
      <vt:lpstr>Патогенетические механизмы синдрома бронхиальной обструкции</vt:lpstr>
      <vt:lpstr>Лекарственные  средства, влияющие  на бронхиальную проходимость</vt:lpstr>
      <vt:lpstr>Лекарственные  средства, влияющие  на бронхиальную проходимость</vt:lpstr>
      <vt:lpstr>Лекарственные  средства, влияющие  на бронхиальную проходимость</vt:lpstr>
      <vt:lpstr>МЕХАНИЗМ ДЕЙСТВИЯ АДРЕНОМИМЕТИКОВ</vt:lpstr>
      <vt:lpstr>ФАРМАКОДИНАМИЧЕСКИЕ ЭФФЕКТЫ АДРЕНОМИМЕТИКОВ</vt:lpstr>
      <vt:lpstr>ФАРМАКОКИНЕТИКА АДРЕНОМИМЕТИКОВ</vt:lpstr>
      <vt:lpstr>ВРЕМЕННЫЕ ПОКАЗАТЕЛИ ДЕЙСТВИЯ ИНГАЛЯЦИОННЫХ  2-АДРЕНОМИМЕТИКОВ</vt:lpstr>
      <vt:lpstr>Бета-адреномиметики</vt:lpstr>
      <vt:lpstr>ПОКАЗАНИЯ К НАЗНАЧЕНИЮ АДРЕНОМИМЕТИКОВ</vt:lpstr>
      <vt:lpstr>ПОБОЧНЫЕ ДЕЙСТВИЯ АДРЕНОМИМЕТИКОВ</vt:lpstr>
      <vt:lpstr>ПРОТИВОПОКАЗАНИЯ К ПРИМЕНЕНИЮ АДРЕНОМИМЕТИКОВ</vt:lpstr>
      <vt:lpstr>ВЗАИМОДЕЙСТВИЕ АДРЕНОМИМЕТИКОВ С ДРУГИМИ ЛЕКАРСТВЕННЫМИ ПРЕПАРАТАМИ</vt:lpstr>
      <vt:lpstr>М-холинолитики</vt:lpstr>
      <vt:lpstr>МЕХАНИЗМ ДЕЙСТВИЯ  И ФАРМАКОДИНАМИЧЕСКИЕ ЭФФЕКТЫ м-ХОЛИНОБЛОКАТОРОВ</vt:lpstr>
      <vt:lpstr>ФАРМАКОКИНЕТИКА м-ХОЛИНОБЛОКАТОРОВ</vt:lpstr>
      <vt:lpstr>М-холинолитики</vt:lpstr>
      <vt:lpstr>М-ХОЛИНОБЛОКАТОРЫ</vt:lpstr>
      <vt:lpstr>ИНГИБИТОРЫ ФОСФОДИЭСТЕРАЗЫ (МЕТИЛКСАНТИНЫ)</vt:lpstr>
      <vt:lpstr>ЭФФЕКТЫ МЕТИЛКСАНТИНОВ</vt:lpstr>
      <vt:lpstr>ФАРМАКОКИНЕТИКА МЕТИЛКСАНТИНОВ</vt:lpstr>
      <vt:lpstr>Факторы, влияющие на Т1/2 теофиллина</vt:lpstr>
      <vt:lpstr>Слайд 25</vt:lpstr>
      <vt:lpstr>МЕТИЛКСАНТИНЫ</vt:lpstr>
      <vt:lpstr>МЕТИЛКСАНТИНЫ</vt:lpstr>
      <vt:lpstr>Беродуал</vt:lpstr>
      <vt:lpstr>Дитек</vt:lpstr>
      <vt:lpstr>Салметерол+флутиказон</vt:lpstr>
      <vt:lpstr>Критерии оценки эффективности и безопасности применения бронходилятаторов</vt:lpstr>
      <vt:lpstr>Критерии оценки эффективности и безопасности применения бронходилятаторов</vt:lpstr>
      <vt:lpstr>Ингаляционные глюкокортикостероиды</vt:lpstr>
      <vt:lpstr>Ингаляционные глюкокортикостероиды</vt:lpstr>
      <vt:lpstr>Глюкокортикостероиды</vt:lpstr>
      <vt:lpstr>Глюкокортикостероиды</vt:lpstr>
      <vt:lpstr>Ингаляционные глюкокортикостероиды</vt:lpstr>
      <vt:lpstr>Стабилизаторы мембран  тучных клеток</vt:lpstr>
      <vt:lpstr>Стабилизаторы мембран тучных клеток</vt:lpstr>
      <vt:lpstr>Стабилизаторы мембран  тучных клеток</vt:lpstr>
      <vt:lpstr>Стабилизаторы мембран  тучных клеток</vt:lpstr>
      <vt:lpstr>Стабилизаторы мембран  тучных клеток</vt:lpstr>
      <vt:lpstr>Антагонисты лейкотриеновых рецепторов</vt:lpstr>
      <vt:lpstr>Антагонисты лейкотриеновых рецепторов</vt:lpstr>
      <vt:lpstr>Препараты, эффективность которых оценивается</vt:lpstr>
      <vt:lpstr>ПРОТИВОКАШЛЕВЫЕ СРЕДСТВА</vt:lpstr>
      <vt:lpstr>ОТХАРКИВАЮЩИЕ И МУКОЛИТИЧЕСКИЕ СРЕДСТВА</vt:lpstr>
      <vt:lpstr>Слайд 48</vt:lpstr>
      <vt:lpstr>Слайд 49</vt:lpstr>
      <vt:lpstr>Препараты, уменьшающие обтурацию дыхательных путей секретом</vt:lpstr>
      <vt:lpstr>Карбоцистеин</vt:lpstr>
      <vt:lpstr>Муколитики</vt:lpstr>
      <vt:lpstr>Амброксола гидрохлорид</vt:lpstr>
      <vt:lpstr>Протеолитические ферменты (трипсин, химотрипсин, химопсин)</vt:lpstr>
      <vt:lpstr>Отхаркивающие</vt:lpstr>
      <vt:lpstr>Критерии выбора отхаркивающих препаратов</vt:lpstr>
      <vt:lpstr>ВЫБОР СРЕДСТВ ТЕРАПИИ ПРИ БРОНХИАЛЬНОЙ АСТМЕ</vt:lpstr>
      <vt:lpstr>ВЫБОР СРЕДСТВ ТЕРАПИИ ПРИ БРОНХИАЛЬНОЙ АСТМЕ</vt:lpstr>
      <vt:lpstr>Системы доставки препаратов в дыхательные пути</vt:lpstr>
      <vt:lpstr>Системы доставки препаратов в дыхательные пути</vt:lpstr>
      <vt:lpstr>Системы доставки препаратов в дыхательные пути</vt:lpstr>
      <vt:lpstr>              Статистика БА</vt:lpstr>
      <vt:lpstr>Основные направления лечения синдрома бронхиальной обструкции при бронхиальной астме</vt:lpstr>
      <vt:lpstr>GINA - Global Initiative for Asthma</vt:lpstr>
      <vt:lpstr>Ступеньчатая терапия бронхиальной  астмы</vt:lpstr>
      <vt:lpstr>Шаг-1</vt:lpstr>
      <vt:lpstr>Шаг-2</vt:lpstr>
      <vt:lpstr>Шаг-3</vt:lpstr>
      <vt:lpstr>Шаг-4</vt:lpstr>
      <vt:lpstr>   Шаг-5</vt:lpstr>
      <vt:lpstr>            Снижение дозы</vt:lpstr>
      <vt:lpstr> GINA: КРИТЕРИИ КОНТРОЛЯ НАД БА</vt:lpstr>
      <vt:lpstr>Слайд 73</vt:lpstr>
      <vt:lpstr>Слайд 74</vt:lpstr>
      <vt:lpstr>Слайд 75</vt:lpstr>
      <vt:lpstr>Слайд 76</vt:lpstr>
      <vt:lpstr>Слайд 77</vt:lpstr>
      <vt:lpstr>Слайд 78</vt:lpstr>
      <vt:lpstr>Слайд 79</vt:lpstr>
      <vt:lpstr>Слайд 80</vt:lpstr>
      <vt:lpstr>Глобальная стратегия диагностики, лечения и профилактики ХОБЛ Лечение стабильной ХОБЛ:  цели лечения</vt:lpstr>
      <vt:lpstr>Слайд 82</vt:lpstr>
      <vt:lpstr>Глобальная стратегия диагностики, лечения и профилактики ХОБЛ Лечение стабильной ХОБЛ: Фармакотерапия (Препараты в каждой ячейке приводятся в алфавитном порядке и, поэтому, необязательно в порядке приоритета назначения)</vt:lpstr>
      <vt:lpstr>Глобальная стратегия диагностики, лечения и профилактики ХОБЛ Лечение обострений: методы лечения</vt:lpstr>
      <vt:lpstr>АНТИБАКТЕРИАЛЬНАЯ  ТЕРАПИЯ  БОСТРЕНИЯ ХОБЛ</vt:lpstr>
      <vt:lpstr>Глобальная стратегия диагностики, лечения и профилактики ХОБЛ Лечение обострений:  показания для госпитализации</vt:lpstr>
      <vt:lpstr>Слайд 87</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Наиболее частый симптом бронхолегочных заболеваний</dc:title>
  <dc:creator>Dan Saltcev</dc:creator>
  <cp:lastModifiedBy>ADMIN</cp:lastModifiedBy>
  <cp:revision>315</cp:revision>
  <dcterms:created xsi:type="dcterms:W3CDTF">2002-08-28T06:19:19Z</dcterms:created>
  <dcterms:modified xsi:type="dcterms:W3CDTF">2015-05-12T05:43:50Z</dcterms:modified>
</cp:coreProperties>
</file>